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handoutMasterIdLst>
    <p:handoutMasterId r:id="rId82"/>
  </p:handoutMasterIdLst>
  <p:sldIdLst>
    <p:sldId id="675" r:id="rId3"/>
    <p:sldId id="983" r:id="rId4"/>
    <p:sldId id="602" r:id="rId5"/>
    <p:sldId id="676" r:id="rId6"/>
    <p:sldId id="906" r:id="rId7"/>
    <p:sldId id="908" r:id="rId8"/>
    <p:sldId id="1045" r:id="rId10"/>
    <p:sldId id="907" r:id="rId11"/>
    <p:sldId id="905" r:id="rId12"/>
    <p:sldId id="911" r:id="rId13"/>
    <p:sldId id="912" r:id="rId14"/>
    <p:sldId id="1046" r:id="rId15"/>
    <p:sldId id="984" r:id="rId16"/>
    <p:sldId id="913" r:id="rId17"/>
    <p:sldId id="985" r:id="rId18"/>
    <p:sldId id="914" r:id="rId19"/>
    <p:sldId id="998" r:id="rId20"/>
    <p:sldId id="678" r:id="rId21"/>
    <p:sldId id="999" r:id="rId22"/>
    <p:sldId id="997" r:id="rId23"/>
    <p:sldId id="988" r:id="rId24"/>
    <p:sldId id="798" r:id="rId25"/>
    <p:sldId id="689" r:id="rId26"/>
    <p:sldId id="690" r:id="rId27"/>
    <p:sldId id="691" r:id="rId28"/>
    <p:sldId id="692" r:id="rId29"/>
    <p:sldId id="693" r:id="rId30"/>
    <p:sldId id="694" r:id="rId31"/>
    <p:sldId id="695" r:id="rId32"/>
    <p:sldId id="548" r:id="rId33"/>
    <p:sldId id="593" r:id="rId34"/>
    <p:sldId id="1102" r:id="rId35"/>
    <p:sldId id="549" r:id="rId36"/>
    <p:sldId id="636" r:id="rId37"/>
    <p:sldId id="1104" r:id="rId38"/>
    <p:sldId id="991" r:id="rId39"/>
    <p:sldId id="1004" r:id="rId40"/>
    <p:sldId id="849" r:id="rId41"/>
    <p:sldId id="555" r:id="rId42"/>
    <p:sldId id="556" r:id="rId43"/>
    <p:sldId id="1001" r:id="rId44"/>
    <p:sldId id="1002" r:id="rId45"/>
    <p:sldId id="557" r:id="rId46"/>
    <p:sldId id="1005" r:id="rId47"/>
    <p:sldId id="1105" r:id="rId48"/>
    <p:sldId id="1006" r:id="rId49"/>
    <p:sldId id="1107" r:id="rId50"/>
    <p:sldId id="1110" r:id="rId51"/>
    <p:sldId id="1106" r:id="rId52"/>
    <p:sldId id="558" r:id="rId53"/>
    <p:sldId id="1111" r:id="rId54"/>
    <p:sldId id="1147" r:id="rId55"/>
    <p:sldId id="1117" r:id="rId56"/>
    <p:sldId id="597" r:id="rId57"/>
    <p:sldId id="1150" r:id="rId58"/>
    <p:sldId id="1112" r:id="rId59"/>
    <p:sldId id="561" r:id="rId60"/>
    <p:sldId id="1118" r:id="rId61"/>
    <p:sldId id="1009" r:id="rId62"/>
    <p:sldId id="1119" r:id="rId63"/>
    <p:sldId id="1148" r:id="rId64"/>
    <p:sldId id="1007" r:id="rId65"/>
    <p:sldId id="1008" r:id="rId66"/>
    <p:sldId id="1151" r:id="rId67"/>
    <p:sldId id="967" r:id="rId68"/>
    <p:sldId id="553" r:id="rId69"/>
    <p:sldId id="975" r:id="rId70"/>
    <p:sldId id="976" r:id="rId71"/>
    <p:sldId id="977" r:id="rId72"/>
    <p:sldId id="1152" r:id="rId73"/>
    <p:sldId id="1153" r:id="rId74"/>
    <p:sldId id="577" r:id="rId75"/>
    <p:sldId id="568" r:id="rId76"/>
    <p:sldId id="885" r:id="rId77"/>
    <p:sldId id="978" r:id="rId78"/>
    <p:sldId id="886" r:id="rId79"/>
    <p:sldId id="887" r:id="rId80"/>
    <p:sldId id="980" r:id="rId81"/>
  </p:sldIdLst>
  <p:sldSz cx="9144000" cy="6858000" type="screen4x3"/>
  <p:notesSz cx="6877050" cy="9163050"/>
  <p:custDataLst>
    <p:tags r:id="rId86"/>
  </p:custDataLst>
  <p:defaultTextStyle>
    <a:defPPr>
      <a:defRPr lang="en-US"/>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08"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0000FF"/>
    <a:srgbClr val="009900"/>
    <a:srgbClr val="FF00FF"/>
    <a:srgbClr val="66FF66"/>
    <a:srgbClr val="F0F2D0"/>
    <a:srgbClr val="E5B9BA"/>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527"/>
    <p:restoredTop sz="89492"/>
  </p:normalViewPr>
  <p:slideViewPr>
    <p:cSldViewPr showGuides="1">
      <p:cViewPr>
        <p:scale>
          <a:sx n="100" d="100"/>
          <a:sy n="100" d="100"/>
        </p:scale>
        <p:origin x="-1932" y="-114"/>
      </p:cViewPr>
      <p:guideLst>
        <p:guide orient="horz" pos="2208"/>
        <p:guide pos="2880"/>
      </p:guideLst>
    </p:cSldViewPr>
  </p:slideViewPr>
  <p:outlineViewPr>
    <p:cViewPr>
      <p:scale>
        <a:sx n="33" d="100"/>
        <a:sy n="33" d="100"/>
      </p:scale>
      <p:origin x="0" y="0"/>
    </p:cViewPr>
  </p:outlineViewPr>
  <p:notesTextViewPr>
    <p:cViewPr>
      <p:scale>
        <a:sx n="100" d="100"/>
        <a:sy n="100" d="100"/>
      </p:scale>
      <p:origin x="0" y="0"/>
    </p:cViewPr>
  </p:notesTextViewPr>
  <p:gridSpacing cx="76199" cy="76199"/>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6" Type="http://schemas.openxmlformats.org/officeDocument/2006/relationships/tags" Target="tags/tag164.xml"/><Relationship Id="rId85" Type="http://schemas.openxmlformats.org/officeDocument/2006/relationships/tableStyles" Target="tableStyles.xml"/><Relationship Id="rId84" Type="http://schemas.openxmlformats.org/officeDocument/2006/relationships/viewProps" Target="viewProps.xml"/><Relationship Id="rId83" Type="http://schemas.openxmlformats.org/officeDocument/2006/relationships/presProps" Target="presProps.xml"/><Relationship Id="rId82" Type="http://schemas.openxmlformats.org/officeDocument/2006/relationships/handoutMaster" Target="handoutMasters/handoutMaster1.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5.vml.rels><?xml version="1.0" encoding="UTF-8" standalone="yes"?>
<Relationships xmlns="http://schemas.openxmlformats.org/package/2006/relationships"><Relationship Id="rId4" Type="http://schemas.openxmlformats.org/officeDocument/2006/relationships/image" Target="../media/image58.wmf"/><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1.wmf"/><Relationship Id="rId1" Type="http://schemas.openxmlformats.org/officeDocument/2006/relationships/image" Target="../media/image2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0.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4" Type="http://schemas.openxmlformats.org/officeDocument/2006/relationships/image" Target="../media/image32.wmf"/><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1922" name="Rectangle 2"/>
          <p:cNvSpPr>
            <a:spLocks noGrp="1" noChangeArrowheads="1"/>
          </p:cNvSpPr>
          <p:nvPr>
            <p:ph type="hdr" sz="quarter"/>
          </p:nvPr>
        </p:nvSpPr>
        <p:spPr bwMode="auto">
          <a:xfrm>
            <a:off x="0" y="0"/>
            <a:ext cx="2979738" cy="457200"/>
          </a:xfrm>
          <a:prstGeom prst="rect">
            <a:avLst/>
          </a:prstGeom>
          <a:noFill/>
          <a:ln w="9525">
            <a:noFill/>
            <a:miter lim="800000"/>
          </a:ln>
          <a:effectLst/>
        </p:spPr>
        <p:txBody>
          <a:bodyPr vert="horz" wrap="square" lIns="91644" tIns="45823" rIns="91644" bIns="45823" numCol="1" anchor="t" anchorCtr="0" compatLnSpc="1"/>
          <a:lstStyle>
            <a:lvl1pPr defTabSz="915670">
              <a:buFontTx/>
              <a:buNone/>
              <a:defRPr sz="1200">
                <a:latin typeface="Arial" panose="020B0604020202020204" pitchFamily="34" charset="0"/>
                <a:ea typeface="+mn-ea"/>
              </a:defRPr>
            </a:lvl1pPr>
          </a:lstStyle>
          <a:p>
            <a:pPr marL="0" marR="0" lvl="0" indent="0" algn="l" defTabSz="91567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1923" name="Rectangle 3"/>
          <p:cNvSpPr>
            <a:spLocks noGrp="1" noChangeArrowheads="1"/>
          </p:cNvSpPr>
          <p:nvPr>
            <p:ph type="dt" sz="quarter" idx="1"/>
          </p:nvPr>
        </p:nvSpPr>
        <p:spPr bwMode="auto">
          <a:xfrm>
            <a:off x="3897313" y="0"/>
            <a:ext cx="2979738" cy="457200"/>
          </a:xfrm>
          <a:prstGeom prst="rect">
            <a:avLst/>
          </a:prstGeom>
          <a:noFill/>
          <a:ln w="9525">
            <a:noFill/>
            <a:miter lim="800000"/>
          </a:ln>
          <a:effectLst/>
        </p:spPr>
        <p:txBody>
          <a:bodyPr vert="horz" wrap="square" lIns="91644" tIns="45823" rIns="91644" bIns="45823" numCol="1" anchor="t" anchorCtr="0" compatLnSpc="1"/>
          <a:lstStyle>
            <a:lvl1pPr algn="r" defTabSz="915670">
              <a:buFontTx/>
              <a:buNone/>
              <a:defRPr sz="1200">
                <a:latin typeface="Arial" panose="020B0604020202020204" pitchFamily="34" charset="0"/>
                <a:ea typeface="+mn-ea"/>
              </a:defRPr>
            </a:lvl1pPr>
          </a:lstStyle>
          <a:p>
            <a:pPr marL="0" marR="0" lvl="0" indent="0" algn="r" defTabSz="91567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1924" name="Rectangle 4"/>
          <p:cNvSpPr>
            <a:spLocks noGrp="1" noChangeArrowheads="1"/>
          </p:cNvSpPr>
          <p:nvPr>
            <p:ph type="ftr" sz="quarter" idx="2"/>
          </p:nvPr>
        </p:nvSpPr>
        <p:spPr bwMode="auto">
          <a:xfrm>
            <a:off x="0" y="8705850"/>
            <a:ext cx="2979738" cy="457200"/>
          </a:xfrm>
          <a:prstGeom prst="rect">
            <a:avLst/>
          </a:prstGeom>
          <a:noFill/>
          <a:ln w="9525">
            <a:noFill/>
            <a:miter lim="800000"/>
          </a:ln>
          <a:effectLst/>
        </p:spPr>
        <p:txBody>
          <a:bodyPr vert="horz" wrap="square" lIns="91644" tIns="45823" rIns="91644" bIns="45823" numCol="1" anchor="b" anchorCtr="0" compatLnSpc="1"/>
          <a:lstStyle>
            <a:lvl1pPr defTabSz="915670">
              <a:buFontTx/>
              <a:buNone/>
              <a:defRPr sz="1200">
                <a:latin typeface="Arial" panose="020B0604020202020204" pitchFamily="34" charset="0"/>
                <a:ea typeface="+mn-ea"/>
              </a:defRPr>
            </a:lvl1pPr>
          </a:lstStyle>
          <a:p>
            <a:pPr marL="0" marR="0" lvl="0" indent="0" algn="l" defTabSz="91567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1925" name="Rectangle 5"/>
          <p:cNvSpPr>
            <a:spLocks noGrp="1" noChangeArrowheads="1"/>
          </p:cNvSpPr>
          <p:nvPr>
            <p:ph type="sldNum" sz="quarter" idx="3"/>
          </p:nvPr>
        </p:nvSpPr>
        <p:spPr bwMode="auto">
          <a:xfrm>
            <a:off x="3897313" y="8705850"/>
            <a:ext cx="2979738" cy="457200"/>
          </a:xfrm>
          <a:prstGeom prst="rect">
            <a:avLst/>
          </a:prstGeom>
          <a:noFill/>
          <a:ln w="9525">
            <a:noFill/>
            <a:miter lim="800000"/>
          </a:ln>
          <a:effectLst/>
        </p:spPr>
        <p:txBody>
          <a:bodyPr vert="horz" wrap="square" lIns="91644" tIns="45823" rIns="91644" bIns="45823" numCol="1" anchor="b" anchorCtr="0" compatLnSpc="1"/>
          <a:p>
            <a:pPr lvl="0" algn="r" defTabSz="916305" eaLnBrk="1" fontAlgn="base" hangingPunct="1">
              <a:buNone/>
            </a:pPr>
            <a:fld id="{9A0DB2DC-4C9A-4742-B13C-FB6460FD3503}" type="slidenum">
              <a:rPr lang="zh-CN" altLang="en-US" sz="1200" strike="noStrike" noProof="1" dirty="0">
                <a:latin typeface="Arial" panose="020B0604020202020204" pitchFamily="34" charset="0"/>
                <a:ea typeface="宋体" panose="02010600030101010101" pitchFamily="2" charset="-122"/>
                <a:cs typeface="+mn-cs"/>
              </a:rPr>
            </a:fld>
            <a:endParaRPr lang="zh-CN" altLang="en-US" sz="1200" strike="noStrike" noProof="1"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3490" name="Rectangle 2"/>
          <p:cNvSpPr>
            <a:spLocks noGrp="1" noChangeArrowheads="1"/>
          </p:cNvSpPr>
          <p:nvPr>
            <p:ph type="hdr" sz="quarter"/>
          </p:nvPr>
        </p:nvSpPr>
        <p:spPr bwMode="auto">
          <a:xfrm>
            <a:off x="0" y="0"/>
            <a:ext cx="2979738" cy="457200"/>
          </a:xfrm>
          <a:prstGeom prst="rect">
            <a:avLst/>
          </a:prstGeom>
          <a:noFill/>
          <a:ln w="9525">
            <a:noFill/>
            <a:miter lim="800000"/>
          </a:ln>
          <a:effectLst/>
        </p:spPr>
        <p:txBody>
          <a:bodyPr vert="horz" wrap="square" lIns="91644" tIns="45823" rIns="91644" bIns="45823" numCol="1" anchor="t" anchorCtr="0" compatLnSpc="1"/>
          <a:lstStyle>
            <a:lvl1pPr defTabSz="915670">
              <a:buFontTx/>
              <a:buNone/>
              <a:defRPr sz="1200">
                <a:latin typeface="Arial" panose="020B0604020202020204" pitchFamily="34" charset="0"/>
                <a:ea typeface="+mn-ea"/>
              </a:defRPr>
            </a:lvl1pPr>
          </a:lstStyle>
          <a:p>
            <a:pPr marL="0" marR="0" lvl="0" indent="0" algn="l" defTabSz="91567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3491" name="Rectangle 3"/>
          <p:cNvSpPr>
            <a:spLocks noGrp="1" noChangeArrowheads="1"/>
          </p:cNvSpPr>
          <p:nvPr>
            <p:ph type="dt" idx="1"/>
          </p:nvPr>
        </p:nvSpPr>
        <p:spPr bwMode="auto">
          <a:xfrm>
            <a:off x="3897313" y="0"/>
            <a:ext cx="2979738" cy="457200"/>
          </a:xfrm>
          <a:prstGeom prst="rect">
            <a:avLst/>
          </a:prstGeom>
          <a:noFill/>
          <a:ln w="9525">
            <a:noFill/>
            <a:miter lim="800000"/>
          </a:ln>
          <a:effectLst/>
        </p:spPr>
        <p:txBody>
          <a:bodyPr vert="horz" wrap="square" lIns="91644" tIns="45823" rIns="91644" bIns="45823" numCol="1" anchor="t" anchorCtr="0" compatLnSpc="1"/>
          <a:lstStyle>
            <a:lvl1pPr algn="r" defTabSz="915670">
              <a:buFontTx/>
              <a:buNone/>
              <a:defRPr sz="1200">
                <a:latin typeface="Arial" panose="020B0604020202020204" pitchFamily="34" charset="0"/>
                <a:ea typeface="+mn-ea"/>
              </a:defRPr>
            </a:lvl1pPr>
          </a:lstStyle>
          <a:p>
            <a:pPr marL="0" marR="0" lvl="0" indent="0" algn="r" defTabSz="91567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076" name="Rectangle 4"/>
          <p:cNvSpPr>
            <a:spLocks noGrp="1" noRot="1" noChangeAspect="1" noTextEdit="1"/>
          </p:cNvSpPr>
          <p:nvPr>
            <p:ph type="sldImg"/>
          </p:nvPr>
        </p:nvSpPr>
        <p:spPr>
          <a:xfrm>
            <a:off x="1146175" y="687388"/>
            <a:ext cx="4584700" cy="3436937"/>
          </a:xfrm>
          <a:prstGeom prst="rect">
            <a:avLst/>
          </a:prstGeom>
          <a:noFill/>
          <a:ln w="9525" cap="flat" cmpd="sng">
            <a:solidFill>
              <a:srgbClr val="000000"/>
            </a:solidFill>
            <a:prstDash val="solid"/>
            <a:miter/>
            <a:headEnd type="none" w="med" len="med"/>
            <a:tailEnd type="none" w="med" len="med"/>
          </a:ln>
        </p:spPr>
      </p:sp>
      <p:sp>
        <p:nvSpPr>
          <p:cNvPr id="63493" name="Rectangle 5"/>
          <p:cNvSpPr>
            <a:spLocks noGrp="1" noChangeArrowheads="1"/>
          </p:cNvSpPr>
          <p:nvPr>
            <p:ph type="body" sz="quarter" idx="3"/>
          </p:nvPr>
        </p:nvSpPr>
        <p:spPr bwMode="auto">
          <a:xfrm>
            <a:off x="915988" y="4352925"/>
            <a:ext cx="5045075" cy="4122738"/>
          </a:xfrm>
          <a:prstGeom prst="rect">
            <a:avLst/>
          </a:prstGeom>
          <a:noFill/>
          <a:ln w="9525">
            <a:noFill/>
            <a:miter lim="800000"/>
          </a:ln>
          <a:effectLst/>
        </p:spPr>
        <p:txBody>
          <a:bodyPr vert="horz" wrap="square" lIns="91644" tIns="45823" rIns="91644" bIns="45823"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t>Click to edit Master text styles</a:t>
            </a: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t>Second level</a:t>
            </a: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t>Third level</a:t>
            </a: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t>Fourth level</a:t>
            </a: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t>Fifth level</a:t>
            </a: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p:txBody>
      </p:sp>
      <p:sp>
        <p:nvSpPr>
          <p:cNvPr id="63494" name="Rectangle 6"/>
          <p:cNvSpPr>
            <a:spLocks noGrp="1" noChangeArrowheads="1"/>
          </p:cNvSpPr>
          <p:nvPr>
            <p:ph type="ftr" sz="quarter" idx="4"/>
          </p:nvPr>
        </p:nvSpPr>
        <p:spPr bwMode="auto">
          <a:xfrm>
            <a:off x="0" y="8705850"/>
            <a:ext cx="2979738" cy="457200"/>
          </a:xfrm>
          <a:prstGeom prst="rect">
            <a:avLst/>
          </a:prstGeom>
          <a:noFill/>
          <a:ln w="9525">
            <a:noFill/>
            <a:miter lim="800000"/>
          </a:ln>
          <a:effectLst/>
        </p:spPr>
        <p:txBody>
          <a:bodyPr vert="horz" wrap="square" lIns="91644" tIns="45823" rIns="91644" bIns="45823" numCol="1" anchor="b" anchorCtr="0" compatLnSpc="1"/>
          <a:lstStyle>
            <a:lvl1pPr defTabSz="915670">
              <a:buFontTx/>
              <a:buNone/>
              <a:defRPr sz="1200">
                <a:latin typeface="Arial" panose="020B0604020202020204" pitchFamily="34" charset="0"/>
                <a:ea typeface="+mn-ea"/>
              </a:defRPr>
            </a:lvl1pPr>
          </a:lstStyle>
          <a:p>
            <a:pPr marL="0" marR="0" lvl="0" indent="0" algn="l" defTabSz="91567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3495" name="Rectangle 7"/>
          <p:cNvSpPr>
            <a:spLocks noGrp="1" noChangeArrowheads="1"/>
          </p:cNvSpPr>
          <p:nvPr>
            <p:ph type="sldNum" sz="quarter" idx="5"/>
          </p:nvPr>
        </p:nvSpPr>
        <p:spPr bwMode="auto">
          <a:xfrm>
            <a:off x="3897313" y="8705850"/>
            <a:ext cx="2979738" cy="457200"/>
          </a:xfrm>
          <a:prstGeom prst="rect">
            <a:avLst/>
          </a:prstGeom>
          <a:noFill/>
          <a:ln w="9525">
            <a:noFill/>
            <a:miter lim="800000"/>
          </a:ln>
          <a:effectLst/>
        </p:spPr>
        <p:txBody>
          <a:bodyPr vert="horz" wrap="square" lIns="91644" tIns="45823" rIns="91644" bIns="45823" numCol="1" anchor="b" anchorCtr="0" compatLnSpc="1"/>
          <a:p>
            <a:pPr lvl="0" algn="r" defTabSz="916305" eaLnBrk="1" fontAlgn="base" hangingPunct="1">
              <a:buNone/>
            </a:pPr>
            <a:fld id="{9A0DB2DC-4C9A-4742-B13C-FB6460FD3503}" type="slidenum">
              <a:rPr lang="zh-CN" altLang="en-US" sz="1200" strike="noStrike" noProof="1" dirty="0">
                <a:latin typeface="Arial" panose="020B0604020202020204" pitchFamily="34" charset="0"/>
                <a:ea typeface="宋体" panose="02010600030101010101" pitchFamily="2" charset="-122"/>
                <a:cs typeface="+mn-cs"/>
              </a:rPr>
            </a:fld>
            <a:endParaRPr lang="zh-CN" altLang="en-US" sz="1200" strike="noStrike" noProof="1"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幻灯片图像占位符 1"/>
          <p:cNvSpPr>
            <a:spLocks noGrp="1" noRot="1" noChangeAspect="1" noTextEdit="1"/>
          </p:cNvSpPr>
          <p:nvPr>
            <p:ph type="sldImg"/>
          </p:nvPr>
        </p:nvSpPr>
        <p:spPr>
          <a:xfrm>
            <a:off x="1147763" y="687388"/>
            <a:ext cx="4581525" cy="3436937"/>
          </a:xfrm>
        </p:spPr>
      </p:sp>
      <p:sp>
        <p:nvSpPr>
          <p:cNvPr id="10242" name="备注占位符 2"/>
          <p:cNvSpPr>
            <a:spLocks noGrp="1"/>
          </p:cNvSpPr>
          <p:nvPr>
            <p:ph type="body"/>
          </p:nvPr>
        </p:nvSpPr>
        <p:spPr/>
        <p:txBody>
          <a:bodyPr wrap="square" lIns="91644" tIns="45823" rIns="91644" bIns="45823" anchor="t" anchorCtr="0"/>
          <a:p>
            <a:pPr lvl="0"/>
            <a:r>
              <a:rPr lang="zh-CN" altLang="en-US" b="1" dirty="0">
                <a:latin typeface="Times New Roman" panose="02020603050405020304" pitchFamily="18" charset="0"/>
                <a:ea typeface="楷体" panose="02010609060101010101" pitchFamily="49" charset="-122"/>
              </a:rPr>
              <a:t>个人：这里基本形体是指一般不需要分割控制的形体</a:t>
            </a:r>
            <a:endParaRPr lang="zh-CN" altLang="en-US" b="1" dirty="0">
              <a:latin typeface="Times New Roman" panose="02020603050405020304" pitchFamily="18" charset="0"/>
              <a:ea typeface="楷体" panose="02010609060101010101" pitchFamily="49" charset="-122"/>
            </a:endParaRPr>
          </a:p>
          <a:p>
            <a:pPr lvl="0"/>
            <a:r>
              <a:rPr lang="zh-CN" altLang="en-US" b="1" dirty="0">
                <a:latin typeface="Times New Roman" panose="02020603050405020304" pitchFamily="18" charset="0"/>
                <a:ea typeface="楷体" panose="02010609060101010101" pitchFamily="49" charset="-122"/>
              </a:rPr>
              <a:t>局部坐标系内的操作和其绝对方位无关。</a:t>
            </a:r>
            <a:endParaRPr lang="en-US" altLang="zh-CN" b="1" dirty="0">
              <a:latin typeface="Times New Roman" panose="02020603050405020304" pitchFamily="18" charset="0"/>
              <a:ea typeface="楷体" panose="02010609060101010101" pitchFamily="49" charset="-122"/>
            </a:endParaRPr>
          </a:p>
          <a:p>
            <a:pPr lvl="0"/>
            <a:r>
              <a:rPr lang="zh-CN" altLang="zh-CN" b="1" dirty="0">
                <a:latin typeface="Times New Roman" panose="02020603050405020304" pitchFamily="18" charset="0"/>
                <a:ea typeface="楷体" panose="02010609060101010101" pitchFamily="49" charset="-122"/>
              </a:rPr>
              <a:t>通过指定</a:t>
            </a:r>
            <a:r>
              <a:rPr lang="zh-CN" altLang="en-US" b="1" dirty="0">
                <a:latin typeface="Times New Roman" panose="02020603050405020304" pitchFamily="18" charset="0"/>
                <a:ea typeface="楷体" panose="02010609060101010101" pitchFamily="49" charset="-122"/>
              </a:rPr>
              <a:t>模型</a:t>
            </a:r>
            <a:r>
              <a:rPr lang="zh-CN" altLang="zh-CN" b="1" dirty="0">
                <a:latin typeface="Times New Roman" panose="02020603050405020304" pitchFamily="18" charset="0"/>
                <a:ea typeface="楷体" panose="02010609060101010101" pitchFamily="49" charset="-122"/>
              </a:rPr>
              <a:t>坐标系在世界坐标系中的</a:t>
            </a:r>
            <a:r>
              <a:rPr lang="zh-CN" altLang="zh-CN" b="1" u="sng" dirty="0">
                <a:latin typeface="Times New Roman" panose="02020603050405020304" pitchFamily="18" charset="0"/>
                <a:ea typeface="楷体" panose="02010609060101010101" pitchFamily="49" charset="-122"/>
              </a:rPr>
              <a:t>方位</a:t>
            </a:r>
            <a:r>
              <a:rPr lang="zh-CN" altLang="zh-CN" b="1" dirty="0">
                <a:latin typeface="Times New Roman" panose="02020603050405020304" pitchFamily="18" charset="0"/>
                <a:ea typeface="楷体" panose="02010609060101010101" pitchFamily="49" charset="-122"/>
              </a:rPr>
              <a:t>，可</a:t>
            </a:r>
            <a:r>
              <a:rPr lang="zh-CN" altLang="en-US" b="1" dirty="0">
                <a:latin typeface="Times New Roman" panose="02020603050405020304" pitchFamily="18" charset="0"/>
                <a:ea typeface="楷体" panose="02010609060101010101" pitchFamily="49" charset="-122"/>
              </a:rPr>
              <a:t>以由</a:t>
            </a:r>
            <a:r>
              <a:rPr lang="zh-CN" altLang="zh-CN" b="1" dirty="0">
                <a:latin typeface="Times New Roman" panose="02020603050405020304" pitchFamily="18" charset="0"/>
                <a:ea typeface="楷体" panose="02010609060101010101" pitchFamily="49" charset="-122"/>
              </a:rPr>
              <a:t>几何变换，</a:t>
            </a:r>
            <a:r>
              <a:rPr lang="zh-CN" altLang="en-US" b="1" dirty="0">
                <a:latin typeface="Times New Roman" panose="02020603050405020304" pitchFamily="18" charset="0"/>
                <a:ea typeface="楷体" panose="02010609060101010101" pitchFamily="49" charset="-122"/>
              </a:rPr>
              <a:t>方便</a:t>
            </a:r>
            <a:r>
              <a:rPr lang="zh-CN" altLang="zh-CN" b="1" dirty="0">
                <a:latin typeface="Times New Roman" panose="02020603050405020304" pitchFamily="18" charset="0"/>
                <a:ea typeface="楷体" panose="02010609060101010101" pitchFamily="49" charset="-122"/>
              </a:rPr>
              <a:t>地将局部</a:t>
            </a:r>
            <a:r>
              <a:rPr lang="zh-CN" altLang="en-US" b="1" dirty="0">
                <a:latin typeface="Times New Roman" panose="02020603050405020304" pitchFamily="18" charset="0"/>
                <a:ea typeface="楷体" panose="02010609060101010101" pitchFamily="49" charset="-122"/>
              </a:rPr>
              <a:t>定义的</a:t>
            </a:r>
            <a:r>
              <a:rPr lang="zh-CN" altLang="zh-CN" b="1" dirty="0">
                <a:latin typeface="Times New Roman" panose="02020603050405020304" pitchFamily="18" charset="0"/>
                <a:ea typeface="楷体" panose="02010609060101010101" pitchFamily="49" charset="-122"/>
              </a:rPr>
              <a:t>物体放入世界坐标系内。</a:t>
            </a:r>
            <a:endParaRPr lang="en-US" altLang="zh-CN" b="1" dirty="0">
              <a:latin typeface="Times New Roman" panose="02020603050405020304" pitchFamily="18" charset="0"/>
              <a:ea typeface="楷体" panose="02010609060101010101" pitchFamily="49" charset="-122"/>
            </a:endParaRPr>
          </a:p>
          <a:p>
            <a:pPr lvl="0"/>
            <a:r>
              <a:rPr lang="zh-CN" altLang="en-US" b="1" dirty="0">
                <a:latin typeface="Times New Roman" panose="02020603050405020304" pitchFamily="18" charset="0"/>
                <a:ea typeface="楷体" panose="02010609060101010101" pitchFamily="49" charset="-122"/>
              </a:rPr>
              <a:t>模型坐标系举例：立方体、转动的车轮 ，开合的车门     </a:t>
            </a:r>
            <a:endParaRPr lang="en-US" altLang="zh-CN" b="1" dirty="0">
              <a:latin typeface="Times New Roman" panose="02020603050405020304" pitchFamily="18" charset="0"/>
              <a:ea typeface="楷体" panose="02010609060101010101" pitchFamily="49" charset="-122"/>
            </a:endParaRPr>
          </a:p>
          <a:p>
            <a:pPr lvl="0"/>
            <a:r>
              <a:rPr lang="zh-CN" altLang="zh-CN" b="1" dirty="0">
                <a:latin typeface="Times New Roman" panose="02020603050405020304" pitchFamily="18" charset="0"/>
                <a:ea typeface="楷体" panose="02010609060101010101" pitchFamily="49" charset="-122"/>
              </a:rPr>
              <a:t>其它坐标系统参照它进行定义</a:t>
            </a:r>
            <a:endParaRPr lang="en-US" altLang="zh-CN" b="1" dirty="0">
              <a:latin typeface="Times New Roman" panose="02020603050405020304" pitchFamily="18" charset="0"/>
              <a:ea typeface="楷体" panose="02010609060101010101" pitchFamily="49" charset="-122"/>
            </a:endParaRPr>
          </a:p>
          <a:p>
            <a:pPr lvl="0"/>
            <a:endParaRPr lang="zh-CN" altLang="en-US" dirty="0">
              <a:ea typeface="宋体" panose="02010600030101010101" pitchFamily="2" charset="-122"/>
            </a:endParaRPr>
          </a:p>
        </p:txBody>
      </p:sp>
      <p:sp>
        <p:nvSpPr>
          <p:cNvPr id="10243" name="灯片编号占位符 3"/>
          <p:cNvSpPr txBox="1">
            <a:spLocks noGrp="1"/>
          </p:cNvSpPr>
          <p:nvPr>
            <p:ph type="sldNum" sz="quarter"/>
          </p:nvPr>
        </p:nvSpPr>
        <p:spPr>
          <a:xfrm>
            <a:off x="3897313" y="8705850"/>
            <a:ext cx="2979737" cy="457200"/>
          </a:xfrm>
          <a:prstGeom prst="rect">
            <a:avLst/>
          </a:prstGeom>
          <a:noFill/>
          <a:ln w="9525">
            <a:noFill/>
          </a:ln>
        </p:spPr>
        <p:txBody>
          <a:bodyPr vert="horz" wrap="square" lIns="91644" tIns="45823" rIns="91644" bIns="45823" anchor="b" anchorCtr="0"/>
          <a:p>
            <a:pPr lvl="0" algn="r" defTabSz="916305"/>
            <a:fld id="{9A0DB2DC-4C9A-4742-B13C-FB6460FD3503}" type="slidenum">
              <a:rPr lang="zh-CN" altLang="en-US" dirty="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幻灯片图像占位符 1"/>
          <p:cNvSpPr>
            <a:spLocks noGrp="1" noRot="1" noChangeAspect="1" noTextEdit="1"/>
          </p:cNvSpPr>
          <p:nvPr>
            <p:ph type="sldImg"/>
          </p:nvPr>
        </p:nvSpPr>
        <p:spPr>
          <a:xfrm>
            <a:off x="1147763" y="687388"/>
            <a:ext cx="4581525" cy="3436937"/>
          </a:xfrm>
        </p:spPr>
      </p:sp>
      <p:sp>
        <p:nvSpPr>
          <p:cNvPr id="36866" name="备注占位符 2"/>
          <p:cNvSpPr>
            <a:spLocks noGrp="1"/>
          </p:cNvSpPr>
          <p:nvPr>
            <p:ph type="body"/>
          </p:nvPr>
        </p:nvSpPr>
        <p:spPr/>
        <p:txBody>
          <a:bodyPr wrap="square" lIns="91644" tIns="45823" rIns="91644" bIns="45823" anchor="t" anchorCtr="0"/>
          <a:p>
            <a:pPr lvl="0"/>
            <a:endParaRPr lang="zh-CN" altLang="en-US" dirty="0">
              <a:ea typeface="宋体" panose="02010600030101010101" pitchFamily="2" charset="-122"/>
            </a:endParaRPr>
          </a:p>
        </p:txBody>
      </p:sp>
      <p:sp>
        <p:nvSpPr>
          <p:cNvPr id="36867" name="灯片编号占位符 3"/>
          <p:cNvSpPr txBox="1">
            <a:spLocks noGrp="1"/>
          </p:cNvSpPr>
          <p:nvPr>
            <p:ph type="sldNum" sz="quarter"/>
          </p:nvPr>
        </p:nvSpPr>
        <p:spPr>
          <a:xfrm>
            <a:off x="3897313" y="8705850"/>
            <a:ext cx="2979737" cy="457200"/>
          </a:xfrm>
          <a:prstGeom prst="rect">
            <a:avLst/>
          </a:prstGeom>
          <a:noFill/>
          <a:ln w="9525">
            <a:noFill/>
          </a:ln>
        </p:spPr>
        <p:txBody>
          <a:bodyPr vert="horz" wrap="square" lIns="91644" tIns="45823" rIns="91644" bIns="45823" anchor="b" anchorCtr="0"/>
          <a:p>
            <a:pPr lvl="0" algn="r" defTabSz="916305"/>
            <a:fld id="{9A0DB2DC-4C9A-4742-B13C-FB6460FD3503}" type="slidenum">
              <a:rPr lang="zh-CN" altLang="en-US" dirty="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幻灯片图像占位符 1"/>
          <p:cNvSpPr>
            <a:spLocks noGrp="1" noRot="1" noChangeAspect="1" noTextEdit="1"/>
          </p:cNvSpPr>
          <p:nvPr>
            <p:ph type="sldImg"/>
          </p:nvPr>
        </p:nvSpPr>
        <p:spPr>
          <a:xfrm>
            <a:off x="1147763" y="687388"/>
            <a:ext cx="4581525" cy="3436937"/>
          </a:xfrm>
        </p:spPr>
      </p:sp>
      <p:sp>
        <p:nvSpPr>
          <p:cNvPr id="41986" name="备注占位符 2"/>
          <p:cNvSpPr>
            <a:spLocks noGrp="1"/>
          </p:cNvSpPr>
          <p:nvPr>
            <p:ph type="body"/>
          </p:nvPr>
        </p:nvSpPr>
        <p:spPr/>
        <p:txBody>
          <a:bodyPr wrap="square" lIns="91644" tIns="45823" rIns="91644" bIns="45823" anchor="t" anchorCtr="0"/>
          <a:p>
            <a:pPr lvl="0"/>
            <a:r>
              <a:rPr lang="zh-CN" altLang="en-US" b="1" dirty="0">
                <a:latin typeface="Times New Roman" panose="02020603050405020304" pitchFamily="18" charset="0"/>
                <a:ea typeface="楷体" panose="02010609060101010101" pitchFamily="49" charset="-122"/>
              </a:rPr>
              <a:t>（具有立体感的</a:t>
            </a:r>
            <a:r>
              <a:rPr lang="en-US" altLang="zh-CN" b="1" dirty="0">
                <a:latin typeface="Times New Roman" panose="02020603050405020304" pitchFamily="18" charset="0"/>
                <a:ea typeface="宋体" panose="02010600030101010101" pitchFamily="2" charset="-122"/>
              </a:rPr>
              <a:t>2</a:t>
            </a:r>
            <a:r>
              <a:rPr lang="zh-CN" altLang="en-US" b="1" dirty="0">
                <a:latin typeface="Times New Roman" panose="02020603050405020304" pitchFamily="18" charset="0"/>
                <a:ea typeface="楷体" panose="02010609060101010101" pitchFamily="49" charset="-122"/>
              </a:rPr>
              <a:t>维图像）</a:t>
            </a:r>
            <a:endParaRPr lang="zh-CN" altLang="en-US" dirty="0">
              <a:ea typeface="宋体" panose="02010600030101010101" pitchFamily="2" charset="-122"/>
            </a:endParaRPr>
          </a:p>
        </p:txBody>
      </p:sp>
      <p:sp>
        <p:nvSpPr>
          <p:cNvPr id="41987" name="灯片编号占位符 3"/>
          <p:cNvSpPr txBox="1">
            <a:spLocks noGrp="1"/>
          </p:cNvSpPr>
          <p:nvPr>
            <p:ph type="sldNum" sz="quarter"/>
          </p:nvPr>
        </p:nvSpPr>
        <p:spPr>
          <a:xfrm>
            <a:off x="3897313" y="8705850"/>
            <a:ext cx="2979737" cy="457200"/>
          </a:xfrm>
          <a:prstGeom prst="rect">
            <a:avLst/>
          </a:prstGeom>
          <a:noFill/>
          <a:ln w="9525">
            <a:noFill/>
          </a:ln>
        </p:spPr>
        <p:txBody>
          <a:bodyPr vert="horz" wrap="square" lIns="91644" tIns="45823" rIns="91644" bIns="45823" anchor="b" anchorCtr="0"/>
          <a:p>
            <a:pPr lvl="0" algn="r" defTabSz="916305"/>
            <a:fld id="{9A0DB2DC-4C9A-4742-B13C-FB6460FD3503}" type="slidenum">
              <a:rPr lang="zh-CN" altLang="en-US" dirty="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幻灯片图像占位符 1"/>
          <p:cNvSpPr>
            <a:spLocks noGrp="1" noRot="1" noChangeAspect="1" noTextEdit="1"/>
          </p:cNvSpPr>
          <p:nvPr>
            <p:ph type="sldImg"/>
          </p:nvPr>
        </p:nvSpPr>
        <p:spPr>
          <a:xfrm>
            <a:off x="1147763" y="687388"/>
            <a:ext cx="4581525" cy="3436937"/>
          </a:xfrm>
        </p:spPr>
      </p:sp>
      <p:sp>
        <p:nvSpPr>
          <p:cNvPr id="44034" name="备注占位符 2"/>
          <p:cNvSpPr>
            <a:spLocks noGrp="1"/>
          </p:cNvSpPr>
          <p:nvPr>
            <p:ph type="body"/>
          </p:nvPr>
        </p:nvSpPr>
        <p:spPr/>
        <p:txBody>
          <a:bodyPr wrap="square" lIns="91644" tIns="45823" rIns="91644" bIns="45823" anchor="t" anchorCtr="0"/>
          <a:p>
            <a:pPr lvl="0">
              <a:spcBef>
                <a:spcPts val="600"/>
              </a:spcBef>
            </a:pP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什么是投影</a:t>
            </a:r>
            <a:r>
              <a:rPr lang="en-US" altLang="zh-TW" dirty="0">
                <a:latin typeface="楷体" panose="02010609060101010101" pitchFamily="49" charset="-122"/>
                <a:ea typeface="楷体" panose="02010609060101010101" pitchFamily="49" charset="-122"/>
              </a:rPr>
              <a:t>Projection :</a:t>
            </a:r>
            <a:endParaRPr lang="en-US" altLang="zh-TW" dirty="0">
              <a:latin typeface="楷体" panose="02010609060101010101" pitchFamily="49" charset="-122"/>
              <a:ea typeface="楷体" panose="02010609060101010101" pitchFamily="49" charset="-122"/>
            </a:endParaRPr>
          </a:p>
          <a:p>
            <a:pPr lvl="0">
              <a:spcBef>
                <a:spcPts val="600"/>
              </a:spcBef>
            </a:pPr>
            <a:r>
              <a:rPr lang="en-US" altLang="zh-TW"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将</a:t>
            </a:r>
            <a:r>
              <a:rPr lang="en-US" altLang="zh-CN" dirty="0">
                <a:latin typeface="楷体" panose="02010609060101010101" pitchFamily="49" charset="-122"/>
                <a:ea typeface="楷体" panose="02010609060101010101" pitchFamily="49" charset="-122"/>
              </a:rPr>
              <a:t>3D</a:t>
            </a:r>
            <a:r>
              <a:rPr lang="zh-CN" altLang="en-US" dirty="0">
                <a:latin typeface="楷体" panose="02010609060101010101" pitchFamily="49" charset="-122"/>
                <a:ea typeface="楷体" panose="02010609060101010101" pitchFamily="49" charset="-122"/>
              </a:rPr>
              <a:t>场景变成</a:t>
            </a:r>
            <a:r>
              <a:rPr lang="en-US" altLang="zh-CN" dirty="0">
                <a:latin typeface="楷体" panose="02010609060101010101" pitchFamily="49" charset="-122"/>
                <a:ea typeface="楷体" panose="02010609060101010101" pitchFamily="49" charset="-122"/>
              </a:rPr>
              <a:t>2D</a:t>
            </a:r>
            <a:r>
              <a:rPr lang="zh-CN" altLang="en-US" dirty="0">
                <a:latin typeface="楷体" panose="02010609060101010101" pitchFamily="49" charset="-122"/>
                <a:ea typeface="楷体" panose="02010609060101010101" pitchFamily="49" charset="-122"/>
              </a:rPr>
              <a:t>图片</a:t>
            </a:r>
            <a:endParaRPr lang="en-US" altLang="zh-CN" dirty="0">
              <a:latin typeface="楷体" panose="02010609060101010101" pitchFamily="49" charset="-122"/>
              <a:ea typeface="楷体" panose="02010609060101010101" pitchFamily="49" charset="-122"/>
            </a:endParaRPr>
          </a:p>
          <a:p>
            <a:pPr lvl="0">
              <a:spcBef>
                <a:spcPts val="600"/>
              </a:spcBef>
            </a:pPr>
            <a:r>
              <a:rPr lang="zh-CN" altLang="en-US" dirty="0">
                <a:latin typeface="楷体" panose="02010609060101010101" pitchFamily="49" charset="-122"/>
                <a:ea typeface="楷体" panose="02010609060101010101" pitchFamily="49" charset="-122"/>
              </a:rPr>
              <a:t> 投影变换决定了哪些物体在视体内以及对其的观察方式，与选择一个摄像机镜头（</a:t>
            </a:r>
            <a:r>
              <a:rPr lang="zh-CN" altLang="en-US" sz="1100" dirty="0">
                <a:solidFill>
                  <a:srgbClr val="0000FF"/>
                </a:solidFill>
                <a:latin typeface="楷体" panose="02010609060101010101" pitchFamily="49" charset="-122"/>
                <a:ea typeface="楷体" panose="02010609060101010101" pitchFamily="49" charset="-122"/>
              </a:rPr>
              <a:t>内参数焦距底片大小</a:t>
            </a:r>
            <a:r>
              <a:rPr lang="zh-CN" altLang="en-US" dirty="0">
                <a:latin typeface="楷体" panose="02010609060101010101" pitchFamily="49" charset="-122"/>
                <a:ea typeface="楷体" panose="02010609060101010101" pitchFamily="49" charset="-122"/>
              </a:rPr>
              <a:t>）非常相似。</a:t>
            </a:r>
            <a:r>
              <a:rPr lang="en-US" altLang="zh-CN" dirty="0">
                <a:latin typeface="楷体" panose="02010609060101010101" pitchFamily="49" charset="-122"/>
                <a:ea typeface="楷体" panose="02010609060101010101" pitchFamily="49" charset="-122"/>
              </a:rPr>
              <a:t>(</a:t>
            </a:r>
            <a:r>
              <a:rPr lang="zh-CN" altLang="en-US" sz="1100" dirty="0">
                <a:solidFill>
                  <a:srgbClr val="0000FF"/>
                </a:solidFill>
                <a:latin typeface="楷体" panose="02010609060101010101" pitchFamily="49" charset="-122"/>
                <a:ea typeface="楷体" panose="02010609060101010101" pitchFamily="49" charset="-122"/>
              </a:rPr>
              <a:t>视体：能成像在底片上的空间范围</a:t>
            </a:r>
            <a:r>
              <a:rPr lang="en-US" altLang="zh-CN" dirty="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a:p>
            <a:pPr lvl="0"/>
            <a:endParaRPr lang="zh-CN" altLang="en-US" dirty="0">
              <a:ea typeface="宋体" panose="02010600030101010101" pitchFamily="2" charset="-122"/>
            </a:endParaRPr>
          </a:p>
        </p:txBody>
      </p:sp>
      <p:sp>
        <p:nvSpPr>
          <p:cNvPr id="44035" name="灯片编号占位符 3"/>
          <p:cNvSpPr txBox="1">
            <a:spLocks noGrp="1"/>
          </p:cNvSpPr>
          <p:nvPr>
            <p:ph type="sldNum" sz="quarter"/>
          </p:nvPr>
        </p:nvSpPr>
        <p:spPr>
          <a:xfrm>
            <a:off x="3897313" y="8705850"/>
            <a:ext cx="2979737" cy="457200"/>
          </a:xfrm>
          <a:prstGeom prst="rect">
            <a:avLst/>
          </a:prstGeom>
          <a:noFill/>
          <a:ln w="9525">
            <a:noFill/>
          </a:ln>
        </p:spPr>
        <p:txBody>
          <a:bodyPr vert="horz" wrap="square" lIns="91644" tIns="45823" rIns="91644" bIns="45823" anchor="b" anchorCtr="0"/>
          <a:p>
            <a:pPr lvl="0" algn="r" defTabSz="916305"/>
            <a:fld id="{9A0DB2DC-4C9A-4742-B13C-FB6460FD3503}" type="slidenum">
              <a:rPr lang="zh-CN" altLang="en-US" dirty="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幻灯片图像占位符 1"/>
          <p:cNvSpPr>
            <a:spLocks noGrp="1" noRot="1" noChangeAspect="1" noTextEdit="1"/>
          </p:cNvSpPr>
          <p:nvPr>
            <p:ph type="sldImg"/>
          </p:nvPr>
        </p:nvSpPr>
        <p:spPr>
          <a:xfrm>
            <a:off x="1147763" y="687388"/>
            <a:ext cx="4581525" cy="3436937"/>
          </a:xfrm>
        </p:spPr>
      </p:sp>
      <p:sp>
        <p:nvSpPr>
          <p:cNvPr id="49154" name="备注占位符 2"/>
          <p:cNvSpPr>
            <a:spLocks noGrp="1"/>
          </p:cNvSpPr>
          <p:nvPr>
            <p:ph type="body"/>
          </p:nvPr>
        </p:nvSpPr>
        <p:spPr/>
        <p:txBody>
          <a:bodyPr wrap="square" lIns="91644" tIns="45823" rIns="91644" bIns="45823" anchor="t" anchorCtr="0"/>
          <a:p>
            <a:pPr lvl="0"/>
            <a:endParaRPr lang="zh-CN" altLang="en-US" dirty="0">
              <a:ea typeface="宋体" panose="02010600030101010101" pitchFamily="2" charset="-122"/>
            </a:endParaRPr>
          </a:p>
        </p:txBody>
      </p:sp>
      <p:sp>
        <p:nvSpPr>
          <p:cNvPr id="49155" name="灯片编号占位符 3"/>
          <p:cNvSpPr txBox="1">
            <a:spLocks noGrp="1"/>
          </p:cNvSpPr>
          <p:nvPr>
            <p:ph type="sldNum" sz="quarter"/>
          </p:nvPr>
        </p:nvSpPr>
        <p:spPr>
          <a:xfrm>
            <a:off x="3897313" y="8705850"/>
            <a:ext cx="2979737" cy="457200"/>
          </a:xfrm>
          <a:prstGeom prst="rect">
            <a:avLst/>
          </a:prstGeom>
          <a:noFill/>
          <a:ln w="9525">
            <a:noFill/>
          </a:ln>
        </p:spPr>
        <p:txBody>
          <a:bodyPr vert="horz" wrap="square" lIns="91644" tIns="45823" rIns="91644" bIns="45823" anchor="b" anchorCtr="0"/>
          <a:p>
            <a:pPr lvl="0" algn="r" defTabSz="916305"/>
            <a:fld id="{9A0DB2DC-4C9A-4742-B13C-FB6460FD3503}" type="slidenum">
              <a:rPr lang="zh-CN" altLang="en-US" dirty="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zh-CN" altLang="en-US" b="1" dirty="0">
                <a:latin typeface="楷体" panose="02010609060101010101" pitchFamily="49" charset="-122"/>
                <a:ea typeface="楷体" panose="02010609060101010101" pitchFamily="49" charset="-122"/>
                <a:sym typeface="+mn-ea"/>
              </a:rPr>
              <a:t>投影线角度</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幻灯片图像占位符 1"/>
          <p:cNvSpPr>
            <a:spLocks noGrp="1" noRot="1" noChangeAspect="1" noTextEdit="1"/>
          </p:cNvSpPr>
          <p:nvPr>
            <p:ph type="sldImg"/>
          </p:nvPr>
        </p:nvSpPr>
        <p:spPr>
          <a:xfrm>
            <a:off x="1147763" y="687388"/>
            <a:ext cx="4581525" cy="3436937"/>
          </a:xfrm>
        </p:spPr>
      </p:sp>
      <p:sp>
        <p:nvSpPr>
          <p:cNvPr id="54274" name="备注占位符 2"/>
          <p:cNvSpPr>
            <a:spLocks noGrp="1"/>
          </p:cNvSpPr>
          <p:nvPr>
            <p:ph type="body"/>
          </p:nvPr>
        </p:nvSpPr>
        <p:spPr/>
        <p:txBody>
          <a:bodyPr wrap="square" lIns="91644" tIns="45823" rIns="91644" bIns="45823" anchor="t" anchorCtr="0"/>
          <a:p>
            <a:pPr marL="0" lvl="1" indent="0"/>
            <a:r>
              <a:rPr lang="zh-CN" altLang="en-US" sz="2400" b="1" dirty="0">
                <a:latin typeface="华文楷体" panose="02010600040101010101" pitchFamily="2" charset="-122"/>
                <a:ea typeface="华文楷体" panose="02010600040101010101" pitchFamily="2" charset="-122"/>
              </a:rPr>
              <a:t>当观察平面与某一世界坐标系坐标轴垂直时，得到的投影为三视图； </a:t>
            </a:r>
            <a:endParaRPr lang="en-US" altLang="zh-CN" sz="2400" b="1" dirty="0">
              <a:latin typeface="华文楷体" panose="02010600040101010101" pitchFamily="2" charset="-122"/>
              <a:ea typeface="华文楷体" panose="02010600040101010101" pitchFamily="2" charset="-122"/>
            </a:endParaRPr>
          </a:p>
          <a:p>
            <a:pPr lvl="0"/>
            <a:endParaRPr lang="zh-CN" altLang="en-US" dirty="0">
              <a:ea typeface="宋体" panose="02010600030101010101" pitchFamily="2" charset="-122"/>
            </a:endParaRPr>
          </a:p>
        </p:txBody>
      </p:sp>
      <p:sp>
        <p:nvSpPr>
          <p:cNvPr id="54275" name="灯片编号占位符 3"/>
          <p:cNvSpPr txBox="1">
            <a:spLocks noGrp="1"/>
          </p:cNvSpPr>
          <p:nvPr>
            <p:ph type="sldNum" sz="quarter"/>
          </p:nvPr>
        </p:nvSpPr>
        <p:spPr>
          <a:xfrm>
            <a:off x="3897313" y="8705850"/>
            <a:ext cx="2979737" cy="457200"/>
          </a:xfrm>
          <a:prstGeom prst="rect">
            <a:avLst/>
          </a:prstGeom>
          <a:noFill/>
          <a:ln w="9525">
            <a:noFill/>
          </a:ln>
        </p:spPr>
        <p:txBody>
          <a:bodyPr vert="horz" wrap="square" lIns="91644" tIns="45823" rIns="91644" bIns="45823" anchor="b" anchorCtr="0"/>
          <a:p>
            <a:pPr lvl="0" algn="r" defTabSz="916305"/>
            <a:fld id="{9A0DB2DC-4C9A-4742-B13C-FB6460FD3503}" type="slidenum">
              <a:rPr lang="zh-CN" altLang="en-US" sz="1200" dirty="0"/>
            </a:fld>
            <a:endParaRPr lang="zh-CN" altLang="en-US" sz="1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zh-CN" altLang="en-US" dirty="0">
                <a:solidFill>
                  <a:srgbClr val="0000FF"/>
                </a:solidFill>
                <a:latin typeface="Times New Roman" panose="02020603050405020304" pitchFamily="18" charset="0"/>
                <a:ea typeface="楷体" panose="02010609060101010101" pitchFamily="49" charset="-122"/>
                <a:sym typeface="+mn-ea"/>
              </a:rPr>
              <a:t>与教材不同</a:t>
            </a:r>
            <a:endParaRPr lang="en-US" altLang="zh-CN" dirty="0">
              <a:solidFill>
                <a:srgbClr val="0000FF"/>
              </a:solidFill>
              <a:latin typeface="Times New Roman" panose="02020603050405020304" pitchFamily="18" charset="0"/>
              <a:ea typeface="楷体" panose="02010609060101010101" pitchFamily="49" charset="-122"/>
              <a:cs typeface="+mn-cs"/>
            </a:endParaRPr>
          </a:p>
          <a:p>
            <a:endParaRPr lang="en-US" altLang="zh-CN" dirty="0">
              <a:solidFill>
                <a:srgbClr val="0000FF"/>
              </a:solidFill>
              <a:latin typeface="Times New Roman" panose="02020603050405020304" pitchFamily="18" charset="0"/>
              <a:ea typeface="楷体" panose="02010609060101010101" pitchFamily="49"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zh-CN" altLang="en-US"/>
              <a:t>斜二测看起来更真实</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幻灯片图像占位符 1"/>
          <p:cNvSpPr>
            <a:spLocks noGrp="1" noRot="1" noChangeAspect="1" noTextEdit="1"/>
          </p:cNvSpPr>
          <p:nvPr>
            <p:ph type="sldImg"/>
          </p:nvPr>
        </p:nvSpPr>
        <p:spPr>
          <a:xfrm>
            <a:off x="1147763" y="687388"/>
            <a:ext cx="4581525" cy="3436937"/>
          </a:xfrm>
        </p:spPr>
      </p:sp>
      <p:sp>
        <p:nvSpPr>
          <p:cNvPr id="61442" name="备注占位符 2"/>
          <p:cNvSpPr>
            <a:spLocks noGrp="1"/>
          </p:cNvSpPr>
          <p:nvPr>
            <p:ph type="body"/>
          </p:nvPr>
        </p:nvSpPr>
        <p:spPr/>
        <p:txBody>
          <a:bodyPr wrap="square" lIns="91644" tIns="45823" rIns="91644" bIns="45823" anchor="t" anchorCtr="0"/>
          <a:p>
            <a:pPr lvl="0"/>
            <a:endParaRPr lang="zh-CN" altLang="en-US" dirty="0">
              <a:ea typeface="宋体" panose="02010600030101010101" pitchFamily="2" charset="-122"/>
            </a:endParaRPr>
          </a:p>
        </p:txBody>
      </p:sp>
      <p:sp>
        <p:nvSpPr>
          <p:cNvPr id="61443" name="灯片编号占位符 3"/>
          <p:cNvSpPr txBox="1">
            <a:spLocks noGrp="1"/>
          </p:cNvSpPr>
          <p:nvPr>
            <p:ph type="sldNum" sz="quarter"/>
          </p:nvPr>
        </p:nvSpPr>
        <p:spPr>
          <a:xfrm>
            <a:off x="3897313" y="8705850"/>
            <a:ext cx="2979737" cy="457200"/>
          </a:xfrm>
          <a:prstGeom prst="rect">
            <a:avLst/>
          </a:prstGeom>
          <a:noFill/>
          <a:ln w="9525">
            <a:noFill/>
          </a:ln>
        </p:spPr>
        <p:txBody>
          <a:bodyPr vert="horz" wrap="square" lIns="91644" tIns="45823" rIns="91644" bIns="45823" anchor="b" anchorCtr="0"/>
          <a:p>
            <a:pPr lvl="0" algn="r" defTabSz="916305"/>
            <a:fld id="{9A0DB2DC-4C9A-4742-B13C-FB6460FD3503}" type="slidenum">
              <a:rPr lang="zh-CN" altLang="en-US" dirty="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幻灯片图像占位符 1"/>
          <p:cNvSpPr>
            <a:spLocks noGrp="1" noRot="1" noChangeAspect="1" noTextEdit="1"/>
          </p:cNvSpPr>
          <p:nvPr>
            <p:ph type="sldImg"/>
          </p:nvPr>
        </p:nvSpPr>
        <p:spPr>
          <a:xfrm>
            <a:off x="1147763" y="687388"/>
            <a:ext cx="4581525" cy="3436937"/>
          </a:xfrm>
        </p:spPr>
      </p:sp>
      <p:sp>
        <p:nvSpPr>
          <p:cNvPr id="13314" name="备注占位符 2"/>
          <p:cNvSpPr>
            <a:spLocks noGrp="1"/>
          </p:cNvSpPr>
          <p:nvPr>
            <p:ph type="body"/>
          </p:nvPr>
        </p:nvSpPr>
        <p:spPr/>
        <p:txBody>
          <a:bodyPr wrap="square" lIns="91644" tIns="45823" rIns="91644" bIns="45823" anchor="t" anchorCtr="0"/>
          <a:p>
            <a:pPr lvl="0"/>
            <a:r>
              <a:rPr lang="zh-CN" altLang="en-US" b="1" dirty="0">
                <a:latin typeface="Times New Roman" panose="02020603050405020304" pitchFamily="18" charset="0"/>
                <a:ea typeface="楷体" panose="02010609060101010101" pitchFamily="49" charset="-122"/>
                <a:sym typeface="+mn-ea"/>
              </a:rPr>
              <a:t>采用左手坐标系是为了和人眼观察效果一致</a:t>
            </a:r>
            <a:endParaRPr lang="zh-CN" altLang="en-US" b="1" dirty="0">
              <a:latin typeface="Times New Roman" panose="02020603050405020304" pitchFamily="18" charset="0"/>
              <a:ea typeface="楷体" panose="02010609060101010101" pitchFamily="49" charset="-122"/>
              <a:sym typeface="+mn-ea"/>
            </a:endParaRPr>
          </a:p>
          <a:p>
            <a:pPr lvl="0"/>
            <a:r>
              <a:rPr lang="zh-CN" altLang="en-US" b="1" dirty="0">
                <a:solidFill>
                  <a:srgbClr val="0000FF"/>
                </a:solidFill>
                <a:latin typeface="Times New Roman" panose="02020603050405020304" pitchFamily="18" charset="0"/>
                <a:ea typeface="楷体" panose="02010609060101010101" pitchFamily="49" charset="-122"/>
                <a:sym typeface="+mn-ea"/>
              </a:rPr>
              <a:t>某些内容为右手坐标系</a:t>
            </a:r>
            <a:endParaRPr lang="zh-CN" altLang="en-US" b="1" dirty="0">
              <a:latin typeface="Times New Roman" panose="02020603050405020304" pitchFamily="18" charset="0"/>
              <a:ea typeface="楷体" panose="02010609060101010101" pitchFamily="49" charset="-122"/>
              <a:sym typeface="+mn-ea"/>
            </a:endParaRPr>
          </a:p>
          <a:p>
            <a:pPr lvl="0"/>
            <a:r>
              <a:rPr lang="zh-CN" altLang="zh-CN" b="1" dirty="0">
                <a:latin typeface="Times New Roman" panose="02020603050405020304" pitchFamily="18" charset="0"/>
                <a:ea typeface="楷体" panose="02010609060101010101" pitchFamily="49" charset="-122"/>
              </a:rPr>
              <a:t>观察坐标系主要用于从观察者的角度对整个世界坐标系内的对象进行重新定位和描述，从而简化几何物体在投影面成像的数学推导和计算</a:t>
            </a:r>
            <a:r>
              <a:rPr lang="zh-CN" altLang="en-US" b="1" dirty="0">
                <a:solidFill>
                  <a:srgbClr val="000066"/>
                </a:solidFill>
                <a:latin typeface="楷体" panose="02010609060101010101" pitchFamily="49" charset="-122"/>
                <a:ea typeface="楷体" panose="02010609060101010101" pitchFamily="49" charset="-122"/>
              </a:rPr>
              <a:t>观察变换</a:t>
            </a:r>
            <a:endParaRPr lang="en-US" altLang="zh-CN" b="1" dirty="0">
              <a:solidFill>
                <a:srgbClr val="FF0000"/>
              </a:solidFill>
              <a:latin typeface="华文楷体" panose="02010600040101010101" pitchFamily="2" charset="-122"/>
              <a:ea typeface="华文楷体" panose="02010600040101010101" pitchFamily="2" charset="-122"/>
            </a:endParaRPr>
          </a:p>
          <a:p>
            <a:pPr lvl="0"/>
            <a:endParaRPr lang="zh-CN" altLang="en-US" dirty="0">
              <a:ea typeface="宋体" panose="02010600030101010101" pitchFamily="2" charset="-122"/>
            </a:endParaRPr>
          </a:p>
        </p:txBody>
      </p:sp>
      <p:sp>
        <p:nvSpPr>
          <p:cNvPr id="13315" name="灯片编号占位符 3"/>
          <p:cNvSpPr txBox="1">
            <a:spLocks noGrp="1"/>
          </p:cNvSpPr>
          <p:nvPr>
            <p:ph type="sldNum" sz="quarter"/>
          </p:nvPr>
        </p:nvSpPr>
        <p:spPr>
          <a:xfrm>
            <a:off x="3897313" y="8705850"/>
            <a:ext cx="2979737" cy="457200"/>
          </a:xfrm>
          <a:prstGeom prst="rect">
            <a:avLst/>
          </a:prstGeom>
          <a:noFill/>
          <a:ln w="9525">
            <a:noFill/>
          </a:ln>
        </p:spPr>
        <p:txBody>
          <a:bodyPr vert="horz" wrap="square" lIns="91644" tIns="45823" rIns="91644" bIns="45823" anchor="b" anchorCtr="0"/>
          <a:p>
            <a:pPr lvl="0" algn="r" defTabSz="916305"/>
            <a:fld id="{9A0DB2DC-4C9A-4742-B13C-FB6460FD3503}" type="slidenum">
              <a:rPr lang="zh-CN" altLang="en-US" dirty="0"/>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幻灯片图像占位符 1"/>
          <p:cNvSpPr>
            <a:spLocks noGrp="1" noRot="1" noChangeAspect="1" noTextEdit="1"/>
          </p:cNvSpPr>
          <p:nvPr>
            <p:ph type="sldImg"/>
          </p:nvPr>
        </p:nvSpPr>
        <p:spPr>
          <a:xfrm>
            <a:off x="1147763" y="687388"/>
            <a:ext cx="4581525" cy="3436937"/>
          </a:xfrm>
        </p:spPr>
      </p:sp>
      <p:sp>
        <p:nvSpPr>
          <p:cNvPr id="63490" name="备注占位符 2"/>
          <p:cNvSpPr>
            <a:spLocks noGrp="1"/>
          </p:cNvSpPr>
          <p:nvPr>
            <p:ph type="body"/>
          </p:nvPr>
        </p:nvSpPr>
        <p:spPr/>
        <p:txBody>
          <a:bodyPr wrap="square" lIns="91644" tIns="45823" rIns="91644" bIns="45823" anchor="t" anchorCtr="0"/>
          <a:p>
            <a:pPr lvl="0"/>
            <a:r>
              <a:rPr lang="zh-CN" altLang="en-US" b="1" dirty="0">
                <a:latin typeface="楷体" panose="02010609060101010101" pitchFamily="49" charset="-122"/>
                <a:ea typeface="楷体" panose="02010609060101010101" pitchFamily="49" charset="-122"/>
              </a:rPr>
              <a:t>真实感：  透视投影采用中心投影法，它与人观察景物的情况十分相似，能给人以较好的立体感和深度感。但不能精确地反映物体的形状、尺寸。</a:t>
            </a:r>
            <a:endParaRPr lang="zh-CN" altLang="en-US" dirty="0">
              <a:latin typeface="楷体" panose="02010609060101010101" pitchFamily="49" charset="-122"/>
              <a:ea typeface="楷体" panose="02010609060101010101" pitchFamily="49" charset="-122"/>
            </a:endParaRPr>
          </a:p>
          <a:p>
            <a:pPr lvl="0"/>
            <a:r>
              <a:rPr lang="zh-CN" altLang="en-US" b="1" dirty="0">
                <a:latin typeface="楷体" panose="02010609060101010101" pitchFamily="49" charset="-122"/>
                <a:ea typeface="楷体" panose="02010609060101010101" pitchFamily="49" charset="-122"/>
              </a:rPr>
              <a:t>观察坐标系</a:t>
            </a:r>
            <a:endParaRPr lang="en-US" altLang="zh-CN" b="1" dirty="0">
              <a:latin typeface="楷体" panose="02010609060101010101" pitchFamily="49" charset="-122"/>
              <a:ea typeface="楷体" panose="02010609060101010101" pitchFamily="49" charset="-122"/>
            </a:endParaRPr>
          </a:p>
          <a:p>
            <a:pPr lvl="0"/>
            <a:r>
              <a:rPr lang="zh-CN" altLang="en-US" b="1" dirty="0">
                <a:latin typeface="楷体" panose="02010609060101010101" pitchFamily="49" charset="-122"/>
                <a:ea typeface="楷体" panose="02010609060101010101" pitchFamily="49" charset="-122"/>
              </a:rPr>
              <a:t>  视线从视点出发，视线不平行</a:t>
            </a:r>
            <a:endParaRPr lang="en-US" altLang="zh-CN" b="1" dirty="0">
              <a:latin typeface="楷体" panose="02010609060101010101" pitchFamily="49" charset="-122"/>
              <a:ea typeface="楷体" panose="02010609060101010101" pitchFamily="49" charset="-122"/>
            </a:endParaRPr>
          </a:p>
          <a:p>
            <a:pPr marL="0" lvl="1" indent="0"/>
            <a:endParaRPr lang="zh-CN" altLang="en-US" dirty="0">
              <a:latin typeface="楷体" panose="02010609060101010101" pitchFamily="49" charset="-122"/>
              <a:ea typeface="楷体" panose="02010609060101010101" pitchFamily="49" charset="-122"/>
            </a:endParaRPr>
          </a:p>
          <a:p>
            <a:pPr lvl="0"/>
            <a:endParaRPr lang="zh-CN" altLang="en-US" dirty="0">
              <a:ea typeface="宋体" panose="02010600030101010101" pitchFamily="2" charset="-122"/>
            </a:endParaRPr>
          </a:p>
        </p:txBody>
      </p:sp>
      <p:sp>
        <p:nvSpPr>
          <p:cNvPr id="63491" name="灯片编号占位符 3"/>
          <p:cNvSpPr txBox="1">
            <a:spLocks noGrp="1"/>
          </p:cNvSpPr>
          <p:nvPr>
            <p:ph type="sldNum" sz="quarter"/>
          </p:nvPr>
        </p:nvSpPr>
        <p:spPr>
          <a:xfrm>
            <a:off x="3897313" y="8705850"/>
            <a:ext cx="2979737" cy="457200"/>
          </a:xfrm>
          <a:prstGeom prst="rect">
            <a:avLst/>
          </a:prstGeom>
          <a:noFill/>
          <a:ln w="9525">
            <a:noFill/>
          </a:ln>
        </p:spPr>
        <p:txBody>
          <a:bodyPr vert="horz" wrap="square" lIns="91644" tIns="45823" rIns="91644" bIns="45823" anchor="b" anchorCtr="0"/>
          <a:p>
            <a:pPr lvl="0" algn="r" defTabSz="916305"/>
            <a:fld id="{9A0DB2DC-4C9A-4742-B13C-FB6460FD3503}" type="slidenum">
              <a:rPr lang="zh-CN" altLang="en-US" dirty="0"/>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幻灯片图像占位符 1"/>
          <p:cNvSpPr>
            <a:spLocks noGrp="1" noRot="1" noTextEdit="1"/>
          </p:cNvSpPr>
          <p:nvPr>
            <p:ph type="sldImg"/>
          </p:nvPr>
        </p:nvSpPr>
        <p:spPr/>
      </p:sp>
      <p:sp>
        <p:nvSpPr>
          <p:cNvPr id="65538" name="文本占位符 2"/>
          <p:cNvSpPr/>
          <p:nvPr>
            <p:ph type="body"/>
          </p:nvPr>
        </p:nvSpPr>
        <p:spPr/>
        <p:txBody>
          <a:bodyPr wrap="square" lIns="91644" tIns="45823" rIns="91644" bIns="45823" anchor="t" anchorCtr="0"/>
          <a:p>
            <a:pPr lvl="0"/>
            <a:r>
              <a:rPr lang="zh-CN" altLang="en-US" b="1" dirty="0">
                <a:solidFill>
                  <a:schemeClr val="bg2"/>
                </a:solidFill>
                <a:latin typeface="楷体_GB2312" pitchFamily="49" charset="-122"/>
                <a:ea typeface="楷体_GB2312" pitchFamily="49" charset="-122"/>
              </a:rPr>
              <a:t>d 焦距，d → ∞？</a:t>
            </a:r>
            <a:endParaRPr lang="zh-CN" altLang="en-US" b="1" dirty="0">
              <a:solidFill>
                <a:schemeClr val="bg2"/>
              </a:solidFill>
              <a:latin typeface="楷体_GB2312" pitchFamily="49" charset="-122"/>
              <a:ea typeface="楷体_GB2312" pitchFamily="49"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zh-CN" altLang="en-US"/>
              <a:t>教材中的</a:t>
            </a:r>
            <a:r>
              <a:rPr lang="en-US" altLang="zh-CN"/>
              <a:t>“</a:t>
            </a:r>
            <a:r>
              <a:rPr lang="zh-CN" altLang="en-US" b="1" dirty="0">
                <a:latin typeface="楷体" panose="02010609060101010101" pitchFamily="49" charset="-122"/>
                <a:ea typeface="楷体" panose="02010609060101010101" pitchFamily="49" charset="-122"/>
                <a:sym typeface="+mn-ea"/>
              </a:rPr>
              <a:t>分类依据是相机的朝向和世界坐标系的关系</a:t>
            </a:r>
            <a:r>
              <a:rPr lang="en-US" altLang="zh-CN"/>
              <a:t>”</a:t>
            </a:r>
            <a:r>
              <a:rPr lang="zh-CN" altLang="en-US"/>
              <a:t>，不准确，应该是摄像机坐标系的关系</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幻灯片图像占位符 1"/>
          <p:cNvSpPr>
            <a:spLocks noGrp="1" noRot="1" noChangeAspect="1" noTextEdit="1"/>
          </p:cNvSpPr>
          <p:nvPr>
            <p:ph type="sldImg"/>
          </p:nvPr>
        </p:nvSpPr>
        <p:spPr>
          <a:xfrm>
            <a:off x="1147763" y="687388"/>
            <a:ext cx="4581525" cy="3436937"/>
          </a:xfrm>
        </p:spPr>
      </p:sp>
      <p:sp>
        <p:nvSpPr>
          <p:cNvPr id="16386" name="备注占位符 2"/>
          <p:cNvSpPr>
            <a:spLocks noGrp="1"/>
          </p:cNvSpPr>
          <p:nvPr>
            <p:ph type="body"/>
          </p:nvPr>
        </p:nvSpPr>
        <p:spPr/>
        <p:txBody>
          <a:bodyPr wrap="square" lIns="91644" tIns="45823" rIns="91644" bIns="45823" anchor="t" anchorCtr="0"/>
          <a:p>
            <a:pPr lvl="0"/>
            <a:r>
              <a:rPr lang="zh-CN" altLang="en-US" b="1" dirty="0">
                <a:latin typeface="楷体" panose="02010609060101010101" pitchFamily="49" charset="-122"/>
                <a:ea typeface="楷体" panose="02010609060101010101" pitchFamily="49" charset="-122"/>
              </a:rPr>
              <a:t>），包括定义投影中心、投影平面法向</a:t>
            </a:r>
            <a:endParaRPr lang="zh-CN" altLang="en-US" dirty="0">
              <a:ea typeface="宋体" panose="02010600030101010101" pitchFamily="2" charset="-122"/>
            </a:endParaRPr>
          </a:p>
        </p:txBody>
      </p:sp>
      <p:sp>
        <p:nvSpPr>
          <p:cNvPr id="16387" name="灯片编号占位符 3"/>
          <p:cNvSpPr txBox="1">
            <a:spLocks noGrp="1"/>
          </p:cNvSpPr>
          <p:nvPr>
            <p:ph type="sldNum" sz="quarter"/>
          </p:nvPr>
        </p:nvSpPr>
        <p:spPr>
          <a:xfrm>
            <a:off x="3897313" y="8705850"/>
            <a:ext cx="2979737" cy="457200"/>
          </a:xfrm>
          <a:prstGeom prst="rect">
            <a:avLst/>
          </a:prstGeom>
          <a:noFill/>
          <a:ln w="9525">
            <a:noFill/>
          </a:ln>
        </p:spPr>
        <p:txBody>
          <a:bodyPr vert="horz" wrap="square" lIns="91644" tIns="45823" rIns="91644" bIns="45823" anchor="b" anchorCtr="0"/>
          <a:p>
            <a:pPr lvl="0" algn="r" defTabSz="916305"/>
            <a:fld id="{9A0DB2DC-4C9A-4742-B13C-FB6460FD3503}" type="slidenum">
              <a:rPr lang="zh-CN" altLang="en-US" dirty="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幻灯片图像占位符 1"/>
          <p:cNvSpPr>
            <a:spLocks noGrp="1" noRot="1" noChangeAspect="1" noTextEdit="1"/>
          </p:cNvSpPr>
          <p:nvPr>
            <p:ph type="sldImg"/>
          </p:nvPr>
        </p:nvSpPr>
        <p:spPr>
          <a:xfrm>
            <a:off x="1147763" y="687388"/>
            <a:ext cx="4581525" cy="3436937"/>
          </a:xfrm>
        </p:spPr>
      </p:sp>
      <p:sp>
        <p:nvSpPr>
          <p:cNvPr id="19458" name="备注占位符 2"/>
          <p:cNvSpPr>
            <a:spLocks noGrp="1"/>
          </p:cNvSpPr>
          <p:nvPr>
            <p:ph type="body"/>
          </p:nvPr>
        </p:nvSpPr>
        <p:spPr/>
        <p:txBody>
          <a:bodyPr wrap="square" lIns="91644" tIns="45823" rIns="91644" bIns="45823" anchor="t" anchorCtr="0"/>
          <a:p>
            <a:pPr lvl="1" indent="0"/>
            <a:r>
              <a:rPr lang="en-US" altLang="zh-CN" sz="2400" b="1" dirty="0">
                <a:latin typeface="楷体" panose="02010609060101010101" pitchFamily="49" charset="-122"/>
                <a:ea typeface="楷体" panose="02010609060101010101" pitchFamily="49" charset="-122"/>
              </a:rPr>
              <a:t>(</a:t>
            </a:r>
            <a:r>
              <a:rPr lang="zh-CN" altLang="zh-CN" sz="2400" b="1" dirty="0">
                <a:latin typeface="楷体" panose="02010609060101010101" pitchFamily="49" charset="-122"/>
                <a:ea typeface="楷体" panose="02010609060101010101" pitchFamily="49" charset="-122"/>
              </a:rPr>
              <a:t>如光栅显示器</a:t>
            </a:r>
            <a:r>
              <a:rPr lang="en-US" altLang="zh-CN" sz="2400" b="1" dirty="0">
                <a:latin typeface="楷体" panose="02010609060101010101" pitchFamily="49" charset="-122"/>
                <a:ea typeface="楷体" panose="02010609060101010101" pitchFamily="49" charset="-122"/>
              </a:rPr>
              <a:t>)</a:t>
            </a:r>
            <a:endParaRPr lang="en-US" altLang="zh-CN" sz="2400" b="1" dirty="0">
              <a:latin typeface="楷体" panose="02010609060101010101" pitchFamily="49" charset="-122"/>
              <a:ea typeface="楷体" panose="02010609060101010101" pitchFamily="49" charset="-122"/>
            </a:endParaRPr>
          </a:p>
          <a:p>
            <a:pPr lvl="1" indent="0"/>
            <a:r>
              <a:rPr lang="zh-CN" altLang="zh-CN" sz="2400" b="1" dirty="0">
                <a:latin typeface="楷体" panose="02010609060101010101" pitchFamily="49" charset="-122"/>
                <a:ea typeface="楷体" panose="02010609060101010101" pitchFamily="49" charset="-122"/>
              </a:rPr>
              <a:t>窗口</a:t>
            </a:r>
            <a:r>
              <a:rPr lang="en-US" altLang="zh-CN" sz="2400" b="1" dirty="0">
                <a:latin typeface="楷体" panose="02010609060101010101" pitchFamily="49" charset="-122"/>
                <a:ea typeface="楷体" panose="02010609060101010101" pitchFamily="49" charset="-122"/>
              </a:rPr>
              <a:t>:</a:t>
            </a:r>
            <a:r>
              <a:rPr lang="zh-CN" altLang="zh-CN" sz="2400" b="1" dirty="0">
                <a:latin typeface="楷体" panose="02010609060101010101" pitchFamily="49" charset="-122"/>
                <a:ea typeface="楷体" panose="02010609060101010101" pitchFamily="49" charset="-122"/>
              </a:rPr>
              <a:t>所显示的世界坐标系范围，通常是个矩形。这个在世界坐标系中的矩形被称为窗口。</a:t>
            </a:r>
            <a:endParaRPr lang="en-US" altLang="zh-CN" sz="2400" b="1" dirty="0">
              <a:latin typeface="楷体" panose="02010609060101010101" pitchFamily="49" charset="-122"/>
              <a:ea typeface="楷体" panose="02010609060101010101" pitchFamily="49" charset="-122"/>
            </a:endParaRPr>
          </a:p>
          <a:p>
            <a:pPr lvl="1" indent="0"/>
            <a:r>
              <a:rPr lang="zh-CN" altLang="zh-CN" sz="2400" b="1" dirty="0">
                <a:latin typeface="楷体" panose="02010609060101010101" pitchFamily="49" charset="-122"/>
                <a:ea typeface="楷体" panose="02010609060101010101" pitchFamily="49" charset="-122"/>
              </a:rPr>
              <a:t>视区</a:t>
            </a:r>
            <a:r>
              <a:rPr lang="en-US" altLang="zh-CN" sz="2400" b="1" dirty="0">
                <a:latin typeface="楷体" panose="02010609060101010101" pitchFamily="49" charset="-122"/>
                <a:ea typeface="楷体" panose="02010609060101010101" pitchFamily="49" charset="-122"/>
              </a:rPr>
              <a:t>:NDC</a:t>
            </a:r>
            <a:r>
              <a:rPr lang="zh-CN" altLang="zh-CN" sz="2400" b="1" dirty="0">
                <a:latin typeface="楷体" panose="02010609060101010101" pitchFamily="49" charset="-122"/>
                <a:ea typeface="楷体" panose="02010609060101010101" pitchFamily="49" charset="-122"/>
              </a:rPr>
              <a:t>上也要指定一个矩形位置来与窗口对应，显示窗口里的内容。这个在</a:t>
            </a:r>
            <a:r>
              <a:rPr lang="en-US" altLang="zh-CN" sz="2400" b="1" dirty="0">
                <a:latin typeface="楷体" panose="02010609060101010101" pitchFamily="49" charset="-122"/>
                <a:ea typeface="楷体" panose="02010609060101010101" pitchFamily="49" charset="-122"/>
              </a:rPr>
              <a:t>NDC</a:t>
            </a:r>
            <a:r>
              <a:rPr lang="zh-CN" altLang="zh-CN" sz="2400" b="1" dirty="0">
                <a:latin typeface="楷体" panose="02010609060101010101" pitchFamily="49" charset="-122"/>
                <a:ea typeface="楷体" panose="02010609060101010101" pitchFamily="49" charset="-122"/>
              </a:rPr>
              <a:t>中的矩形被称为</a:t>
            </a:r>
            <a:r>
              <a:rPr lang="zh-CN" altLang="zh-CN" sz="2400" b="1" dirty="0">
                <a:solidFill>
                  <a:srgbClr val="FF0000"/>
                </a:solidFill>
                <a:latin typeface="楷体" panose="02010609060101010101" pitchFamily="49" charset="-122"/>
                <a:ea typeface="楷体" panose="02010609060101010101" pitchFamily="49" charset="-122"/>
              </a:rPr>
              <a:t>视区</a:t>
            </a:r>
            <a:r>
              <a:rPr lang="zh-CN" altLang="zh-CN" sz="2400" b="1" dirty="0">
                <a:latin typeface="楷体" panose="02010609060101010101" pitchFamily="49" charset="-122"/>
                <a:ea typeface="楷体" panose="02010609060101010101" pitchFamily="49" charset="-122"/>
              </a:rPr>
              <a:t>。图形软件根据窗口与视区的对应，自动实现转换。</a:t>
            </a:r>
            <a:r>
              <a:rPr lang="zh-CN" altLang="en-US" sz="2400" b="1" dirty="0">
                <a:solidFill>
                  <a:srgbClr val="FF0000"/>
                </a:solidFill>
                <a:latin typeface="楷体" panose="02010609060101010101" pitchFamily="49" charset="-122"/>
                <a:ea typeface="楷体" panose="02010609060101010101" pitchFamily="49" charset="-122"/>
              </a:rPr>
              <a:t>显示在屏幕的什么位置</a:t>
            </a:r>
            <a:endParaRPr lang="zh-CN" altLang="en-US" sz="2400" b="1" dirty="0">
              <a:solidFill>
                <a:srgbClr val="FF0000"/>
              </a:solidFill>
              <a:latin typeface="楷体" panose="02010609060101010101" pitchFamily="49" charset="-122"/>
              <a:ea typeface="楷体" panose="02010609060101010101" pitchFamily="49" charset="-122"/>
            </a:endParaRPr>
          </a:p>
          <a:p>
            <a:pPr lvl="1" indent="0"/>
            <a:r>
              <a:rPr lang="zh-CN" altLang="zh-CN" sz="2400" b="1" dirty="0">
                <a:latin typeface="楷体" panose="02010609060101010101" pitchFamily="49" charset="-122"/>
                <a:ea typeface="楷体" panose="02010609060101010101" pitchFamily="49" charset="-122"/>
              </a:rPr>
              <a:t>从窗口到视区的变换，称为</a:t>
            </a:r>
            <a:r>
              <a:rPr lang="zh-CN" altLang="zh-CN" sz="2400" b="1" dirty="0">
                <a:solidFill>
                  <a:srgbClr val="FF0000"/>
                </a:solidFill>
                <a:latin typeface="楷体" panose="02010609060101010101" pitchFamily="49" charset="-122"/>
                <a:ea typeface="楷体" panose="02010609060101010101" pitchFamily="49" charset="-122"/>
              </a:rPr>
              <a:t>规格化</a:t>
            </a:r>
            <a:r>
              <a:rPr lang="zh-CN" altLang="zh-CN" sz="2400" b="1" dirty="0">
                <a:latin typeface="楷体" panose="02010609060101010101" pitchFamily="49" charset="-122"/>
                <a:ea typeface="楷体" panose="02010609060101010101" pitchFamily="49" charset="-122"/>
              </a:rPr>
              <a:t>变换</a:t>
            </a:r>
            <a:endParaRPr lang="zh-CN" altLang="en-US" sz="2400" dirty="0">
              <a:latin typeface="楷体" panose="02010609060101010101" pitchFamily="49" charset="-122"/>
              <a:ea typeface="楷体" panose="02010609060101010101" pitchFamily="49" charset="-122"/>
            </a:endParaRPr>
          </a:p>
          <a:p>
            <a:pPr lvl="0"/>
            <a:endParaRPr lang="zh-CN" altLang="en-US" dirty="0">
              <a:ea typeface="宋体" panose="02010600030101010101" pitchFamily="2" charset="-122"/>
            </a:endParaRPr>
          </a:p>
        </p:txBody>
      </p:sp>
      <p:sp>
        <p:nvSpPr>
          <p:cNvPr id="19459" name="灯片编号占位符 3"/>
          <p:cNvSpPr txBox="1">
            <a:spLocks noGrp="1"/>
          </p:cNvSpPr>
          <p:nvPr>
            <p:ph type="sldNum" sz="quarter"/>
          </p:nvPr>
        </p:nvSpPr>
        <p:spPr>
          <a:xfrm>
            <a:off x="3897313" y="8705850"/>
            <a:ext cx="2979737" cy="457200"/>
          </a:xfrm>
          <a:prstGeom prst="rect">
            <a:avLst/>
          </a:prstGeom>
          <a:noFill/>
          <a:ln w="9525">
            <a:noFill/>
          </a:ln>
        </p:spPr>
        <p:txBody>
          <a:bodyPr vert="horz" wrap="square" lIns="91644" tIns="45823" rIns="91644" bIns="45823" anchor="b" anchorCtr="0"/>
          <a:p>
            <a:pPr lvl="0" algn="r" defTabSz="916305"/>
            <a:fld id="{9A0DB2DC-4C9A-4742-B13C-FB6460FD3503}" type="slidenum">
              <a:rPr lang="zh-CN" altLang="en-US" dirty="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幻灯片图像占位符 1"/>
          <p:cNvSpPr>
            <a:spLocks noGrp="1" noRot="1" noChangeAspect="1" noTextEdit="1"/>
          </p:cNvSpPr>
          <p:nvPr>
            <p:ph type="sldImg"/>
          </p:nvPr>
        </p:nvSpPr>
        <p:spPr>
          <a:xfrm>
            <a:off x="1147763" y="687388"/>
            <a:ext cx="4581525" cy="3436937"/>
          </a:xfrm>
        </p:spPr>
      </p:sp>
      <p:sp>
        <p:nvSpPr>
          <p:cNvPr id="3" name="备注占位符 2"/>
          <p:cNvSpPr>
            <a:spLocks noGrp="1"/>
          </p:cNvSpPr>
          <p:nvPr>
            <p:ph type="body" idx="1"/>
          </p:nvPr>
        </p:nvSpPr>
        <p:spPr/>
        <p:txBody>
          <a:bodyPr wrap="square" lIns="91644" tIns="45823" rIns="91644" bIns="45823" numCol="1" anchor="t" anchorCtr="0" compatLnSpc="1"/>
          <a:lstStyle/>
          <a:p>
            <a:pPr marL="0" marR="0" lvl="0" indent="0" algn="l" defTabSz="914400" rtl="0" eaLnBrk="0" fontAlgn="base" latinLnBrk="0" hangingPunct="0">
              <a:lnSpc>
                <a:spcPct val="120000"/>
              </a:lnSpc>
              <a:spcBef>
                <a:spcPct val="30000"/>
              </a:spcBef>
              <a:spcAft>
                <a:spcPct val="0"/>
              </a:spcAft>
              <a:buClrTx/>
              <a:buSzTx/>
              <a:buFontTx/>
              <a:buNone/>
              <a:defRPr/>
            </a:pPr>
            <a:r>
              <a:rPr kumimoji="0" lang="zh-CN" altLang="en-US" sz="1200" b="0"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sym typeface="+mn-ea"/>
              </a:rPr>
              <a:t>详细绘制过程</a:t>
            </a:r>
            <a:endParaRPr kumimoji="0" lang="zh-CN" altLang="en-US" sz="1200" b="0"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sym typeface="+mn-ea"/>
            </a:endParaRPr>
          </a:p>
          <a:p>
            <a:pPr marL="342900" marR="0" lvl="0" indent="-342900" algn="l" defTabSz="914400" rtl="0" eaLnBrk="0" fontAlgn="base" latinLnBrk="0" hangingPunct="0">
              <a:lnSpc>
                <a:spcPct val="120000"/>
              </a:lnSpc>
              <a:spcBef>
                <a:spcPct val="30000"/>
              </a:spcBef>
              <a:spcAft>
                <a:spcPct val="0"/>
              </a:spcAft>
              <a:buClrTx/>
              <a:buSzTx/>
              <a:buFont typeface="Arial" panose="020B0604020202020204" pitchFamily="34" charset="0"/>
              <a:buChar char="•"/>
              <a:defRPr/>
            </a:pPr>
            <a:r>
              <a:rPr kumimoji="0" lang="zh-CN" altLang="en-US" sz="120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rPr>
              <a:t>三维对象在局部的建模坐标系</a:t>
            </a:r>
            <a:r>
              <a:rPr kumimoji="0" lang="en-US" altLang="zh-CN" sz="120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rPr>
              <a:t>MC</a:t>
            </a:r>
            <a:r>
              <a:rPr kumimoji="0" lang="zh-CN" altLang="en-US" sz="120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rPr>
              <a:t>中完成后，再组装到统一的世界坐标系</a:t>
            </a:r>
            <a:r>
              <a:rPr kumimoji="0" lang="en-US" altLang="zh-CN" sz="120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rPr>
              <a:t>WC</a:t>
            </a:r>
            <a:r>
              <a:rPr kumimoji="0" lang="zh-CN" altLang="en-US" sz="120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rPr>
              <a:t>中。在</a:t>
            </a:r>
            <a:r>
              <a:rPr kumimoji="0" lang="en-US" altLang="zh-CN" sz="120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rPr>
              <a:t>WC</a:t>
            </a:r>
            <a:r>
              <a:rPr kumimoji="0" lang="zh-CN" altLang="en-US" sz="120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rPr>
              <a:t>中建立好场景模型后，就将场景描述转换到选择的观察坐标系</a:t>
            </a:r>
            <a:r>
              <a:rPr kumimoji="0" lang="en-US" altLang="zh-CN" sz="120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rPr>
              <a:t>VC</a:t>
            </a:r>
            <a:r>
              <a:rPr kumimoji="0" lang="zh-CN" altLang="en-US" sz="120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rPr>
              <a:t>。观察坐标系定义了观察参数，包括投影平面的位置和方向，可以把投影平面看做是照相机胶片平面，然后再投影平面上定义与照相机镜头对应的二维裁剪窗口，并建立三维裁剪区域。该裁剪区域称为观察体，形状和大小依赖于裁剪窗口的尺寸，投影方式和所选观察方向的边界位置。投影操作将场景的观察坐标描述转换为投影平面的坐标位置</a:t>
            </a:r>
            <a:r>
              <a:rPr kumimoji="0" lang="en-US" altLang="zh-CN" sz="120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rPr>
              <a:t>PC</a:t>
            </a:r>
            <a:r>
              <a:rPr kumimoji="0" lang="zh-CN" altLang="en-US" sz="120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rPr>
              <a:t>，对象映射到规范化坐标系</a:t>
            </a:r>
            <a:r>
              <a:rPr kumimoji="0" lang="en-US" altLang="zh-CN" sz="120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rPr>
              <a:t>NC</a:t>
            </a:r>
            <a:r>
              <a:rPr kumimoji="0" lang="zh-CN" altLang="en-US" sz="120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rPr>
              <a:t>，所有在观察体外的部分被裁掉</a:t>
            </a:r>
            <a:endParaRPr kumimoji="0" lang="zh-CN" altLang="en-US" sz="120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22531" name="灯片编号占位符 3"/>
          <p:cNvSpPr txBox="1">
            <a:spLocks noGrp="1"/>
          </p:cNvSpPr>
          <p:nvPr>
            <p:ph type="sldNum" sz="quarter"/>
          </p:nvPr>
        </p:nvSpPr>
        <p:spPr>
          <a:xfrm>
            <a:off x="3897313" y="8705850"/>
            <a:ext cx="2979737" cy="457200"/>
          </a:xfrm>
          <a:prstGeom prst="rect">
            <a:avLst/>
          </a:prstGeom>
          <a:noFill/>
          <a:ln w="9525">
            <a:noFill/>
          </a:ln>
        </p:spPr>
        <p:txBody>
          <a:bodyPr vert="horz" wrap="square" lIns="91644" tIns="45823" rIns="91644" bIns="45823" anchor="b" anchorCtr="0"/>
          <a:p>
            <a:pPr lvl="0" algn="r" defTabSz="916305"/>
            <a:fld id="{9A0DB2DC-4C9A-4742-B13C-FB6460FD3503}" type="slidenum">
              <a:rPr lang="zh-CN" altLang="en-US" dirty="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幻灯片图像占位符 1"/>
          <p:cNvSpPr>
            <a:spLocks noGrp="1" noRot="1" noChangeAspect="1" noTextEdit="1"/>
          </p:cNvSpPr>
          <p:nvPr>
            <p:ph type="sldImg"/>
          </p:nvPr>
        </p:nvSpPr>
        <p:spPr>
          <a:xfrm>
            <a:off x="1147763" y="687388"/>
            <a:ext cx="4581525" cy="3436937"/>
          </a:xfrm>
        </p:spPr>
      </p:sp>
      <p:sp>
        <p:nvSpPr>
          <p:cNvPr id="25602" name="备注占位符 2"/>
          <p:cNvSpPr>
            <a:spLocks noGrp="1"/>
          </p:cNvSpPr>
          <p:nvPr>
            <p:ph type="body"/>
          </p:nvPr>
        </p:nvSpPr>
        <p:spPr/>
        <p:txBody>
          <a:bodyPr wrap="square" lIns="91644" tIns="45823" rIns="91644" bIns="45823" anchor="t" anchorCtr="0"/>
          <a:p>
            <a:pPr marL="0" lvl="1" indent="0"/>
            <a:r>
              <a:rPr lang="zh-CN" altLang="en-US" sz="2400" dirty="0">
                <a:latin typeface="楷体" panose="02010609060101010101" pitchFamily="49" charset="-122"/>
                <a:ea typeface="楷体" panose="02010609060101010101" pitchFamily="49" charset="-122"/>
              </a:rPr>
              <a:t>世界坐标系</a:t>
            </a:r>
            <a:r>
              <a:rPr lang="en-US" altLang="zh-CN" sz="2400" dirty="0">
                <a:latin typeface="楷体" panose="02010609060101010101" pitchFamily="49" charset="-122"/>
                <a:ea typeface="楷体" panose="02010609060101010101" pitchFamily="49" charset="-122"/>
              </a:rPr>
              <a:t>-&gt;</a:t>
            </a:r>
            <a:r>
              <a:rPr lang="zh-CN" altLang="en-US" sz="2400" dirty="0">
                <a:latin typeface="楷体" panose="02010609060101010101" pitchFamily="49" charset="-122"/>
                <a:ea typeface="楷体" panose="02010609060101010101" pitchFamily="49" charset="-122"/>
              </a:rPr>
              <a:t>观察坐标系</a:t>
            </a:r>
            <a:r>
              <a:rPr lang="en-US" altLang="zh-CN" sz="2400" dirty="0">
                <a:latin typeface="楷体" panose="02010609060101010101" pitchFamily="49" charset="-122"/>
                <a:ea typeface="楷体" panose="02010609060101010101" pitchFamily="49" charset="-122"/>
              </a:rPr>
              <a:t>-&gt;</a:t>
            </a:r>
            <a:r>
              <a:rPr lang="zh-CN" altLang="en-US" sz="2400" dirty="0">
                <a:latin typeface="楷体" panose="02010609060101010101" pitchFamily="49" charset="-122"/>
                <a:ea typeface="楷体" panose="02010609060101010101" pitchFamily="49" charset="-122"/>
              </a:rPr>
              <a:t>投影到底片</a:t>
            </a:r>
            <a:endParaRPr lang="zh-CN" altLang="en-US" sz="2400" dirty="0">
              <a:solidFill>
                <a:srgbClr val="0000FF"/>
              </a:solidFill>
              <a:latin typeface="楷体" panose="02010609060101010101" pitchFamily="49" charset="-122"/>
              <a:ea typeface="楷体" panose="02010609060101010101" pitchFamily="49" charset="-122"/>
            </a:endParaRPr>
          </a:p>
          <a:p>
            <a:pPr lvl="0"/>
            <a:r>
              <a:rPr lang="zh-CN" altLang="en-US" dirty="0">
                <a:ea typeface="宋体" panose="02010600030101010101" pitchFamily="2" charset="-122"/>
              </a:rPr>
              <a:t>观察窗口、</a:t>
            </a:r>
            <a:endParaRPr lang="zh-CN" altLang="en-US" dirty="0">
              <a:ea typeface="宋体" panose="02010600030101010101" pitchFamily="2" charset="-122"/>
            </a:endParaRPr>
          </a:p>
        </p:txBody>
      </p:sp>
      <p:sp>
        <p:nvSpPr>
          <p:cNvPr id="25603" name="灯片编号占位符 3"/>
          <p:cNvSpPr txBox="1">
            <a:spLocks noGrp="1"/>
          </p:cNvSpPr>
          <p:nvPr>
            <p:ph type="sldNum" sz="quarter"/>
          </p:nvPr>
        </p:nvSpPr>
        <p:spPr>
          <a:xfrm>
            <a:off x="3897313" y="8705850"/>
            <a:ext cx="2979737" cy="457200"/>
          </a:xfrm>
          <a:prstGeom prst="rect">
            <a:avLst/>
          </a:prstGeom>
          <a:noFill/>
          <a:ln w="9525">
            <a:noFill/>
          </a:ln>
        </p:spPr>
        <p:txBody>
          <a:bodyPr vert="horz" wrap="square" lIns="91644" tIns="45823" rIns="91644" bIns="45823" anchor="b" anchorCtr="0"/>
          <a:p>
            <a:pPr lvl="0" algn="r" defTabSz="916305"/>
            <a:fld id="{9A0DB2DC-4C9A-4742-B13C-FB6460FD3503}" type="slidenum">
              <a:rPr lang="zh-CN" altLang="en-US" dirty="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幻灯片图像占位符 1"/>
          <p:cNvSpPr>
            <a:spLocks noGrp="1" noRot="1" noChangeAspect="1" noTextEdit="1"/>
          </p:cNvSpPr>
          <p:nvPr>
            <p:ph type="sldImg"/>
          </p:nvPr>
        </p:nvSpPr>
        <p:spPr>
          <a:xfrm>
            <a:off x="1147763" y="687388"/>
            <a:ext cx="4581525" cy="3436937"/>
          </a:xfrm>
        </p:spPr>
      </p:sp>
      <p:sp>
        <p:nvSpPr>
          <p:cNvPr id="27650" name="备注占位符 2"/>
          <p:cNvSpPr>
            <a:spLocks noGrp="1"/>
          </p:cNvSpPr>
          <p:nvPr>
            <p:ph type="body"/>
          </p:nvPr>
        </p:nvSpPr>
        <p:spPr/>
        <p:txBody>
          <a:bodyPr wrap="square" lIns="91644" tIns="45823" rIns="91644" bIns="45823" anchor="t" anchorCtr="0"/>
          <a:p>
            <a:pPr lvl="0"/>
            <a:endParaRPr lang="zh-CN" altLang="en-US" dirty="0">
              <a:ea typeface="宋体" panose="02010600030101010101" pitchFamily="2" charset="-122"/>
            </a:endParaRPr>
          </a:p>
        </p:txBody>
      </p:sp>
      <p:sp>
        <p:nvSpPr>
          <p:cNvPr id="27651" name="灯片编号占位符 3"/>
          <p:cNvSpPr txBox="1">
            <a:spLocks noGrp="1"/>
          </p:cNvSpPr>
          <p:nvPr>
            <p:ph type="sldNum" sz="quarter"/>
          </p:nvPr>
        </p:nvSpPr>
        <p:spPr>
          <a:xfrm>
            <a:off x="3897313" y="8705850"/>
            <a:ext cx="2979737" cy="457200"/>
          </a:xfrm>
          <a:prstGeom prst="rect">
            <a:avLst/>
          </a:prstGeom>
          <a:noFill/>
          <a:ln w="9525">
            <a:noFill/>
          </a:ln>
        </p:spPr>
        <p:txBody>
          <a:bodyPr vert="horz" wrap="square" lIns="91644" tIns="45823" rIns="91644" bIns="45823" anchor="b" anchorCtr="0"/>
          <a:p>
            <a:pPr lvl="0" algn="r" defTabSz="916305"/>
            <a:fld id="{9A0DB2DC-4C9A-4742-B13C-FB6460FD3503}" type="slidenum">
              <a:rPr lang="zh-CN" altLang="en-US" dirty="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a:xfrm>
            <a:off x="1147763" y="687388"/>
            <a:ext cx="4581525" cy="3436937"/>
          </a:xfrm>
        </p:spPr>
      </p:sp>
      <p:sp>
        <p:nvSpPr>
          <p:cNvPr id="29698" name="备注占位符 2"/>
          <p:cNvSpPr>
            <a:spLocks noGrp="1"/>
          </p:cNvSpPr>
          <p:nvPr>
            <p:ph type="body"/>
          </p:nvPr>
        </p:nvSpPr>
        <p:spPr/>
        <p:txBody>
          <a:bodyPr wrap="square" lIns="91644" tIns="45823" rIns="91644" bIns="45823" anchor="t" anchorCtr="0"/>
          <a:p>
            <a:pPr lvl="0"/>
            <a:r>
              <a:rPr lang="zh-CN" altLang="en-US" dirty="0">
                <a:ea typeface="宋体" panose="02010600030101010101" pitchFamily="2" charset="-122"/>
              </a:rPr>
              <a:t>观察坐标系决定了你看到场景什么样子</a:t>
            </a:r>
            <a:endParaRPr lang="zh-CN" altLang="en-US" dirty="0">
              <a:ea typeface="宋体" panose="02010600030101010101" pitchFamily="2" charset="-122"/>
            </a:endParaRPr>
          </a:p>
        </p:txBody>
      </p:sp>
      <p:sp>
        <p:nvSpPr>
          <p:cNvPr id="29699" name="灯片编号占位符 3"/>
          <p:cNvSpPr txBox="1">
            <a:spLocks noGrp="1"/>
          </p:cNvSpPr>
          <p:nvPr>
            <p:ph type="sldNum" sz="quarter"/>
          </p:nvPr>
        </p:nvSpPr>
        <p:spPr>
          <a:xfrm>
            <a:off x="3897313" y="8705850"/>
            <a:ext cx="2979737" cy="457200"/>
          </a:xfrm>
          <a:prstGeom prst="rect">
            <a:avLst/>
          </a:prstGeom>
          <a:noFill/>
          <a:ln w="9525">
            <a:noFill/>
          </a:ln>
        </p:spPr>
        <p:txBody>
          <a:bodyPr vert="horz" wrap="square" lIns="91644" tIns="45823" rIns="91644" bIns="45823" anchor="b" anchorCtr="0"/>
          <a:p>
            <a:pPr lvl="0" algn="r" defTabSz="916305"/>
            <a:fld id="{9A0DB2DC-4C9A-4742-B13C-FB6460FD3503}" type="slidenum">
              <a:rPr lang="zh-CN" altLang="en-US" dirty="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zh-CN" altLang="en-US"/>
              <a:t>由于变换对象是坐标系，所以旋转参数取反</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ln>
            <a:noFill/>
          </a:ln>
        </p:spPr>
        <p:txBody>
          <a:bodyPr/>
          <a:lstStyle>
            <a:lvl1pPr>
              <a:defRPr>
                <a:latin typeface="楷体" panose="02010609060101010101" pitchFamily="49" charset="-122"/>
                <a:ea typeface="楷体" panose="02010609060101010101" pitchFamily="49" charset="-122"/>
              </a:defRPr>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atin typeface="楷体" panose="02010609060101010101" pitchFamily="49" charset="-122"/>
                <a:ea typeface="楷体" panose="02010609060101010101" pitchFamily="49"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lvl="0"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lvl="0"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lvl="0"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600200"/>
            <a:ext cx="4038600"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1600200"/>
            <a:ext cx="4038600" cy="21859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938588"/>
            <a:ext cx="4038600" cy="21875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1"/>
          </p:nvPr>
        </p:nvSpPr>
        <p:spPr/>
        <p:txBody>
          <a:bodyPr/>
          <a:p>
            <a:pPr lvl="0"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600200"/>
            <a:ext cx="4038600"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p>
            <a:pPr lvl="0"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1600200"/>
            <a:ext cx="4038600" cy="21859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3938588"/>
            <a:ext cx="4038600" cy="21875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1"/>
          </p:nvPr>
        </p:nvSpPr>
        <p:spPr/>
        <p:txBody>
          <a:bodyPr/>
          <a:p>
            <a:pPr lvl="0"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600200"/>
            <a:ext cx="8229600" cy="21859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57200" y="3938588"/>
            <a:ext cx="8229600" cy="21875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p>
            <a:pPr lvl="0"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p:spPr>
        <p:txBody>
          <a:bodyPr/>
          <a:lstStyle>
            <a:lvl1pPr>
              <a:defRPr sz="3200" b="1" i="0" baseline="0">
                <a:solidFill>
                  <a:schemeClr val="tx1"/>
                </a:solidFill>
                <a:latin typeface="楷体" panose="02010609060101010101" pitchFamily="49" charset="-122"/>
                <a:ea typeface="楷体" panose="02010609060101010101" pitchFamily="49" charset="-122"/>
              </a:defRPr>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lvl1pPr>
              <a:defRPr sz="2800">
                <a:latin typeface="楷体" panose="02010609060101010101" pitchFamily="49" charset="-122"/>
                <a:ea typeface="楷体" panose="02010609060101010101" pitchFamily="49" charset="-122"/>
              </a:defRPr>
            </a:lvl1pPr>
            <a:lvl2pPr>
              <a:defRPr>
                <a:latin typeface="楷体" panose="02010609060101010101" pitchFamily="49" charset="-122"/>
                <a:ea typeface="楷体" panose="020106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lvl="0"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lvl="0"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p>
            <a:pPr lvl="0"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1"/>
          </p:nvPr>
        </p:nvSpPr>
        <p:spPr/>
        <p:txBody>
          <a:bodyPr/>
          <a:p>
            <a:pPr lvl="0"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1"/>
          </p:nvPr>
        </p:nvSpPr>
        <p:spPr/>
        <p:txBody>
          <a:bodyPr/>
          <a:p>
            <a:pPr lvl="0"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灯片编号占位符 2"/>
          <p:cNvSpPr>
            <a:spLocks noGrp="1"/>
          </p:cNvSpPr>
          <p:nvPr>
            <p:ph type="sldNum" sz="quarter" idx="11"/>
          </p:nvPr>
        </p:nvSpPr>
        <p:spPr/>
        <p:txBody>
          <a:bodyPr/>
          <a:p>
            <a:pPr lvl="0"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p>
            <a:pPr lvl="0"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p>
            <a:pPr lvl="0"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457200" y="274638"/>
            <a:ext cx="8229600" cy="1143000"/>
          </a:xfrm>
          <a:prstGeom prst="rect">
            <a:avLst/>
          </a:prstGeom>
          <a:noFill/>
          <a:ln w="9525" cap="flat" cmpd="sng">
            <a:solidFill>
              <a:schemeClr val="tx1"/>
            </a:solidFill>
            <a:prstDash val="solid"/>
            <a:miter/>
            <a:headEnd type="none" w="med" len="med"/>
            <a:tailEnd type="none" w="med" len="med"/>
          </a:ln>
        </p:spPr>
        <p:txBody>
          <a:bodyPr anchor="ctr" anchorCtr="0"/>
          <a:p>
            <a:pPr lvl="0"/>
            <a:endParaRPr lang="en-US" altLang="zh-CN" dirty="0"/>
          </a:p>
        </p:txBody>
      </p:sp>
      <p:sp>
        <p:nvSpPr>
          <p:cNvPr id="1027" name="Rectangle 3"/>
          <p:cNvSpPr>
            <a:spLocks noGrp="1"/>
          </p:cNvSpPr>
          <p:nvPr>
            <p:ph type="body"/>
          </p:nvPr>
        </p:nvSpPr>
        <p:spPr>
          <a:xfrm>
            <a:off x="457200" y="1600200"/>
            <a:ext cx="8229600" cy="4525963"/>
          </a:xfrm>
          <a:prstGeom prst="rect">
            <a:avLst/>
          </a:prstGeom>
          <a:noFill/>
          <a:ln w="9525">
            <a:noFill/>
          </a:ln>
        </p:spPr>
        <p:txBody>
          <a:bodyPr anchor="t" anchorCtr="0"/>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buFontTx/>
              <a:buNone/>
              <a:defRPr sz="14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rtl="0" eaLnBrk="0" fontAlgn="base" hangingPunct="0">
        <a:spcBef>
          <a:spcPct val="0"/>
        </a:spcBef>
        <a:spcAft>
          <a:spcPct val="0"/>
        </a:spcAft>
        <a:defRPr sz="4000" b="1">
          <a:solidFill>
            <a:schemeClr val="tx1"/>
          </a:solidFill>
          <a:latin typeface="+mj-lt"/>
          <a:ea typeface="+mj-ea"/>
          <a:cs typeface="+mj-cs"/>
        </a:defRPr>
      </a:lvl1pPr>
      <a:lvl2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2pPr>
      <a:lvl3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3pPr>
      <a:lvl4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4pPr>
      <a:lvl5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22.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21.wmf"/><Relationship Id="rId2" Type="http://schemas.openxmlformats.org/officeDocument/2006/relationships/oleObject" Target="../embeddings/oleObject1.bin"/><Relationship Id="rId1" Type="http://schemas.openxmlformats.org/officeDocument/2006/relationships/image" Target="../media/image20.emf"/></Relationships>
</file>

<file path=ppt/slides/_rels/slide23.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oleObject" Target="../embeddings/oleObject4.bin"/><Relationship Id="rId4" Type="http://schemas.openxmlformats.org/officeDocument/2006/relationships/image" Target="../media/image21.wmf"/><Relationship Id="rId3" Type="http://schemas.openxmlformats.org/officeDocument/2006/relationships/oleObject" Target="../embeddings/oleObject3.bin"/><Relationship Id="rId2" Type="http://schemas.openxmlformats.org/officeDocument/2006/relationships/image" Target="../media/image22.wmf"/><Relationship Id="rId1"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8" Type="http://schemas.openxmlformats.org/officeDocument/2006/relationships/vmlDrawing" Target="../drawings/vmlDrawing3.vml"/><Relationship Id="rId7" Type="http://schemas.openxmlformats.org/officeDocument/2006/relationships/slideLayout" Target="../slideLayouts/slideLayout2.xml"/><Relationship Id="rId6" Type="http://schemas.openxmlformats.org/officeDocument/2006/relationships/tags" Target="../tags/tag4.xml"/><Relationship Id="rId5" Type="http://schemas.openxmlformats.org/officeDocument/2006/relationships/oleObject" Target="../embeddings/oleObject7.bin"/><Relationship Id="rId4" Type="http://schemas.openxmlformats.org/officeDocument/2006/relationships/image" Target="../media/image21.wmf"/><Relationship Id="rId3" Type="http://schemas.openxmlformats.org/officeDocument/2006/relationships/oleObject" Target="../embeddings/oleObject6.bin"/><Relationship Id="rId2" Type="http://schemas.openxmlformats.org/officeDocument/2006/relationships/image" Target="../media/image24.wmf"/><Relationship Id="rId1" Type="http://schemas.openxmlformats.org/officeDocument/2006/relationships/oleObject" Target="../embeddings/oleObject5.bin"/></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24.wmf"/><Relationship Id="rId3" Type="http://schemas.openxmlformats.org/officeDocument/2006/relationships/oleObject" Target="../embeddings/oleObject9.bin"/><Relationship Id="rId2" Type="http://schemas.openxmlformats.org/officeDocument/2006/relationships/image" Target="../media/image25.wmf"/><Relationship Id="rId1" Type="http://schemas.openxmlformats.org/officeDocument/2006/relationships/oleObject" Target="../embeddings/oleObject8.bin"/></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vmlDrawing" Target="../drawings/vmlDrawing5.vml"/><Relationship Id="rId5" Type="http://schemas.openxmlformats.org/officeDocument/2006/relationships/slideLayout" Target="../slideLayouts/slideLayout2.xml"/><Relationship Id="rId4" Type="http://schemas.openxmlformats.org/officeDocument/2006/relationships/image" Target="../media/image21.wmf"/><Relationship Id="rId3" Type="http://schemas.openxmlformats.org/officeDocument/2006/relationships/oleObject" Target="../embeddings/oleObject11.bin"/><Relationship Id="rId2" Type="http://schemas.openxmlformats.org/officeDocument/2006/relationships/image" Target="../media/image26.wmf"/><Relationship Id="rId1" Type="http://schemas.openxmlformats.org/officeDocument/2006/relationships/oleObject" Target="../embeddings/oleObject10.bin"/></Relationships>
</file>

<file path=ppt/slides/_rels/slide27.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27.wmf"/><Relationship Id="rId3" Type="http://schemas.openxmlformats.org/officeDocument/2006/relationships/oleObject" Target="../embeddings/oleObject13.bin"/><Relationship Id="rId2" Type="http://schemas.openxmlformats.org/officeDocument/2006/relationships/image" Target="../media/image26.wmf"/><Relationship Id="rId1" Type="http://schemas.openxmlformats.org/officeDocument/2006/relationships/oleObject" Target="../embeddings/oleObject12.bin"/></Relationships>
</file>

<file path=ppt/slides/_rels/slide28.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28.wmf"/><Relationship Id="rId1" Type="http://schemas.openxmlformats.org/officeDocument/2006/relationships/oleObject" Target="../embeddings/oleObject14.bin"/></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2.wmf"/><Relationship Id="rId7" Type="http://schemas.openxmlformats.org/officeDocument/2006/relationships/oleObject" Target="../embeddings/oleObject18.bin"/><Relationship Id="rId6" Type="http://schemas.openxmlformats.org/officeDocument/2006/relationships/image" Target="../media/image31.wmf"/><Relationship Id="rId5" Type="http://schemas.openxmlformats.org/officeDocument/2006/relationships/oleObject" Target="../embeddings/oleObject17.bin"/><Relationship Id="rId4" Type="http://schemas.openxmlformats.org/officeDocument/2006/relationships/image" Target="../media/image30.wmf"/><Relationship Id="rId3" Type="http://schemas.openxmlformats.org/officeDocument/2006/relationships/oleObject" Target="../embeddings/oleObject16.bin"/><Relationship Id="rId2" Type="http://schemas.openxmlformats.org/officeDocument/2006/relationships/image" Target="../media/image29.wmf"/><Relationship Id="rId10" Type="http://schemas.openxmlformats.org/officeDocument/2006/relationships/vmlDrawing" Target="../drawings/vmlDrawing8.vml"/><Relationship Id="rId1" Type="http://schemas.openxmlformats.org/officeDocument/2006/relationships/oleObject" Target="../embeddings/oleObject15.bin"/></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tags" Target="../tags/tag5.xml"/></Relationships>
</file>

<file path=ppt/slides/_rels/slide32.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image" Target="../media/image33.jpeg"/><Relationship Id="rId14" Type="http://schemas.openxmlformats.org/officeDocument/2006/relationships/slideLayout" Target="../slideLayouts/slideLayout2.xml"/><Relationship Id="rId13" Type="http://schemas.openxmlformats.org/officeDocument/2006/relationships/tags" Target="../tags/tag17.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tags" Target="../tags/tag6.xml"/></Relationships>
</file>

<file path=ppt/slides/_rels/slide33.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oleObject" Target="../embeddings/oleObject19.bin"/></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33.jpeg"/><Relationship Id="rId1" Type="http://schemas.openxmlformats.org/officeDocument/2006/relationships/image" Target="../media/image35.jpeg"/></Relationships>
</file>

<file path=ppt/slides/_rels/slide35.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7" Type="http://schemas.openxmlformats.org/officeDocument/2006/relationships/slideLayout" Target="../slideLayouts/slideLayout2.xml"/><Relationship Id="rId26" Type="http://schemas.openxmlformats.org/officeDocument/2006/relationships/tags" Target="../tags/tag43.xml"/><Relationship Id="rId25" Type="http://schemas.openxmlformats.org/officeDocument/2006/relationships/tags" Target="../tags/tag42.xml"/><Relationship Id="rId24" Type="http://schemas.openxmlformats.org/officeDocument/2006/relationships/tags" Target="../tags/tag41.xml"/><Relationship Id="rId23" Type="http://schemas.openxmlformats.org/officeDocument/2006/relationships/tags" Target="../tags/tag40.xml"/><Relationship Id="rId22" Type="http://schemas.openxmlformats.org/officeDocument/2006/relationships/tags" Target="../tags/tag39.xml"/><Relationship Id="rId21" Type="http://schemas.openxmlformats.org/officeDocument/2006/relationships/tags" Target="../tags/tag38.xml"/><Relationship Id="rId20" Type="http://schemas.openxmlformats.org/officeDocument/2006/relationships/tags" Target="../tags/tag37.xml"/><Relationship Id="rId2" Type="http://schemas.openxmlformats.org/officeDocument/2006/relationships/tags" Target="../tags/tag19.xml"/><Relationship Id="rId19" Type="http://schemas.openxmlformats.org/officeDocument/2006/relationships/tags" Target="../tags/tag36.xml"/><Relationship Id="rId18" Type="http://schemas.openxmlformats.org/officeDocument/2006/relationships/tags" Target="../tags/tag35.xml"/><Relationship Id="rId17" Type="http://schemas.openxmlformats.org/officeDocument/2006/relationships/tags" Target="../tags/tag34.xml"/><Relationship Id="rId16" Type="http://schemas.openxmlformats.org/officeDocument/2006/relationships/tags" Target="../tags/tag33.xml"/><Relationship Id="rId15" Type="http://schemas.openxmlformats.org/officeDocument/2006/relationships/tags" Target="../tags/tag32.xml"/><Relationship Id="rId14" Type="http://schemas.openxmlformats.org/officeDocument/2006/relationships/tags" Target="../tags/tag31.xml"/><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tags" Target="../tags/tag28.xml"/><Relationship Id="rId10" Type="http://schemas.openxmlformats.org/officeDocument/2006/relationships/tags" Target="../tags/tag27.xml"/><Relationship Id="rId1" Type="http://schemas.openxmlformats.org/officeDocument/2006/relationships/tags" Target="../tags/tag18.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oleObject" Target="../embeddings/oleObject20.bin"/></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0.jpe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oleObject" Target="../embeddings/oleObject21.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4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8.png"/><Relationship Id="rId7" Type="http://schemas.openxmlformats.org/officeDocument/2006/relationships/image" Target="../media/image47.wmf"/><Relationship Id="rId6" Type="http://schemas.openxmlformats.org/officeDocument/2006/relationships/oleObject" Target="../embeddings/oleObject24.bin"/><Relationship Id="rId5" Type="http://schemas.openxmlformats.org/officeDocument/2006/relationships/image" Target="../media/image44.png"/><Relationship Id="rId4" Type="http://schemas.openxmlformats.org/officeDocument/2006/relationships/image" Target="../media/image46.wmf"/><Relationship Id="rId3" Type="http://schemas.openxmlformats.org/officeDocument/2006/relationships/oleObject" Target="../embeddings/oleObject23.bin"/><Relationship Id="rId2" Type="http://schemas.openxmlformats.org/officeDocument/2006/relationships/image" Target="../media/image45.wmf"/><Relationship Id="rId11" Type="http://schemas.openxmlformats.org/officeDocument/2006/relationships/notesSlide" Target="../notesSlides/notesSlide17.xml"/><Relationship Id="rId10" Type="http://schemas.openxmlformats.org/officeDocument/2006/relationships/vmlDrawing" Target="../drawings/vmlDrawing12.vml"/><Relationship Id="rId1" Type="http://schemas.openxmlformats.org/officeDocument/2006/relationships/oleObject" Target="../embeddings/oleObject22.bin"/></Relationships>
</file>

<file path=ppt/slides/_rels/slide44.xml.rels><?xml version="1.0" encoding="UTF-8" standalone="yes"?>
<Relationships xmlns="http://schemas.openxmlformats.org/package/2006/relationships"><Relationship Id="rId7" Type="http://schemas.openxmlformats.org/officeDocument/2006/relationships/vmlDrawing" Target="../drawings/vmlDrawing13.vml"/><Relationship Id="rId6"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50.wmf"/><Relationship Id="rId3" Type="http://schemas.openxmlformats.org/officeDocument/2006/relationships/oleObject" Target="../embeddings/oleObject26.bin"/><Relationship Id="rId2" Type="http://schemas.openxmlformats.org/officeDocument/2006/relationships/image" Target="../media/image49.wmf"/><Relationship Id="rId1" Type="http://schemas.openxmlformats.org/officeDocument/2006/relationships/oleObject" Target="../embeddings/oleObject25.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48.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2.xml"/><Relationship Id="rId2" Type="http://schemas.openxmlformats.org/officeDocument/2006/relationships/image" Target="../media/image52.wmf"/><Relationship Id="rId1" Type="http://schemas.openxmlformats.org/officeDocument/2006/relationships/oleObject" Target="../embeddings/oleObject27.bin"/></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image" Target="../media/image53.png"/><Relationship Id="rId1" Type="http://schemas.openxmlformats.org/officeDocument/2006/relationships/tags" Target="../tags/tag4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jpeg"/><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9" Type="http://schemas.openxmlformats.org/officeDocument/2006/relationships/image" Target="../media/image58.wmf"/><Relationship Id="rId8" Type="http://schemas.openxmlformats.org/officeDocument/2006/relationships/oleObject" Target="../embeddings/oleObject31.bin"/><Relationship Id="rId7" Type="http://schemas.openxmlformats.org/officeDocument/2006/relationships/image" Target="../media/image57.wmf"/><Relationship Id="rId6" Type="http://schemas.openxmlformats.org/officeDocument/2006/relationships/oleObject" Target="../embeddings/oleObject30.bin"/><Relationship Id="rId5" Type="http://schemas.openxmlformats.org/officeDocument/2006/relationships/image" Target="../media/image56.wmf"/><Relationship Id="rId4" Type="http://schemas.openxmlformats.org/officeDocument/2006/relationships/oleObject" Target="../embeddings/oleObject29.bin"/><Relationship Id="rId3" Type="http://schemas.openxmlformats.org/officeDocument/2006/relationships/image" Target="../media/image55.wmf"/><Relationship Id="rId2" Type="http://schemas.openxmlformats.org/officeDocument/2006/relationships/oleObject" Target="../embeddings/oleObject28.bin"/><Relationship Id="rId11" Type="http://schemas.openxmlformats.org/officeDocument/2006/relationships/vmlDrawing" Target="../drawings/vmlDrawing15.vml"/><Relationship Id="rId10" Type="http://schemas.openxmlformats.org/officeDocument/2006/relationships/slideLayout" Target="../slideLayouts/slideLayout2.xml"/><Relationship Id="rId1" Type="http://schemas.openxmlformats.org/officeDocument/2006/relationships/image" Target="../media/image54.png"/></Relationships>
</file>

<file path=ppt/slides/_rels/slide51.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2" Type="http://schemas.openxmlformats.org/officeDocument/2006/relationships/notesSlide" Target="../notesSlides/notesSlide18.xml"/><Relationship Id="rId31" Type="http://schemas.openxmlformats.org/officeDocument/2006/relationships/slideLayout" Target="../slideLayouts/slideLayout2.xml"/><Relationship Id="rId30" Type="http://schemas.openxmlformats.org/officeDocument/2006/relationships/tags" Target="../tags/tag77.xml"/><Relationship Id="rId3" Type="http://schemas.openxmlformats.org/officeDocument/2006/relationships/tags" Target="../tags/tag50.xml"/><Relationship Id="rId29" Type="http://schemas.openxmlformats.org/officeDocument/2006/relationships/tags" Target="../tags/tag76.xml"/><Relationship Id="rId28" Type="http://schemas.openxmlformats.org/officeDocument/2006/relationships/tags" Target="../tags/tag75.xml"/><Relationship Id="rId27" Type="http://schemas.openxmlformats.org/officeDocument/2006/relationships/tags" Target="../tags/tag74.xml"/><Relationship Id="rId26" Type="http://schemas.openxmlformats.org/officeDocument/2006/relationships/tags" Target="../tags/tag73.xml"/><Relationship Id="rId25" Type="http://schemas.openxmlformats.org/officeDocument/2006/relationships/tags" Target="../tags/tag72.xml"/><Relationship Id="rId24" Type="http://schemas.openxmlformats.org/officeDocument/2006/relationships/tags" Target="../tags/tag71.xml"/><Relationship Id="rId23" Type="http://schemas.openxmlformats.org/officeDocument/2006/relationships/tags" Target="../tags/tag70.xml"/><Relationship Id="rId22" Type="http://schemas.openxmlformats.org/officeDocument/2006/relationships/tags" Target="../tags/tag69.xml"/><Relationship Id="rId21" Type="http://schemas.openxmlformats.org/officeDocument/2006/relationships/tags" Target="../tags/tag68.xml"/><Relationship Id="rId20" Type="http://schemas.openxmlformats.org/officeDocument/2006/relationships/tags" Target="../tags/tag67.xml"/><Relationship Id="rId2" Type="http://schemas.openxmlformats.org/officeDocument/2006/relationships/tags" Target="../tags/tag49.xml"/><Relationship Id="rId19" Type="http://schemas.openxmlformats.org/officeDocument/2006/relationships/tags" Target="../tags/tag66.xml"/><Relationship Id="rId18" Type="http://schemas.openxmlformats.org/officeDocument/2006/relationships/tags" Target="../tags/tag65.xml"/><Relationship Id="rId17" Type="http://schemas.openxmlformats.org/officeDocument/2006/relationships/tags" Target="../tags/tag64.xml"/><Relationship Id="rId16" Type="http://schemas.openxmlformats.org/officeDocument/2006/relationships/tags" Target="../tags/tag63.xml"/><Relationship Id="rId15" Type="http://schemas.openxmlformats.org/officeDocument/2006/relationships/tags" Target="../tags/tag62.xml"/><Relationship Id="rId14" Type="http://schemas.openxmlformats.org/officeDocument/2006/relationships/tags" Target="../tags/tag61.xml"/><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tags" Target="../tags/tag58.xml"/><Relationship Id="rId10" Type="http://schemas.openxmlformats.org/officeDocument/2006/relationships/tags" Target="../tags/tag57.xml"/><Relationship Id="rId1" Type="http://schemas.openxmlformats.org/officeDocument/2006/relationships/tags" Target="../tags/tag48.xml"/></Relationships>
</file>

<file path=ppt/slides/_rels/slide52.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5" Type="http://schemas.openxmlformats.org/officeDocument/2006/relationships/slideLayout" Target="../slideLayouts/slideLayout2.xml"/><Relationship Id="rId24" Type="http://schemas.openxmlformats.org/officeDocument/2006/relationships/tags" Target="../tags/tag101.xml"/><Relationship Id="rId23" Type="http://schemas.openxmlformats.org/officeDocument/2006/relationships/tags" Target="../tags/tag100.xml"/><Relationship Id="rId22" Type="http://schemas.openxmlformats.org/officeDocument/2006/relationships/tags" Target="../tags/tag99.xml"/><Relationship Id="rId21" Type="http://schemas.openxmlformats.org/officeDocument/2006/relationships/tags" Target="../tags/tag98.xml"/><Relationship Id="rId20" Type="http://schemas.openxmlformats.org/officeDocument/2006/relationships/tags" Target="../tags/tag97.xml"/><Relationship Id="rId2" Type="http://schemas.openxmlformats.org/officeDocument/2006/relationships/tags" Target="../tags/tag79.xml"/><Relationship Id="rId19" Type="http://schemas.openxmlformats.org/officeDocument/2006/relationships/tags" Target="../tags/tag96.xml"/><Relationship Id="rId18" Type="http://schemas.openxmlformats.org/officeDocument/2006/relationships/tags" Target="../tags/tag95.xml"/><Relationship Id="rId17" Type="http://schemas.openxmlformats.org/officeDocument/2006/relationships/tags" Target="../tags/tag94.xml"/><Relationship Id="rId16" Type="http://schemas.openxmlformats.org/officeDocument/2006/relationships/tags" Target="../tags/tag93.xml"/><Relationship Id="rId15" Type="http://schemas.openxmlformats.org/officeDocument/2006/relationships/tags" Target="../tags/tag92.xml"/><Relationship Id="rId14" Type="http://schemas.openxmlformats.org/officeDocument/2006/relationships/tags" Target="../tags/tag91.xml"/><Relationship Id="rId13" Type="http://schemas.openxmlformats.org/officeDocument/2006/relationships/tags" Target="../tags/tag90.xml"/><Relationship Id="rId12" Type="http://schemas.openxmlformats.org/officeDocument/2006/relationships/tags" Target="../tags/tag89.xml"/><Relationship Id="rId11" Type="http://schemas.openxmlformats.org/officeDocument/2006/relationships/tags" Target="../tags/tag88.xml"/><Relationship Id="rId10" Type="http://schemas.openxmlformats.org/officeDocument/2006/relationships/tags" Target="../tags/tag87.xml"/><Relationship Id="rId1" Type="http://schemas.openxmlformats.org/officeDocument/2006/relationships/tags" Target="../tags/tag78.xml"/></Relationships>
</file>

<file path=ppt/slides/_rels/slide53.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tags" Target="../tags/tag106.xml"/><Relationship Id="rId7" Type="http://schemas.openxmlformats.org/officeDocument/2006/relationships/image" Target="../media/image61.jpeg"/><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image" Target="../media/image60.emf"/><Relationship Id="rId3" Type="http://schemas.openxmlformats.org/officeDocument/2006/relationships/tags" Target="../tags/tag103.xml"/><Relationship Id="rId2" Type="http://schemas.openxmlformats.org/officeDocument/2006/relationships/image" Target="../media/image59.emf"/><Relationship Id="rId12" Type="http://schemas.openxmlformats.org/officeDocument/2006/relationships/slideLayout" Target="../slideLayouts/slideLayout2.xml"/><Relationship Id="rId11" Type="http://schemas.openxmlformats.org/officeDocument/2006/relationships/tags" Target="../tags/tag109.xml"/><Relationship Id="rId10" Type="http://schemas.openxmlformats.org/officeDocument/2006/relationships/tags" Target="../tags/tag108.xml"/><Relationship Id="rId1" Type="http://schemas.openxmlformats.org/officeDocument/2006/relationships/tags" Target="../tags/tag102.xml"/></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image" Target="../media/image62.png"/><Relationship Id="rId3" Type="http://schemas.openxmlformats.org/officeDocument/2006/relationships/tags" Target="../tags/tag111.xml"/><Relationship Id="rId2" Type="http://schemas.openxmlformats.org/officeDocument/2006/relationships/image" Target="../media/image33.jpeg"/><Relationship Id="rId1" Type="http://schemas.openxmlformats.org/officeDocument/2006/relationships/tags" Target="../tags/tag110.xm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3.jpeg"/><Relationship Id="rId2" Type="http://schemas.openxmlformats.org/officeDocument/2006/relationships/tags" Target="../tags/tag113.xml"/><Relationship Id="rId1" Type="http://schemas.openxmlformats.org/officeDocument/2006/relationships/tags" Target="../tags/tag112.xml"/></Relationships>
</file>

<file path=ppt/slides/_rels/slide56.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5" Type="http://schemas.openxmlformats.org/officeDocument/2006/relationships/slideLayout" Target="../slideLayouts/slideLayout2.xml"/><Relationship Id="rId44" Type="http://schemas.openxmlformats.org/officeDocument/2006/relationships/tags" Target="../tags/tag156.xml"/><Relationship Id="rId43" Type="http://schemas.openxmlformats.org/officeDocument/2006/relationships/tags" Target="../tags/tag155.xml"/><Relationship Id="rId42" Type="http://schemas.openxmlformats.org/officeDocument/2006/relationships/tags" Target="../tags/tag154.xml"/><Relationship Id="rId41" Type="http://schemas.openxmlformats.org/officeDocument/2006/relationships/tags" Target="../tags/tag153.xml"/><Relationship Id="rId40" Type="http://schemas.openxmlformats.org/officeDocument/2006/relationships/tags" Target="../tags/tag152.xml"/><Relationship Id="rId4" Type="http://schemas.openxmlformats.org/officeDocument/2006/relationships/tags" Target="../tags/tag116.xml"/><Relationship Id="rId39" Type="http://schemas.openxmlformats.org/officeDocument/2006/relationships/tags" Target="../tags/tag151.xml"/><Relationship Id="rId38" Type="http://schemas.openxmlformats.org/officeDocument/2006/relationships/tags" Target="../tags/tag150.xml"/><Relationship Id="rId37" Type="http://schemas.openxmlformats.org/officeDocument/2006/relationships/tags" Target="../tags/tag149.xml"/><Relationship Id="rId36" Type="http://schemas.openxmlformats.org/officeDocument/2006/relationships/tags" Target="../tags/tag148.xml"/><Relationship Id="rId35" Type="http://schemas.openxmlformats.org/officeDocument/2006/relationships/tags" Target="../tags/tag147.xml"/><Relationship Id="rId34" Type="http://schemas.openxmlformats.org/officeDocument/2006/relationships/tags" Target="../tags/tag146.xml"/><Relationship Id="rId33" Type="http://schemas.openxmlformats.org/officeDocument/2006/relationships/tags" Target="../tags/tag145.xml"/><Relationship Id="rId32" Type="http://schemas.openxmlformats.org/officeDocument/2006/relationships/tags" Target="../tags/tag144.xml"/><Relationship Id="rId31" Type="http://schemas.openxmlformats.org/officeDocument/2006/relationships/tags" Target="../tags/tag143.xml"/><Relationship Id="rId30" Type="http://schemas.openxmlformats.org/officeDocument/2006/relationships/tags" Target="../tags/tag142.xml"/><Relationship Id="rId3" Type="http://schemas.openxmlformats.org/officeDocument/2006/relationships/image" Target="../media/image64.png"/><Relationship Id="rId29" Type="http://schemas.openxmlformats.org/officeDocument/2006/relationships/tags" Target="../tags/tag141.xml"/><Relationship Id="rId28" Type="http://schemas.openxmlformats.org/officeDocument/2006/relationships/tags" Target="../tags/tag140.xml"/><Relationship Id="rId27" Type="http://schemas.openxmlformats.org/officeDocument/2006/relationships/tags" Target="../tags/tag139.xml"/><Relationship Id="rId26" Type="http://schemas.openxmlformats.org/officeDocument/2006/relationships/tags" Target="../tags/tag138.xml"/><Relationship Id="rId25" Type="http://schemas.openxmlformats.org/officeDocument/2006/relationships/tags" Target="../tags/tag137.xml"/><Relationship Id="rId24" Type="http://schemas.openxmlformats.org/officeDocument/2006/relationships/tags" Target="../tags/tag136.xml"/><Relationship Id="rId23" Type="http://schemas.openxmlformats.org/officeDocument/2006/relationships/tags" Target="../tags/tag135.xml"/><Relationship Id="rId22" Type="http://schemas.openxmlformats.org/officeDocument/2006/relationships/tags" Target="../tags/tag134.xml"/><Relationship Id="rId21" Type="http://schemas.openxmlformats.org/officeDocument/2006/relationships/tags" Target="../tags/tag133.xml"/><Relationship Id="rId20" Type="http://schemas.openxmlformats.org/officeDocument/2006/relationships/tags" Target="../tags/tag132.xml"/><Relationship Id="rId2" Type="http://schemas.openxmlformats.org/officeDocument/2006/relationships/tags" Target="../tags/tag115.xml"/><Relationship Id="rId19" Type="http://schemas.openxmlformats.org/officeDocument/2006/relationships/tags" Target="../tags/tag131.xml"/><Relationship Id="rId18" Type="http://schemas.openxmlformats.org/officeDocument/2006/relationships/tags" Target="../tags/tag130.xml"/><Relationship Id="rId17" Type="http://schemas.openxmlformats.org/officeDocument/2006/relationships/tags" Target="../tags/tag129.xml"/><Relationship Id="rId16" Type="http://schemas.openxmlformats.org/officeDocument/2006/relationships/tags" Target="../tags/tag128.xml"/><Relationship Id="rId15" Type="http://schemas.openxmlformats.org/officeDocument/2006/relationships/tags" Target="../tags/tag127.xml"/><Relationship Id="rId14" Type="http://schemas.openxmlformats.org/officeDocument/2006/relationships/tags" Target="../tags/tag126.xml"/><Relationship Id="rId13" Type="http://schemas.openxmlformats.org/officeDocument/2006/relationships/tags" Target="../tags/tag125.xml"/><Relationship Id="rId12" Type="http://schemas.openxmlformats.org/officeDocument/2006/relationships/tags" Target="../tags/tag124.xml"/><Relationship Id="rId11" Type="http://schemas.openxmlformats.org/officeDocument/2006/relationships/tags" Target="../tags/tag123.xml"/><Relationship Id="rId10" Type="http://schemas.openxmlformats.org/officeDocument/2006/relationships/tags" Target="../tags/tag122.xml"/><Relationship Id="rId1" Type="http://schemas.openxmlformats.org/officeDocument/2006/relationships/tags" Target="../tags/tag114.xml"/></Relationships>
</file>

<file path=ppt/slides/_rels/slide57.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vmlDrawing" Target="../drawings/vmlDrawing16.vml"/><Relationship Id="rId7" Type="http://schemas.openxmlformats.org/officeDocument/2006/relationships/slideLayout" Target="../slideLayouts/slideLayout2.xml"/><Relationship Id="rId6" Type="http://schemas.openxmlformats.org/officeDocument/2006/relationships/image" Target="../media/image67.wmf"/><Relationship Id="rId5" Type="http://schemas.openxmlformats.org/officeDocument/2006/relationships/oleObject" Target="../embeddings/oleObject34.bin"/><Relationship Id="rId4" Type="http://schemas.openxmlformats.org/officeDocument/2006/relationships/image" Target="../media/image66.wmf"/><Relationship Id="rId3" Type="http://schemas.openxmlformats.org/officeDocument/2006/relationships/oleObject" Target="../embeddings/oleObject33.bin"/><Relationship Id="rId2" Type="http://schemas.openxmlformats.org/officeDocument/2006/relationships/image" Target="../media/image65.wmf"/><Relationship Id="rId1" Type="http://schemas.openxmlformats.org/officeDocument/2006/relationships/oleObject" Target="../embeddings/oleObject32.bin"/></Relationships>
</file>

<file path=ppt/slides/_rels/slide58.xml.rels><?xml version="1.0" encoding="UTF-8" standalone="yes"?>
<Relationships xmlns="http://schemas.openxmlformats.org/package/2006/relationships"><Relationship Id="rId6" Type="http://schemas.openxmlformats.org/officeDocument/2006/relationships/vmlDrawing" Target="../drawings/vmlDrawing17.vml"/><Relationship Id="rId5" Type="http://schemas.openxmlformats.org/officeDocument/2006/relationships/slideLayout" Target="../slideLayouts/slideLayout2.xml"/><Relationship Id="rId4" Type="http://schemas.openxmlformats.org/officeDocument/2006/relationships/image" Target="../media/image68.wmf"/><Relationship Id="rId3" Type="http://schemas.openxmlformats.org/officeDocument/2006/relationships/oleObject" Target="../embeddings/oleObject35.bin"/><Relationship Id="rId2" Type="http://schemas.openxmlformats.org/officeDocument/2006/relationships/tags" Target="../tags/tag158.xml"/><Relationship Id="rId1" Type="http://schemas.openxmlformats.org/officeDocument/2006/relationships/tags" Target="../tags/tag157.xml"/></Relationships>
</file>

<file path=ppt/slides/_rels/slide59.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vmlDrawing" Target="../drawings/vmlDrawing18.vml"/><Relationship Id="rId5" Type="http://schemas.openxmlformats.org/officeDocument/2006/relationships/slideLayout" Target="../slideLayouts/slideLayout2.xml"/><Relationship Id="rId4" Type="http://schemas.openxmlformats.org/officeDocument/2006/relationships/image" Target="../media/image70.wmf"/><Relationship Id="rId3" Type="http://schemas.openxmlformats.org/officeDocument/2006/relationships/oleObject" Target="../embeddings/oleObject37.bin"/><Relationship Id="rId2" Type="http://schemas.openxmlformats.org/officeDocument/2006/relationships/image" Target="../media/image69.wmf"/><Relationship Id="rId1" Type="http://schemas.openxmlformats.org/officeDocument/2006/relationships/oleObject" Target="../embeddings/oleObject36.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9.xml"/><Relationship Id="rId1" Type="http://schemas.openxmlformats.org/officeDocument/2006/relationships/image" Target="../media/image7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72.jpe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6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tags" Target="../tags/tag162.xml"/><Relationship Id="rId4" Type="http://schemas.openxmlformats.org/officeDocument/2006/relationships/image" Target="../media/image78.png"/><Relationship Id="rId3" Type="http://schemas.openxmlformats.org/officeDocument/2006/relationships/tags" Target="../tags/tag161.xml"/><Relationship Id="rId2" Type="http://schemas.openxmlformats.org/officeDocument/2006/relationships/image" Target="../media/image77.png"/><Relationship Id="rId1" Type="http://schemas.openxmlformats.org/officeDocument/2006/relationships/tags" Target="../tags/tag160.xml"/></Relationships>
</file>

<file path=ppt/slides/_rels/slide65.xml.rels><?xml version="1.0" encoding="UTF-8" standalone="yes"?>
<Relationships xmlns="http://schemas.openxmlformats.org/package/2006/relationships"><Relationship Id="rId4" Type="http://schemas.openxmlformats.org/officeDocument/2006/relationships/vmlDrawing" Target="../drawings/vmlDrawing19.vml"/><Relationship Id="rId3" Type="http://schemas.openxmlformats.org/officeDocument/2006/relationships/slideLayout" Target="../slideLayouts/slideLayout2.xml"/><Relationship Id="rId2" Type="http://schemas.openxmlformats.org/officeDocument/2006/relationships/image" Target="../media/image80.wmf"/><Relationship Id="rId1" Type="http://schemas.openxmlformats.org/officeDocument/2006/relationships/oleObject" Target="../embeddings/oleObject38.bin"/></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68.xml.rels><?xml version="1.0" encoding="UTF-8" standalone="yes"?>
<Relationships xmlns="http://schemas.openxmlformats.org/package/2006/relationships"><Relationship Id="rId6" Type="http://schemas.openxmlformats.org/officeDocument/2006/relationships/vmlDrawing" Target="../drawings/vmlDrawing20.vml"/><Relationship Id="rId5" Type="http://schemas.openxmlformats.org/officeDocument/2006/relationships/slideLayout" Target="../slideLayouts/slideLayout2.xml"/><Relationship Id="rId4" Type="http://schemas.openxmlformats.org/officeDocument/2006/relationships/image" Target="../media/image84.wmf"/><Relationship Id="rId3" Type="http://schemas.openxmlformats.org/officeDocument/2006/relationships/oleObject" Target="../embeddings/oleObject39.bin"/><Relationship Id="rId2" Type="http://schemas.openxmlformats.org/officeDocument/2006/relationships/image" Target="../media/image83.png"/><Relationship Id="rId1" Type="http://schemas.openxmlformats.org/officeDocument/2006/relationships/image" Target="../media/image82.png"/></Relationships>
</file>

<file path=ppt/slides/_rels/slide69.xml.rels><?xml version="1.0" encoding="UTF-8" standalone="yes"?>
<Relationships xmlns="http://schemas.openxmlformats.org/package/2006/relationships"><Relationship Id="rId9" Type="http://schemas.openxmlformats.org/officeDocument/2006/relationships/vmlDrawing" Target="../drawings/vmlDrawing21.vml"/><Relationship Id="rId8" Type="http://schemas.openxmlformats.org/officeDocument/2006/relationships/slideLayout" Target="../slideLayouts/slideLayout2.xml"/><Relationship Id="rId7" Type="http://schemas.openxmlformats.org/officeDocument/2006/relationships/image" Target="../media/image87.wmf"/><Relationship Id="rId6" Type="http://schemas.openxmlformats.org/officeDocument/2006/relationships/oleObject" Target="../embeddings/oleObject42.bin"/><Relationship Id="rId5" Type="http://schemas.openxmlformats.org/officeDocument/2006/relationships/image" Target="../media/image86.wmf"/><Relationship Id="rId4" Type="http://schemas.openxmlformats.org/officeDocument/2006/relationships/oleObject" Target="../embeddings/oleObject41.bin"/><Relationship Id="rId3" Type="http://schemas.openxmlformats.org/officeDocument/2006/relationships/image" Target="../media/image85.wmf"/><Relationship Id="rId2" Type="http://schemas.openxmlformats.org/officeDocument/2006/relationships/oleObject" Target="../embeddings/oleObject40.bin"/><Relationship Id="rId1" Type="http://schemas.openxmlformats.org/officeDocument/2006/relationships/image" Target="../media/image8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8.png"/><Relationship Id="rId1" Type="http://schemas.openxmlformats.org/officeDocument/2006/relationships/tags" Target="../tags/tag16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5" Type="http://schemas.openxmlformats.org/officeDocument/2006/relationships/vmlDrawing" Target="../drawings/vmlDrawing22.vml"/><Relationship Id="rId4" Type="http://schemas.openxmlformats.org/officeDocument/2006/relationships/slideLayout" Target="../slideLayouts/slideLayout2.xml"/><Relationship Id="rId3" Type="http://schemas.openxmlformats.org/officeDocument/2006/relationships/image" Target="../media/image90.png"/><Relationship Id="rId2" Type="http://schemas.openxmlformats.org/officeDocument/2006/relationships/oleObject" Target="../embeddings/oleObject43.bin"/><Relationship Id="rId1" Type="http://schemas.openxmlformats.org/officeDocument/2006/relationships/image" Target="../media/image89.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NULL" TargetMode="External"/><Relationship Id="rId1" Type="http://schemas.openxmlformats.org/officeDocument/2006/relationships/image" Target="../media/image9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NULL" TargetMode="External"/><Relationship Id="rId1" Type="http://schemas.openxmlformats.org/officeDocument/2006/relationships/image" Target="../media/image92.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9.jpeg"/><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标题 5"/>
          <p:cNvSpPr>
            <a:spLocks noGrp="1"/>
          </p:cNvSpPr>
          <p:nvPr>
            <p:ph type="ctrTitle"/>
          </p:nvPr>
        </p:nvSpPr>
        <p:spPr/>
        <p:txBody>
          <a:bodyPr vert="horz" wrap="square" lIns="91440" tIns="45720" rIns="91440" bIns="45720" anchor="ctr" anchorCtr="0"/>
          <a:p>
            <a:pPr>
              <a:buClrTx/>
              <a:buSzTx/>
              <a:buFontTx/>
            </a:pPr>
            <a:r>
              <a:rPr lang="zh-CN" altLang="en-US" dirty="0">
                <a:latin typeface="楷体" panose="02010609060101010101" pitchFamily="49" charset="-122"/>
                <a:ea typeface="楷体" panose="02010609060101010101" pitchFamily="49" charset="-122"/>
                <a:cs typeface="+mj-cs"/>
              </a:rPr>
              <a:t>第</a:t>
            </a:r>
            <a:r>
              <a:rPr lang="en-US" altLang="zh-CN" dirty="0">
                <a:latin typeface="楷体" panose="02010609060101010101" pitchFamily="49" charset="-122"/>
                <a:ea typeface="楷体" panose="02010609060101010101" pitchFamily="49" charset="-122"/>
                <a:cs typeface="+mj-cs"/>
              </a:rPr>
              <a:t>5</a:t>
            </a:r>
            <a:r>
              <a:rPr lang="zh-CN" altLang="en-US" dirty="0">
                <a:latin typeface="楷体" panose="02010609060101010101" pitchFamily="49" charset="-122"/>
                <a:ea typeface="楷体" panose="02010609060101010101" pitchFamily="49" charset="-122"/>
                <a:cs typeface="+mj-cs"/>
              </a:rPr>
              <a:t>章 三维观察</a:t>
            </a:r>
            <a:endParaRPr lang="zh-CN" altLang="en-US" dirty="0">
              <a:latin typeface="楷体" panose="02010609060101010101" pitchFamily="49" charset="-122"/>
              <a:ea typeface="楷体" panose="02010609060101010101" pitchFamily="49" charset="-122"/>
              <a:cs typeface="+mj-cs"/>
            </a:endParaRPr>
          </a:p>
        </p:txBody>
      </p:sp>
      <p:sp>
        <p:nvSpPr>
          <p:cNvPr id="4098" name="副标题 6"/>
          <p:cNvSpPr>
            <a:spLocks noGrp="1"/>
          </p:cNvSpPr>
          <p:nvPr>
            <p:ph type="subTitle" idx="1"/>
          </p:nvPr>
        </p:nvSpPr>
        <p:spPr/>
        <p:txBody>
          <a:bodyPr vert="horz" wrap="square" lIns="91440" tIns="45720" rIns="91440" bIns="45720" anchor="t" anchorCtr="0"/>
          <a:p>
            <a:pPr>
              <a:buClrTx/>
              <a:buSzTx/>
              <a:buFontTx/>
            </a:pPr>
            <a:endParaRPr lang="zh-CN" altLang="en-US" dirty="0">
              <a:latin typeface="楷体" panose="02010609060101010101" pitchFamily="49" charset="-122"/>
              <a:ea typeface="楷体" panose="02010609060101010101" pitchFamily="49"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内容占位符 2"/>
          <p:cNvSpPr>
            <a:spLocks noGrp="1" noChangeArrowheads="1"/>
          </p:cNvSpPr>
          <p:nvPr>
            <p:ph idx="1"/>
          </p:nvPr>
        </p:nvSpPr>
        <p:spPr>
          <a:xfrm>
            <a:off x="466725" y="1600200"/>
            <a:ext cx="8229600" cy="4525963"/>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ts val="600"/>
              </a:spcBef>
              <a:spcAft>
                <a:spcPct val="0"/>
              </a:spcAft>
              <a:buClrTx/>
              <a:buSzTx/>
              <a:buFontTx/>
              <a:buNone/>
              <a:defRPr/>
            </a:pPr>
            <a:r>
              <a:rPr kumimoji="0" lang="zh-CN" altLang="en-US" sz="2400" b="1" i="0" u="sng"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观察变换</a:t>
            </a:r>
            <a:endParaRPr kumimoji="0" lang="en-US" altLang="zh-CN" sz="2400" b="1" i="0" u="sng"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ts val="600"/>
              </a:spcBef>
              <a:spcAft>
                <a:spcPct val="0"/>
              </a:spcAft>
              <a:buClrTx/>
              <a:buSzTx/>
              <a:buFontTx/>
              <a:buChar char="•"/>
              <a:defRPr/>
            </a:pPr>
            <a:r>
              <a:rPr kumimoji="0" lang="zh-CN" altLang="en-US" sz="24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将物体各顶点的世界坐标变换为观察坐标系下的坐标</a:t>
            </a:r>
            <a:endParaRPr kumimoji="0" lang="zh-CN" altLang="en-US" sz="2800" b="0" i="0" u="none" strike="noStrike" kern="0" cap="none" spc="0" normalizeH="0" baseline="0" noProof="0" smtClean="0">
              <a:ln>
                <a:noFill/>
              </a:ln>
              <a:solidFill>
                <a:schemeClr val="tx1"/>
              </a:solidFill>
              <a:effectLst/>
              <a:uLnTx/>
              <a:uFillTx/>
              <a:latin typeface="楷体" panose="02010609060101010101" pitchFamily="49" charset="-122"/>
              <a:ea typeface="宋体" panose="02010600030101010101" pitchFamily="2" charset="-122"/>
              <a:cs typeface="+mn-cs"/>
            </a:endParaRPr>
          </a:p>
        </p:txBody>
      </p:sp>
      <p:pic>
        <p:nvPicPr>
          <p:cNvPr id="14338" name="Picture 17" descr="view"/>
          <p:cNvPicPr>
            <a:picLocks noChangeAspect="1"/>
          </p:cNvPicPr>
          <p:nvPr/>
        </p:nvPicPr>
        <p:blipFill>
          <a:blip r:embed="rId1"/>
          <a:stretch>
            <a:fillRect/>
          </a:stretch>
        </p:blipFill>
        <p:spPr>
          <a:xfrm>
            <a:off x="273050" y="3240088"/>
            <a:ext cx="4308475" cy="2551112"/>
          </a:xfrm>
          <a:prstGeom prst="rect">
            <a:avLst/>
          </a:prstGeom>
          <a:noFill/>
          <a:ln w="9525">
            <a:noFill/>
          </a:ln>
        </p:spPr>
      </p:pic>
      <p:pic>
        <p:nvPicPr>
          <p:cNvPr id="14339" name="Picture 16" descr="camera"/>
          <p:cNvPicPr>
            <a:picLocks noChangeAspect="1"/>
          </p:cNvPicPr>
          <p:nvPr/>
        </p:nvPicPr>
        <p:blipFill>
          <a:blip r:embed="rId2"/>
          <a:stretch>
            <a:fillRect/>
          </a:stretch>
        </p:blipFill>
        <p:spPr>
          <a:xfrm>
            <a:off x="4616450" y="3240088"/>
            <a:ext cx="4305300" cy="2551112"/>
          </a:xfrm>
          <a:prstGeom prst="rect">
            <a:avLst/>
          </a:prstGeom>
          <a:noFill/>
          <a:ln w="9525">
            <a:noFill/>
          </a:ln>
        </p:spPr>
      </p:pic>
      <p:sp>
        <p:nvSpPr>
          <p:cNvPr id="14340" name="Rectangle 2"/>
          <p:cNvSpPr>
            <a:spLocks noGrp="1"/>
          </p:cNvSpPr>
          <p:nvPr>
            <p:ph type="title"/>
          </p:nvPr>
        </p:nvSpPr>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5.1 </a:t>
            </a:r>
            <a:r>
              <a:rPr lang="zh-CN" altLang="en-US" baseline="0" dirty="0">
                <a:latin typeface="楷体" panose="02010609060101010101" pitchFamily="49" charset="-122"/>
                <a:ea typeface="楷体" panose="02010609060101010101" pitchFamily="49" charset="-122"/>
                <a:cs typeface="+mj-cs"/>
              </a:rPr>
              <a:t>三维观察流程</a:t>
            </a:r>
            <a:r>
              <a:rPr lang="en-US" altLang="zh-CN" baseline="0" dirty="0">
                <a:latin typeface="楷体" panose="02010609060101010101" pitchFamily="49" charset="-122"/>
                <a:ea typeface="楷体" panose="02010609060101010101" pitchFamily="49" charset="-122"/>
                <a:cs typeface="+mj-cs"/>
              </a:rPr>
              <a:t>—</a:t>
            </a:r>
            <a:r>
              <a:rPr lang="zh-CN" altLang="en-US" baseline="0" dirty="0">
                <a:latin typeface="楷体" panose="02010609060101010101" pitchFamily="49" charset="-122"/>
                <a:ea typeface="楷体" panose="02010609060101010101" pitchFamily="49" charset="-122"/>
                <a:cs typeface="+mj-cs"/>
              </a:rPr>
              <a:t>三维坐标系统和变换</a:t>
            </a:r>
            <a:endParaRPr lang="zh-CN" altLang="en-US" baseline="0" dirty="0">
              <a:latin typeface="楷体" panose="02010609060101010101" pitchFamily="49" charset="-122"/>
              <a:ea typeface="楷体" panose="02010609060101010101" pitchFamily="49" charset="-122"/>
              <a:cs typeface="+mj-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内容占位符 2"/>
          <p:cNvSpPr>
            <a:spLocks noGrp="1"/>
          </p:cNvSpPr>
          <p:nvPr>
            <p:ph idx="1"/>
          </p:nvPr>
        </p:nvSpPr>
        <p:spPr>
          <a:xfrm>
            <a:off x="304800" y="1371600"/>
            <a:ext cx="8229600" cy="2590800"/>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en-US" altLang="zh-CN" sz="2400" b="1" i="0" u="none" strike="noStrike" kern="0" cap="none" spc="0" normalizeH="0" baseline="0" noProof="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4)</a:t>
            </a:r>
            <a:r>
              <a:rPr kumimoji="0" lang="zh-CN" altLang="en-US" sz="2400" b="1" i="0" u="none" strike="noStrike" kern="0" cap="none" spc="0" normalizeH="0" baseline="0" noProof="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投影</a:t>
            </a:r>
            <a:r>
              <a:rPr kumimoji="0" lang="zh-CN" altLang="zh-CN" sz="2400" b="1" i="0" u="none" strike="noStrike" kern="0" cap="none" spc="0" normalizeH="0" baseline="0" noProof="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坐标系</a:t>
            </a:r>
            <a:r>
              <a:rPr kumimoji="0" lang="en-US" altLang="zh-CN" sz="2400" b="1" i="0" u="none" strike="noStrike" kern="0" cap="none" spc="0" normalizeH="0" baseline="0" noProof="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400" b="1" i="0" u="none" strike="noStrike" kern="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Projection</a:t>
            </a:r>
            <a:r>
              <a:rPr kumimoji="0" lang="en-US" altLang="zh-CN" sz="2400" b="1" i="0" u="none" strike="noStrike" kern="0" cap="none" spc="0" normalizeH="0" baseline="0" noProof="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1400" b="1" i="0" u="none" strike="noStrike" kern="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coordinate </a:t>
            </a:r>
            <a:r>
              <a:rPr kumimoji="0" lang="en-US" altLang="zh-CN" sz="1400" b="1" i="0" u="none" strike="noStrike" kern="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systems</a:t>
            </a:r>
            <a:r>
              <a:rPr kumimoji="0" lang="en-US" altLang="zh-CN" sz="2400" b="1" i="0" u="none" strike="noStrike" kern="0" cap="none" spc="0" normalizeH="0" baseline="0" noProof="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1" i="0" u="none" strike="noStrike" kern="0" cap="none" spc="0" normalizeH="0" baseline="0" noProof="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400" b="1" i="0" u="none" strike="noStrike" kern="0" cap="none" spc="0" normalizeH="0" baseline="0" noProof="0" smtClean="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右手</a:t>
            </a:r>
            <a:r>
              <a:rPr kumimoji="0" lang="en-US" altLang="zh-CN" sz="2400" b="1" i="0" u="none" strike="noStrike" kern="0" cap="none" spc="0" normalizeH="0" baseline="0" noProof="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3D</a:t>
            </a:r>
            <a:endParaRPr kumimoji="0" lang="en-US" altLang="zh-CN" sz="2400" b="1" i="0" u="none" strike="noStrike" kern="0" cap="none" spc="0" normalizeH="0" baseline="0" noProof="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在观察坐标系中设定投影平面（观察平面）和投影坐标系后，将三维物体的观察坐标通过投影变换转换为投影坐标</a:t>
            </a:r>
            <a:endParaRPr kumimoji="0" lang="en-US" altLang="zh-CN" sz="24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rPr>
              <a:t>投影平面相当于底片</a:t>
            </a:r>
            <a:endParaRPr kumimoji="0" lang="zh-CN" altLang="en-US" sz="2400" b="0" i="0" u="none" strike="noStrike" kern="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分为两个过程</a:t>
            </a:r>
            <a:endParaRPr kumimoji="0" lang="en-US" altLang="zh-CN" sz="24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400050" marR="0" lvl="1" indent="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smtClean="0">
                <a:ln>
                  <a:noFill/>
                </a:ln>
                <a:solidFill>
                  <a:srgbClr val="000066"/>
                </a:solidFill>
                <a:effectLst/>
                <a:uLnTx/>
                <a:uFillTx/>
                <a:latin typeface="楷体" panose="02010609060101010101" pitchFamily="49" charset="-122"/>
                <a:ea typeface="楷体" panose="02010609060101010101" pitchFamily="49" charset="-122"/>
                <a:cs typeface="+mn-ea"/>
              </a:rPr>
              <a:t>裁剪：</a:t>
            </a:r>
            <a:r>
              <a:rPr kumimoji="0" lang="zh-CN" altLang="en-US" sz="2400" b="1" i="0" u="none" strike="noStrike" kern="0" cap="none" spc="0" normalizeH="0" baseline="0" noProof="0">
                <a:ln>
                  <a:noFill/>
                </a:ln>
                <a:solidFill>
                  <a:srgbClr val="000066"/>
                </a:solidFill>
                <a:effectLst/>
                <a:uLnTx/>
                <a:uFillTx/>
                <a:latin typeface="楷体" panose="02010609060101010101" pitchFamily="49" charset="-122"/>
                <a:ea typeface="楷体" panose="02010609060101010101" pitchFamily="49" charset="-122"/>
                <a:cs typeface="+mn-ea"/>
              </a:rPr>
              <a:t>在观察坐标系下确定投影空间（三维裁剪空间，视见体。</a:t>
            </a:r>
            <a:endParaRPr kumimoji="0" lang="en-US" altLang="zh-CN" sz="2400" b="1" i="0" u="none" strike="noStrike" kern="0" cap="none" spc="0" normalizeH="0" baseline="0" noProof="0">
              <a:ln>
                <a:noFill/>
              </a:ln>
              <a:solidFill>
                <a:srgbClr val="000066"/>
              </a:solidFill>
              <a:effectLst/>
              <a:uLnTx/>
              <a:uFillTx/>
              <a:latin typeface="楷体" panose="02010609060101010101" pitchFamily="49" charset="-122"/>
              <a:ea typeface="楷体" panose="02010609060101010101" pitchFamily="49" charset="-122"/>
              <a:cs typeface="+mn-ea"/>
            </a:endParaRPr>
          </a:p>
          <a:p>
            <a:pPr marL="400050" marR="0" lvl="1" indent="0" algn="l" defTabSz="914400" rtl="0" eaLnBrk="0" fontAlgn="base" latinLnBrk="0" hangingPunct="0">
              <a:lnSpc>
                <a:spcPct val="100000"/>
              </a:lnSpc>
              <a:spcBef>
                <a:spcPct val="20000"/>
              </a:spcBef>
              <a:spcAft>
                <a:spcPct val="0"/>
              </a:spcAft>
              <a:buClrTx/>
              <a:buSzTx/>
              <a:buFontTx/>
              <a:buChar char="–"/>
              <a:defRPr/>
            </a:pPr>
            <a:r>
              <a:rPr kumimoji="0" lang="zh-CN" altLang="en-US" sz="2400" b="1" i="0" u="none" strike="noStrike" kern="0" cap="none" spc="0" normalizeH="0" baseline="0" noProof="0" smtClean="0">
                <a:ln>
                  <a:noFill/>
                </a:ln>
                <a:solidFill>
                  <a:srgbClr val="000066"/>
                </a:solidFill>
                <a:effectLst/>
                <a:uLnTx/>
                <a:uFillTx/>
                <a:latin typeface="楷体" panose="02010609060101010101" pitchFamily="49" charset="-122"/>
                <a:ea typeface="楷体" panose="02010609060101010101" pitchFamily="49" charset="-122"/>
                <a:cs typeface="+mn-ea"/>
              </a:rPr>
              <a:t>投影</a:t>
            </a:r>
            <a:endParaRPr kumimoji="0" lang="en-US" altLang="zh-CN" sz="2400" b="1" i="0" u="none" strike="noStrike" kern="0" cap="none" spc="0" normalizeH="0" baseline="0" noProof="0" smtClean="0">
              <a:ln>
                <a:noFill/>
              </a:ln>
              <a:solidFill>
                <a:srgbClr val="000066"/>
              </a:solidFill>
              <a:effectLst/>
              <a:uLnTx/>
              <a:uFillTx/>
              <a:latin typeface="楷体" panose="02010609060101010101" pitchFamily="49" charset="-122"/>
              <a:ea typeface="楷体" panose="02010609060101010101" pitchFamily="49" charset="-122"/>
              <a:cs typeface="+mn-ea"/>
            </a:endParaRPr>
          </a:p>
        </p:txBody>
      </p:sp>
      <p:pic>
        <p:nvPicPr>
          <p:cNvPr id="15362" name="Picture 4"/>
          <p:cNvPicPr>
            <a:picLocks noChangeAspect="1"/>
          </p:cNvPicPr>
          <p:nvPr/>
        </p:nvPicPr>
        <p:blipFill>
          <a:blip r:embed="rId1"/>
          <a:stretch>
            <a:fillRect/>
          </a:stretch>
        </p:blipFill>
        <p:spPr>
          <a:xfrm>
            <a:off x="4495800" y="4038600"/>
            <a:ext cx="4094163" cy="2743200"/>
          </a:xfrm>
          <a:prstGeom prst="rect">
            <a:avLst/>
          </a:prstGeom>
          <a:noFill/>
          <a:ln w="9525">
            <a:noFill/>
          </a:ln>
        </p:spPr>
      </p:pic>
      <p:sp>
        <p:nvSpPr>
          <p:cNvPr id="15363" name="Rectangle 2"/>
          <p:cNvSpPr>
            <a:spLocks noGrp="1"/>
          </p:cNvSpPr>
          <p:nvPr>
            <p:ph type="title"/>
          </p:nvPr>
        </p:nvSpPr>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5.1 </a:t>
            </a:r>
            <a:r>
              <a:rPr lang="zh-CN" altLang="en-US" baseline="0" dirty="0">
                <a:latin typeface="楷体" panose="02010609060101010101" pitchFamily="49" charset="-122"/>
                <a:ea typeface="楷体" panose="02010609060101010101" pitchFamily="49" charset="-122"/>
                <a:cs typeface="+mj-cs"/>
              </a:rPr>
              <a:t>三维观察流程</a:t>
            </a:r>
            <a:r>
              <a:rPr lang="en-US" altLang="zh-CN" baseline="0" dirty="0">
                <a:latin typeface="楷体" panose="02010609060101010101" pitchFamily="49" charset="-122"/>
                <a:ea typeface="楷体" panose="02010609060101010101" pitchFamily="49" charset="-122"/>
                <a:cs typeface="+mj-cs"/>
              </a:rPr>
              <a:t>—</a:t>
            </a:r>
            <a:r>
              <a:rPr lang="zh-CN" altLang="en-US" baseline="0" dirty="0">
                <a:latin typeface="楷体" panose="02010609060101010101" pitchFamily="49" charset="-122"/>
                <a:ea typeface="楷体" panose="02010609060101010101" pitchFamily="49" charset="-122"/>
                <a:cs typeface="+mj-cs"/>
              </a:rPr>
              <a:t>三维坐标系统和变换</a:t>
            </a:r>
            <a:endParaRPr lang="zh-CN" altLang="en-US" baseline="0" dirty="0">
              <a:latin typeface="楷体" panose="02010609060101010101" pitchFamily="49" charset="-122"/>
              <a:ea typeface="楷体" panose="02010609060101010101" pitchFamily="49" charset="-122"/>
              <a:cs typeface="+mj-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buNone/>
            </a:pPr>
            <a:r>
              <a:rPr lang="zh-CN" altLang="en-US"/>
              <a:t>相关坐标系</a:t>
            </a:r>
            <a:endParaRPr lang="zh-CN" altLang="en-US"/>
          </a:p>
          <a:p>
            <a:r>
              <a:rPr lang="zh-CN" altLang="en-US"/>
              <a:t>像平面坐标系，</a:t>
            </a:r>
            <a:r>
              <a:rPr lang="zh-CN" altLang="en-US" sz="2400" b="1" noProof="0" smtClean="0">
                <a:ln>
                  <a:noFill/>
                </a:ln>
                <a:solidFill>
                  <a:srgbClr val="FF0000"/>
                </a:solidFill>
                <a:effectLst/>
                <a:uLnTx/>
                <a:uFillTx/>
                <a:latin typeface="Times New Roman" panose="02020603050405020304" pitchFamily="18" charset="0"/>
                <a:cs typeface="Times New Roman" panose="02020603050405020304" pitchFamily="18" charset="0"/>
              </a:rPr>
              <a:t>2D</a:t>
            </a:r>
            <a:endParaRPr lang="zh-CN" altLang="en-US"/>
          </a:p>
          <a:p>
            <a:pPr lvl="1"/>
            <a:r>
              <a:rPr lang="zh-CN" altLang="en-US" noProof="0" smtClean="0">
                <a:ln>
                  <a:noFill/>
                </a:ln>
                <a:effectLst/>
                <a:uLnTx/>
                <a:uFillTx/>
                <a:sym typeface="+mn-ea"/>
              </a:rPr>
              <a:t>针</a:t>
            </a:r>
            <a:r>
              <a:rPr lang="zh-CN" altLang="en-US" noProof="0" smtClean="0">
                <a:ln>
                  <a:noFill/>
                </a:ln>
                <a:effectLst/>
                <a:uLnTx/>
                <a:uFillTx/>
                <a:sym typeface="+mn-ea"/>
              </a:rPr>
              <a:t>对投影平面（观察平面，底片）建立的坐标系</a:t>
            </a:r>
            <a:endParaRPr lang="zh-CN" altLang="en-US"/>
          </a:p>
        </p:txBody>
      </p:sp>
      <p:sp>
        <p:nvSpPr>
          <p:cNvPr id="15363" name="Rectangle 2"/>
          <p:cNvSpPr>
            <a:spLocks noGrp="1"/>
          </p:cNvSpPr>
          <p:nvPr>
            <p:ph type="title"/>
            <p:custDataLst>
              <p:tags r:id="rId1"/>
            </p:custDataLst>
          </p:nvPr>
        </p:nvSpPr>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5.1 </a:t>
            </a:r>
            <a:r>
              <a:rPr lang="zh-CN" altLang="en-US" baseline="0" dirty="0">
                <a:latin typeface="楷体" panose="02010609060101010101" pitchFamily="49" charset="-122"/>
                <a:ea typeface="楷体" panose="02010609060101010101" pitchFamily="49" charset="-122"/>
                <a:cs typeface="+mj-cs"/>
              </a:rPr>
              <a:t>三维观察流程</a:t>
            </a:r>
            <a:r>
              <a:rPr lang="en-US" altLang="zh-CN" baseline="0" dirty="0">
                <a:latin typeface="楷体" panose="02010609060101010101" pitchFamily="49" charset="-122"/>
                <a:ea typeface="楷体" panose="02010609060101010101" pitchFamily="49" charset="-122"/>
                <a:cs typeface="+mj-cs"/>
              </a:rPr>
              <a:t>—</a:t>
            </a:r>
            <a:r>
              <a:rPr lang="zh-CN" altLang="en-US" baseline="0" dirty="0">
                <a:latin typeface="楷体" panose="02010609060101010101" pitchFamily="49" charset="-122"/>
                <a:ea typeface="楷体" panose="02010609060101010101" pitchFamily="49" charset="-122"/>
                <a:cs typeface="+mj-cs"/>
              </a:rPr>
              <a:t>三维坐标系统和变换</a:t>
            </a:r>
            <a:endParaRPr lang="zh-CN" altLang="en-US" baseline="0" dirty="0">
              <a:latin typeface="楷体" panose="02010609060101010101" pitchFamily="49" charset="-122"/>
              <a:ea typeface="楷体" panose="02010609060101010101" pitchFamily="49" charset="-122"/>
              <a:cs typeface="+mj-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ts val="600"/>
              </a:spcBef>
              <a:spcAft>
                <a:spcPct val="0"/>
              </a:spcAft>
              <a:buClrTx/>
              <a:buSzTx/>
              <a:buFontTx/>
              <a:buNone/>
              <a:defRPr/>
            </a:pPr>
            <a:r>
              <a:rPr kumimoji="0" lang="zh-CN" altLang="en-US" sz="2400" b="1" i="0" u="sng"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投影变换</a:t>
            </a:r>
            <a:endParaRPr kumimoji="0" lang="en-US" altLang="zh-CN" sz="2400" b="1" i="0" u="sng" strike="noStrike" kern="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ts val="600"/>
              </a:spcBef>
              <a:spcAft>
                <a:spcPct val="0"/>
              </a:spcAft>
              <a:buClrTx/>
              <a:buSzTx/>
              <a:buFontTx/>
              <a:buChar char="•"/>
              <a:defRPr/>
            </a:pPr>
            <a:r>
              <a:rPr kumimoji="0" lang="zh-CN" altLang="en-US" sz="24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将观察坐标系下定义的图形映射为投影平面上的投影结果</a:t>
            </a:r>
            <a:endParaRPr kumimoji="0" lang="zh-CN" altLang="en-US" sz="24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ts val="600"/>
              </a:spcBef>
              <a:spcAft>
                <a:spcPct val="0"/>
              </a:spcAft>
              <a:buClrTx/>
              <a:buSzTx/>
              <a:buFontTx/>
              <a:buChar char="•"/>
              <a:defRPr/>
            </a:pPr>
            <a:r>
              <a:rPr kumimoji="0" lang="en-US" altLang="zh-CN" sz="24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3D-&gt;2D </a:t>
            </a:r>
            <a:endParaRPr kumimoji="0" lang="zh-CN" altLang="en-US" sz="24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17410" name="Rectangle 2"/>
          <p:cNvSpPr>
            <a:spLocks noGrp="1"/>
          </p:cNvSpPr>
          <p:nvPr>
            <p:ph type="title"/>
          </p:nvPr>
        </p:nvSpPr>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5.1 </a:t>
            </a:r>
            <a:r>
              <a:rPr lang="zh-CN" altLang="en-US" baseline="0" dirty="0">
                <a:latin typeface="楷体" panose="02010609060101010101" pitchFamily="49" charset="-122"/>
                <a:ea typeface="楷体" panose="02010609060101010101" pitchFamily="49" charset="-122"/>
                <a:cs typeface="+mj-cs"/>
              </a:rPr>
              <a:t>三维观察流程</a:t>
            </a:r>
            <a:r>
              <a:rPr lang="en-US" altLang="zh-CN" baseline="0" dirty="0">
                <a:latin typeface="楷体" panose="02010609060101010101" pitchFamily="49" charset="-122"/>
                <a:ea typeface="楷体" panose="02010609060101010101" pitchFamily="49" charset="-122"/>
                <a:cs typeface="+mj-cs"/>
              </a:rPr>
              <a:t>—</a:t>
            </a:r>
            <a:r>
              <a:rPr lang="zh-CN" altLang="en-US" baseline="0" dirty="0">
                <a:latin typeface="楷体" panose="02010609060101010101" pitchFamily="49" charset="-122"/>
                <a:ea typeface="楷体" panose="02010609060101010101" pitchFamily="49" charset="-122"/>
                <a:cs typeface="+mj-cs"/>
              </a:rPr>
              <a:t>三维坐标系统和变换</a:t>
            </a:r>
            <a:endParaRPr lang="zh-CN" altLang="en-US" baseline="0" dirty="0">
              <a:latin typeface="楷体" panose="02010609060101010101" pitchFamily="49" charset="-122"/>
              <a:ea typeface="楷体" panose="02010609060101010101" pitchFamily="49" charset="-122"/>
              <a:cs typeface="+mj-cs"/>
            </a:endParaRPr>
          </a:p>
        </p:txBody>
      </p:sp>
      <p:pic>
        <p:nvPicPr>
          <p:cNvPr id="17411" name="Picture 4" descr="https://learnopengl.com/img/getting-started/perspective_frustum.png"/>
          <p:cNvPicPr>
            <a:picLocks noChangeAspect="1"/>
          </p:cNvPicPr>
          <p:nvPr/>
        </p:nvPicPr>
        <p:blipFill>
          <a:blip r:embed="rId1"/>
          <a:stretch>
            <a:fillRect/>
          </a:stretch>
        </p:blipFill>
        <p:spPr>
          <a:xfrm>
            <a:off x="2362200" y="3200400"/>
            <a:ext cx="3810000" cy="323850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3" name="Picture 3" descr="图片"/>
          <p:cNvPicPr>
            <a:picLocks noChangeAspect="1"/>
          </p:cNvPicPr>
          <p:nvPr/>
        </p:nvPicPr>
        <p:blipFill>
          <a:blip r:embed="rId1"/>
          <a:stretch>
            <a:fillRect/>
          </a:stretch>
        </p:blipFill>
        <p:spPr>
          <a:xfrm>
            <a:off x="5368925" y="3530600"/>
            <a:ext cx="2820035" cy="3121660"/>
          </a:xfrm>
          <a:prstGeom prst="rect">
            <a:avLst/>
          </a:prstGeom>
          <a:noFill/>
          <a:ln w="9525">
            <a:noFill/>
          </a:ln>
        </p:spPr>
      </p:pic>
      <p:sp>
        <p:nvSpPr>
          <p:cNvPr id="12" name="矩形 11"/>
          <p:cNvSpPr/>
          <p:nvPr/>
        </p:nvSpPr>
        <p:spPr>
          <a:xfrm>
            <a:off x="6019800" y="4751070"/>
            <a:ext cx="1327150" cy="12763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435" name="内容占位符 2"/>
          <p:cNvSpPr>
            <a:spLocks noGrp="1"/>
          </p:cNvSpPr>
          <p:nvPr>
            <p:ph idx="1"/>
          </p:nvPr>
        </p:nvSpPr>
        <p:spPr>
          <a:xfrm>
            <a:off x="260350" y="1424940"/>
            <a:ext cx="8578850" cy="2842260"/>
          </a:xfrm>
        </p:spPr>
        <p:txBody>
          <a:bodyPr vert="horz" wrap="square" lIns="91440" tIns="45720" rIns="91440" bIns="45720" anchor="t" anchorCtr="0"/>
          <a:p>
            <a:pPr marL="0" indent="0">
              <a:buNone/>
            </a:pPr>
            <a:r>
              <a:rPr lang="en-US" altLang="zh-CN" sz="2400" b="1" dirty="0">
                <a:solidFill>
                  <a:srgbClr val="0000FF"/>
                </a:solidFill>
                <a:latin typeface="Times New Roman" panose="02020603050405020304" pitchFamily="18" charset="0"/>
                <a:ea typeface="楷体" panose="02010609060101010101" pitchFamily="49" charset="-122"/>
                <a:cs typeface="+mn-cs"/>
              </a:rPr>
              <a:t>5)</a:t>
            </a:r>
            <a:r>
              <a:rPr lang="zh-CN" altLang="zh-CN" sz="2400" b="1" dirty="0">
                <a:latin typeface="楷体" panose="02010609060101010101" pitchFamily="49" charset="-122"/>
                <a:ea typeface="楷体" panose="02010609060101010101" pitchFamily="49" charset="-122"/>
                <a:cs typeface="+mn-cs"/>
              </a:rPr>
              <a:t>设备</a:t>
            </a:r>
            <a:r>
              <a:rPr lang="zh-CN" altLang="zh-CN" sz="2400" b="1" dirty="0">
                <a:solidFill>
                  <a:srgbClr val="0000FF"/>
                </a:solidFill>
                <a:latin typeface="Times New Roman" panose="02020603050405020304" pitchFamily="18" charset="0"/>
                <a:ea typeface="楷体" panose="02010609060101010101" pitchFamily="49" charset="-122"/>
                <a:cs typeface="+mn-cs"/>
              </a:rPr>
              <a:t>坐标系</a:t>
            </a:r>
            <a:r>
              <a:rPr lang="en-US" altLang="zh-CN" sz="2400" b="1" dirty="0">
                <a:solidFill>
                  <a:srgbClr val="0000FF"/>
                </a:solidFill>
                <a:latin typeface="Times New Roman" panose="02020603050405020304" pitchFamily="18" charset="0"/>
                <a:ea typeface="楷体" panose="02010609060101010101" pitchFamily="49" charset="-122"/>
                <a:cs typeface="+mn-cs"/>
              </a:rPr>
              <a:t>(</a:t>
            </a:r>
            <a:r>
              <a:rPr lang="en-US" altLang="zh-CN" sz="1400" b="1" dirty="0">
                <a:latin typeface="Times New Roman" panose="02020603050405020304" pitchFamily="18" charset="0"/>
                <a:ea typeface="楷体" panose="02010609060101010101" pitchFamily="49" charset="-122"/>
                <a:cs typeface="+mn-cs"/>
              </a:rPr>
              <a:t>device</a:t>
            </a:r>
            <a:r>
              <a:rPr lang="en-US" altLang="zh-CN" sz="2400" b="1" dirty="0">
                <a:solidFill>
                  <a:srgbClr val="0000FF"/>
                </a:solidFill>
                <a:latin typeface="Times New Roman" panose="02020603050405020304" pitchFamily="18" charset="0"/>
                <a:ea typeface="楷体" panose="02010609060101010101" pitchFamily="49" charset="-122"/>
                <a:cs typeface="+mn-cs"/>
              </a:rPr>
              <a:t> </a:t>
            </a:r>
            <a:r>
              <a:rPr lang="en-US" altLang="zh-CN" sz="1400" b="1" dirty="0">
                <a:latin typeface="Times New Roman" panose="02020603050405020304" pitchFamily="18" charset="0"/>
                <a:ea typeface="楷体" panose="02010609060101010101" pitchFamily="49" charset="-122"/>
                <a:cs typeface="+mn-cs"/>
              </a:rPr>
              <a:t>coordinate systems</a:t>
            </a:r>
            <a:r>
              <a:rPr lang="en-US" altLang="zh-CN" sz="2400" b="1" dirty="0">
                <a:solidFill>
                  <a:srgbClr val="0000FF"/>
                </a:solidFill>
                <a:latin typeface="Times New Roman" panose="02020603050405020304" pitchFamily="18" charset="0"/>
                <a:ea typeface="楷体" panose="02010609060101010101" pitchFamily="49" charset="-122"/>
                <a:cs typeface="+mn-cs"/>
              </a:rPr>
              <a:t>)</a:t>
            </a:r>
            <a:r>
              <a:rPr lang="zh-CN" altLang="en-US" sz="2400" b="1" dirty="0">
                <a:solidFill>
                  <a:srgbClr val="0000FF"/>
                </a:solidFill>
                <a:latin typeface="Times New Roman" panose="02020603050405020304" pitchFamily="18" charset="0"/>
                <a:ea typeface="楷体" panose="02010609060101010101" pitchFamily="49" charset="-122"/>
                <a:cs typeface="+mn-cs"/>
              </a:rPr>
              <a:t>：</a:t>
            </a:r>
            <a:r>
              <a:rPr lang="en-US" altLang="zh-CN" sz="2400" b="1" dirty="0">
                <a:solidFill>
                  <a:srgbClr val="FF0000"/>
                </a:solidFill>
                <a:latin typeface="Times New Roman" panose="02020603050405020304" pitchFamily="18" charset="0"/>
                <a:ea typeface="楷体" panose="02010609060101010101" pitchFamily="49" charset="-122"/>
                <a:cs typeface="+mn-cs"/>
              </a:rPr>
              <a:t>2D</a:t>
            </a:r>
            <a:endParaRPr lang="en-US" altLang="zh-CN" sz="2400" b="1" dirty="0">
              <a:solidFill>
                <a:srgbClr val="0000FF"/>
              </a:solidFill>
              <a:latin typeface="Times New Roman" panose="02020603050405020304" pitchFamily="18" charset="0"/>
              <a:ea typeface="楷体" panose="02010609060101010101" pitchFamily="49" charset="-122"/>
              <a:cs typeface="+mn-cs"/>
            </a:endParaRPr>
          </a:p>
          <a:p>
            <a:r>
              <a:rPr lang="zh-CN" altLang="zh-CN" sz="2400" b="1" dirty="0">
                <a:latin typeface="楷体" panose="02010609060101010101" pitchFamily="49" charset="-122"/>
                <a:ea typeface="楷体" panose="02010609060101010101" pitchFamily="49" charset="-122"/>
                <a:cs typeface="+mn-cs"/>
              </a:rPr>
              <a:t>用于图形显示设备的</a:t>
            </a:r>
            <a:r>
              <a:rPr lang="zh-CN" altLang="en-US" sz="2400" b="1" dirty="0">
                <a:latin typeface="楷体" panose="02010609060101010101" pitchFamily="49" charset="-122"/>
                <a:ea typeface="楷体" panose="02010609060101010101" pitchFamily="49" charset="-122"/>
                <a:cs typeface="+mn-cs"/>
              </a:rPr>
              <a:t>二维坐标，通常为像素坐标。</a:t>
            </a:r>
            <a:endParaRPr lang="zh-CN" altLang="en-US" sz="2400" b="1" dirty="0">
              <a:latin typeface="楷体" panose="02010609060101010101" pitchFamily="49" charset="-122"/>
              <a:ea typeface="楷体" panose="02010609060101010101" pitchFamily="49" charset="-122"/>
              <a:cs typeface="+mn-cs"/>
            </a:endParaRPr>
          </a:p>
          <a:p>
            <a:r>
              <a:rPr lang="zh-CN" altLang="zh-CN" sz="2400" b="1" dirty="0">
                <a:latin typeface="楷体" panose="02010609060101010101" pitchFamily="49" charset="-122"/>
                <a:ea typeface="楷体" panose="02010609060101010101" pitchFamily="49" charset="-122"/>
                <a:cs typeface="+mn-cs"/>
              </a:rPr>
              <a:t>可进一步将投影平面的结果显示在窗口指定位置。</a:t>
            </a:r>
            <a:endParaRPr lang="zh-CN" altLang="zh-CN" sz="2400" b="1" dirty="0">
              <a:latin typeface="楷体" panose="02010609060101010101" pitchFamily="49" charset="-122"/>
              <a:ea typeface="楷体" panose="02010609060101010101" pitchFamily="49" charset="-122"/>
              <a:cs typeface="+mn-cs"/>
            </a:endParaRPr>
          </a:p>
          <a:p>
            <a:r>
              <a:rPr lang="zh-CN" altLang="zh-CN" sz="2400" b="1" dirty="0">
                <a:latin typeface="楷体" panose="02010609060101010101" pitchFamily="49" charset="-122"/>
                <a:ea typeface="楷体" panose="02010609060101010101" pitchFamily="49" charset="-122"/>
                <a:cs typeface="+mn-cs"/>
              </a:rPr>
              <a:t>在</a:t>
            </a:r>
            <a:r>
              <a:rPr lang="zh-CN" altLang="en-US" sz="2400" b="1" dirty="0">
                <a:latin typeface="楷体" panose="02010609060101010101" pitchFamily="49" charset="-122"/>
                <a:ea typeface="楷体" panose="02010609060101010101" pitchFamily="49" charset="-122"/>
                <a:cs typeface="+mn-cs"/>
              </a:rPr>
              <a:t>设备</a:t>
            </a:r>
            <a:r>
              <a:rPr lang="zh-CN" altLang="zh-CN" sz="2400" b="1" dirty="0">
                <a:latin typeface="楷体" panose="02010609060101010101" pitchFamily="49" charset="-122"/>
                <a:ea typeface="楷体" panose="02010609060101010101" pitchFamily="49" charset="-122"/>
                <a:cs typeface="+mn-cs"/>
              </a:rPr>
              <a:t>坐标系中定义称为</a:t>
            </a:r>
            <a:r>
              <a:rPr lang="zh-CN" altLang="zh-CN" sz="2400" b="1" dirty="0">
                <a:solidFill>
                  <a:srgbClr val="FF0000"/>
                </a:solidFill>
                <a:latin typeface="楷体" panose="02010609060101010101" pitchFamily="49" charset="-122"/>
                <a:ea typeface="楷体" panose="02010609060101010101" pitchFamily="49" charset="-122"/>
                <a:cs typeface="+mn-cs"/>
              </a:rPr>
              <a:t>视区</a:t>
            </a:r>
            <a:r>
              <a:rPr lang="en-US" altLang="zh-CN" sz="2400" b="1" dirty="0">
                <a:latin typeface="Times New Roman" panose="02020603050405020304" pitchFamily="18" charset="0"/>
                <a:ea typeface="宋体" panose="02010600030101010101" pitchFamily="2" charset="-122"/>
                <a:cs typeface="+mn-cs"/>
              </a:rPr>
              <a:t>(viewport)</a:t>
            </a:r>
            <a:r>
              <a:rPr lang="zh-CN" altLang="zh-CN" sz="2400" b="1" dirty="0">
                <a:latin typeface="楷体" panose="02010609060101010101" pitchFamily="49" charset="-122"/>
                <a:ea typeface="楷体" panose="02010609060101010101" pitchFamily="49" charset="-122"/>
                <a:cs typeface="+mn-cs"/>
              </a:rPr>
              <a:t>的有界区域</a:t>
            </a:r>
            <a:r>
              <a:rPr lang="zh-CN" altLang="en-US" sz="2400" b="1" dirty="0">
                <a:latin typeface="楷体" panose="02010609060101010101" pitchFamily="49" charset="-122"/>
                <a:ea typeface="楷体" panose="02010609060101010101" pitchFamily="49" charset="-122"/>
                <a:cs typeface="+mn-cs"/>
              </a:rPr>
              <a:t>。</a:t>
            </a:r>
            <a:r>
              <a:rPr lang="zh-CN" altLang="zh-CN" sz="2400" b="1" dirty="0">
                <a:latin typeface="楷体" panose="02010609060101010101" pitchFamily="49" charset="-122"/>
                <a:ea typeface="楷体" panose="02010609060101010101" pitchFamily="49" charset="-122"/>
                <a:cs typeface="+mn-cs"/>
              </a:rPr>
              <a:t>视区中的成像即为实际所观察到的。</a:t>
            </a:r>
            <a:r>
              <a:rPr lang="en-US" altLang="zh-CN" sz="2400" b="1" dirty="0">
                <a:solidFill>
                  <a:srgbClr val="CC0000"/>
                </a:solidFill>
                <a:latin typeface="楷体" panose="02010609060101010101" pitchFamily="49" charset="-122"/>
                <a:ea typeface="楷体" panose="02010609060101010101" pitchFamily="49" charset="-122"/>
                <a:cs typeface="+mn-cs"/>
              </a:rPr>
              <a:t> </a:t>
            </a:r>
            <a:endParaRPr lang="en-US" altLang="zh-CN" sz="2400" b="1" dirty="0">
              <a:solidFill>
                <a:srgbClr val="CC0000"/>
              </a:solidFill>
              <a:latin typeface="Times New Roman" panose="02020603050405020304" pitchFamily="18" charset="0"/>
              <a:ea typeface="宋体" panose="02010600030101010101" pitchFamily="2" charset="-122"/>
              <a:cs typeface="+mn-cs"/>
            </a:endParaRPr>
          </a:p>
        </p:txBody>
      </p:sp>
      <p:sp>
        <p:nvSpPr>
          <p:cNvPr id="18436" name="Rectangle 2"/>
          <p:cNvSpPr>
            <a:spLocks noGrp="1"/>
          </p:cNvSpPr>
          <p:nvPr>
            <p:ph type="title"/>
          </p:nvPr>
        </p:nvSpPr>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5.1 </a:t>
            </a:r>
            <a:r>
              <a:rPr lang="zh-CN" altLang="en-US" baseline="0" dirty="0">
                <a:latin typeface="楷体" panose="02010609060101010101" pitchFamily="49" charset="-122"/>
                <a:ea typeface="楷体" panose="02010609060101010101" pitchFamily="49" charset="-122"/>
                <a:cs typeface="+mj-cs"/>
              </a:rPr>
              <a:t>三维观察流程</a:t>
            </a:r>
            <a:r>
              <a:rPr lang="en-US" altLang="zh-CN" baseline="0" dirty="0">
                <a:latin typeface="楷体" panose="02010609060101010101" pitchFamily="49" charset="-122"/>
                <a:ea typeface="楷体" panose="02010609060101010101" pitchFamily="49" charset="-122"/>
                <a:cs typeface="+mj-cs"/>
              </a:rPr>
              <a:t>—</a:t>
            </a:r>
            <a:r>
              <a:rPr lang="zh-CN" altLang="en-US" baseline="0" dirty="0">
                <a:latin typeface="楷体" panose="02010609060101010101" pitchFamily="49" charset="-122"/>
                <a:ea typeface="楷体" panose="02010609060101010101" pitchFamily="49" charset="-122"/>
                <a:cs typeface="+mj-cs"/>
              </a:rPr>
              <a:t>三维坐标系统和变换</a:t>
            </a:r>
            <a:endParaRPr lang="zh-CN" altLang="en-US" baseline="0" dirty="0">
              <a:latin typeface="楷体" panose="02010609060101010101" pitchFamily="49" charset="-122"/>
              <a:ea typeface="楷体" panose="02010609060101010101" pitchFamily="49" charset="-122"/>
              <a:cs typeface="+mj-cs"/>
            </a:endParaRPr>
          </a:p>
        </p:txBody>
      </p:sp>
      <p:pic>
        <p:nvPicPr>
          <p:cNvPr id="18437" name="Picture 4" descr="https://learnopengl.com/img/getting-started/perspective_frustum.png"/>
          <p:cNvPicPr>
            <a:picLocks noChangeAspect="1"/>
          </p:cNvPicPr>
          <p:nvPr/>
        </p:nvPicPr>
        <p:blipFill>
          <a:blip r:embed="rId2"/>
          <a:stretch>
            <a:fillRect/>
          </a:stretch>
        </p:blipFill>
        <p:spPr>
          <a:xfrm>
            <a:off x="228600" y="3371850"/>
            <a:ext cx="3765550" cy="3200400"/>
          </a:xfrm>
          <a:prstGeom prst="rect">
            <a:avLst/>
          </a:prstGeom>
          <a:noFill/>
          <a:ln w="9525">
            <a:noFill/>
          </a:ln>
        </p:spPr>
      </p:pic>
      <p:cxnSp>
        <p:nvCxnSpPr>
          <p:cNvPr id="7" name="直接箭头连接符 6"/>
          <p:cNvCxnSpPr/>
          <p:nvPr/>
        </p:nvCxnSpPr>
        <p:spPr>
          <a:xfrm>
            <a:off x="2286000" y="5156200"/>
            <a:ext cx="385445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439" name="TextBox 7"/>
          <p:cNvSpPr txBox="1"/>
          <p:nvPr/>
        </p:nvSpPr>
        <p:spPr>
          <a:xfrm>
            <a:off x="2965450" y="5659438"/>
            <a:ext cx="2057400" cy="646112"/>
          </a:xfrm>
          <a:prstGeom prst="rect">
            <a:avLst/>
          </a:prstGeom>
          <a:noFill/>
          <a:ln w="9525">
            <a:noFill/>
          </a:ln>
        </p:spPr>
        <p:txBody>
          <a:bodyPr anchor="t" anchorCtr="0">
            <a:spAutoFit/>
          </a:bodyPr>
          <a:p>
            <a:r>
              <a:rPr lang="zh-CN" altLang="en-US" dirty="0">
                <a:latin typeface="华文楷体" panose="02010600040101010101" pitchFamily="2" charset="-122"/>
                <a:ea typeface="华文楷体" panose="02010600040101010101" pitchFamily="2" charset="-122"/>
              </a:rPr>
              <a:t>将投影结果显示到窗口视区</a:t>
            </a:r>
            <a:endParaRPr lang="zh-CN" altLang="en-US" dirty="0">
              <a:latin typeface="华文楷体" panose="02010600040101010101" pitchFamily="2" charset="-122"/>
              <a:ea typeface="华文楷体" panose="02010600040101010101" pitchFamily="2" charset="-122"/>
            </a:endParaRPr>
          </a:p>
        </p:txBody>
      </p:sp>
      <p:sp>
        <p:nvSpPr>
          <p:cNvPr id="10" name="等腰三角形 9"/>
          <p:cNvSpPr/>
          <p:nvPr/>
        </p:nvSpPr>
        <p:spPr>
          <a:xfrm>
            <a:off x="6324600" y="5086033"/>
            <a:ext cx="685800" cy="547688"/>
          </a:xfrm>
          <a:prstGeom prst="triangl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等腰三角形 13"/>
          <p:cNvSpPr/>
          <p:nvPr/>
        </p:nvSpPr>
        <p:spPr>
          <a:xfrm rot="1306887">
            <a:off x="1744663" y="5033963"/>
            <a:ext cx="438150" cy="174625"/>
          </a:xfrm>
          <a:custGeom>
            <a:avLst/>
            <a:gdLst>
              <a:gd name="connsiteX0" fmla="*/ 0 w 437992"/>
              <a:gd name="connsiteY0" fmla="*/ 201807 h 201807"/>
              <a:gd name="connsiteX1" fmla="*/ 220253 w 437992"/>
              <a:gd name="connsiteY1" fmla="*/ 0 h 201807"/>
              <a:gd name="connsiteX2" fmla="*/ 437992 w 437992"/>
              <a:gd name="connsiteY2" fmla="*/ 201807 h 201807"/>
              <a:gd name="connsiteX3" fmla="*/ 0 w 437992"/>
              <a:gd name="connsiteY3" fmla="*/ 201807 h 201807"/>
              <a:gd name="connsiteX0-1" fmla="*/ 0 w 437992"/>
              <a:gd name="connsiteY0-2" fmla="*/ 180819 h 180819"/>
              <a:gd name="connsiteX1-3" fmla="*/ 167731 w 437992"/>
              <a:gd name="connsiteY1-4" fmla="*/ 0 h 180819"/>
              <a:gd name="connsiteX2-5" fmla="*/ 437992 w 437992"/>
              <a:gd name="connsiteY2-6" fmla="*/ 180819 h 180819"/>
              <a:gd name="connsiteX3-7" fmla="*/ 0 w 437992"/>
              <a:gd name="connsiteY3-8" fmla="*/ 180819 h 180819"/>
              <a:gd name="connsiteX0-9" fmla="*/ 0 w 437992"/>
              <a:gd name="connsiteY0-10" fmla="*/ 173805 h 173805"/>
              <a:gd name="connsiteX1-11" fmla="*/ 200989 w 437992"/>
              <a:gd name="connsiteY1-12" fmla="*/ 0 h 173805"/>
              <a:gd name="connsiteX2-13" fmla="*/ 437992 w 437992"/>
              <a:gd name="connsiteY2-14" fmla="*/ 173805 h 173805"/>
              <a:gd name="connsiteX3-15" fmla="*/ 0 w 437992"/>
              <a:gd name="connsiteY3-16" fmla="*/ 173805 h 173805"/>
            </a:gdLst>
            <a:ahLst/>
            <a:cxnLst>
              <a:cxn ang="0">
                <a:pos x="connsiteX0-1" y="connsiteY0-2"/>
              </a:cxn>
              <a:cxn ang="0">
                <a:pos x="connsiteX1-3" y="connsiteY1-4"/>
              </a:cxn>
              <a:cxn ang="0">
                <a:pos x="connsiteX2-5" y="connsiteY2-6"/>
              </a:cxn>
              <a:cxn ang="0">
                <a:pos x="connsiteX3-7" y="connsiteY3-8"/>
              </a:cxn>
            </a:cxnLst>
            <a:rect l="l" t="t" r="r" b="b"/>
            <a:pathLst>
              <a:path w="437992" h="173805">
                <a:moveTo>
                  <a:pt x="0" y="173805"/>
                </a:moveTo>
                <a:lnTo>
                  <a:pt x="200989" y="0"/>
                </a:lnTo>
                <a:lnTo>
                  <a:pt x="437992" y="173805"/>
                </a:lnTo>
                <a:lnTo>
                  <a:pt x="0" y="173805"/>
                </a:lnTo>
                <a:close/>
              </a:path>
            </a:pathLst>
          </a:cu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16" name="直接箭头连接符 15"/>
          <p:cNvCxnSpPr/>
          <p:nvPr/>
        </p:nvCxnSpPr>
        <p:spPr>
          <a:xfrm>
            <a:off x="1187450" y="4908550"/>
            <a:ext cx="365125" cy="16986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3" name="TextBox 18"/>
          <p:cNvSpPr txBox="1"/>
          <p:nvPr/>
        </p:nvSpPr>
        <p:spPr>
          <a:xfrm>
            <a:off x="141288" y="4708525"/>
            <a:ext cx="1154112" cy="369888"/>
          </a:xfrm>
          <a:prstGeom prst="rect">
            <a:avLst/>
          </a:prstGeom>
          <a:noFill/>
          <a:ln w="9525">
            <a:noFill/>
          </a:ln>
        </p:spPr>
        <p:txBody>
          <a:bodyPr anchor="t" anchorCtr="0">
            <a:spAutoFit/>
          </a:bodyPr>
          <a:p>
            <a:r>
              <a:rPr lang="zh-CN" altLang="en-US" dirty="0">
                <a:latin typeface="华文楷体" panose="02010600040101010101" pitchFamily="2" charset="-122"/>
                <a:ea typeface="华文楷体" panose="02010600040101010101" pitchFamily="2" charset="-122"/>
              </a:rPr>
              <a:t>投影平面</a:t>
            </a:r>
            <a:endParaRPr lang="zh-CN" altLang="en-US" dirty="0">
              <a:latin typeface="华文楷体" panose="02010600040101010101" pitchFamily="2" charset="-122"/>
              <a:ea typeface="华文楷体" panose="02010600040101010101" pitchFamily="2" charset="-122"/>
            </a:endParaRPr>
          </a:p>
        </p:txBody>
      </p:sp>
      <p:cxnSp>
        <p:nvCxnSpPr>
          <p:cNvPr id="22" name="直接箭头连接符 21"/>
          <p:cNvCxnSpPr>
            <a:stCxn id="18445" idx="3"/>
          </p:cNvCxnSpPr>
          <p:nvPr/>
        </p:nvCxnSpPr>
        <p:spPr>
          <a:xfrm flipV="1">
            <a:off x="4571683" y="5943600"/>
            <a:ext cx="1371600" cy="5461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45" name="TextBox 22"/>
          <p:cNvSpPr txBox="1"/>
          <p:nvPr/>
        </p:nvSpPr>
        <p:spPr>
          <a:xfrm>
            <a:off x="3930650" y="6305550"/>
            <a:ext cx="641350" cy="368300"/>
          </a:xfrm>
          <a:prstGeom prst="rect">
            <a:avLst/>
          </a:prstGeom>
          <a:noFill/>
          <a:ln w="9525">
            <a:noFill/>
          </a:ln>
        </p:spPr>
        <p:txBody>
          <a:bodyPr wrap="square" anchor="t" anchorCtr="0">
            <a:spAutoFit/>
          </a:bodyPr>
          <a:p>
            <a:r>
              <a:rPr lang="zh-CN" altLang="en-US" dirty="0">
                <a:latin typeface="华文楷体" panose="02010600040101010101" pitchFamily="2" charset="-122"/>
                <a:ea typeface="华文楷体" panose="02010600040101010101" pitchFamily="2" charset="-122"/>
              </a:rPr>
              <a:t>视口</a:t>
            </a:r>
            <a:endParaRPr lang="zh-CN" altLang="en-US" dirty="0">
              <a:latin typeface="华文楷体" panose="02010600040101010101" pitchFamily="2" charset="-122"/>
              <a:ea typeface="华文楷体" panose="0201060004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ts val="600"/>
              </a:spcBef>
              <a:spcAft>
                <a:spcPct val="0"/>
              </a:spcAft>
              <a:buClrTx/>
              <a:buSzTx/>
              <a:buFontTx/>
              <a:buNone/>
              <a:defRPr/>
            </a:pPr>
            <a:r>
              <a:rPr kumimoji="0" lang="zh-CN" altLang="en-US" sz="2400" b="1" i="0" u="sng"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视口变换</a:t>
            </a:r>
            <a:endParaRPr kumimoji="0" lang="en-US" altLang="zh-CN" sz="2400" b="1" i="0" u="sng" strike="noStrike" kern="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ts val="600"/>
              </a:spcBef>
              <a:spcAft>
                <a:spcPct val="0"/>
              </a:spcAft>
              <a:buClrTx/>
              <a:buSzTx/>
              <a:buFontTx/>
              <a:buChar char="•"/>
              <a:defRPr/>
            </a:pPr>
            <a:r>
              <a:rPr kumimoji="0" lang="zh-CN" altLang="en-US" sz="2400" b="0"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从投影坐标系观察窗口（</a:t>
            </a:r>
            <a:r>
              <a:rPr kumimoji="0" lang="zh-CN" altLang="en-US" sz="2400" b="0" i="0" u="none" strike="noStrike" kern="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rPr>
              <a:t>投影平面</a:t>
            </a:r>
            <a:r>
              <a:rPr kumimoji="0" lang="zh-CN" altLang="en-US" sz="2400" b="0"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）中的二维图形到设备坐标系中某个指定视区的变换</a:t>
            </a:r>
            <a:endParaRPr kumimoji="0" lang="en-US" altLang="zh-CN" sz="2400" b="0"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ts val="600"/>
              </a:spcBef>
              <a:spcAft>
                <a:spcPct val="0"/>
              </a:spcAft>
              <a:buClrTx/>
              <a:buSzTx/>
              <a:buFontTx/>
              <a:buChar char="•"/>
              <a:defRPr/>
            </a:pPr>
            <a:r>
              <a:rPr kumimoji="0" lang="zh-CN" altLang="en-US" sz="2400" b="0"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二维平移、缩放</a:t>
            </a:r>
            <a:endParaRPr kumimoji="0" lang="zh-CN" altLang="en-US" sz="2400" b="0" i="0" u="none" strike="noStrike" kern="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20482" name="Rectangle 2"/>
          <p:cNvSpPr>
            <a:spLocks noGrp="1"/>
          </p:cNvSpPr>
          <p:nvPr>
            <p:ph type="title"/>
          </p:nvPr>
        </p:nvSpPr>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5.1 </a:t>
            </a:r>
            <a:r>
              <a:rPr lang="zh-CN" altLang="en-US" baseline="0" dirty="0">
                <a:latin typeface="楷体" panose="02010609060101010101" pitchFamily="49" charset="-122"/>
                <a:ea typeface="楷体" panose="02010609060101010101" pitchFamily="49" charset="-122"/>
                <a:cs typeface="+mj-cs"/>
              </a:rPr>
              <a:t>三维观察流程</a:t>
            </a:r>
            <a:r>
              <a:rPr lang="en-US" altLang="zh-CN" baseline="0" dirty="0">
                <a:latin typeface="楷体" panose="02010609060101010101" pitchFamily="49" charset="-122"/>
                <a:ea typeface="楷体" panose="02010609060101010101" pitchFamily="49" charset="-122"/>
                <a:cs typeface="+mj-cs"/>
              </a:rPr>
              <a:t>—</a:t>
            </a:r>
            <a:r>
              <a:rPr lang="zh-CN" altLang="en-US" baseline="0" dirty="0">
                <a:latin typeface="楷体" panose="02010609060101010101" pitchFamily="49" charset="-122"/>
                <a:ea typeface="楷体" panose="02010609060101010101" pitchFamily="49" charset="-122"/>
                <a:cs typeface="+mj-cs"/>
              </a:rPr>
              <a:t>三维坐标系统和变换</a:t>
            </a:r>
            <a:endParaRPr lang="zh-CN" altLang="en-US" baseline="0" dirty="0">
              <a:latin typeface="楷体" panose="02010609060101010101" pitchFamily="49" charset="-122"/>
              <a:ea typeface="楷体" panose="02010609060101010101" pitchFamily="49" charset="-122"/>
              <a:cs typeface="+mj-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内容占位符 2"/>
          <p:cNvSpPr>
            <a:spLocks noGrp="1" noChangeArrowheads="1"/>
          </p:cNvSpPr>
          <p:nvPr>
            <p:ph idx="1"/>
          </p:nvPr>
        </p:nvSpPr>
        <p:spPr>
          <a:xfrm>
            <a:off x="304800" y="1524000"/>
            <a:ext cx="8382000" cy="4602163"/>
          </a:xfrm>
        </p:spPr>
        <p:txBody>
          <a:bodyPr vert="horz" wrap="square" lIns="91440" tIns="45720" rIns="91440" bIns="45720" numCol="1" anchor="t" anchorCtr="0" compatLnSpc="1"/>
          <a:lstStyle/>
          <a:p>
            <a:pPr marL="0" marR="0" lvl="0" indent="0" algn="l" defTabSz="914400" rtl="0" eaLnBrk="0" fontAlgn="base" latinLnBrk="0" hangingPunct="0">
              <a:lnSpc>
                <a:spcPct val="110000"/>
              </a:lnSpc>
              <a:spcBef>
                <a:spcPct val="20000"/>
              </a:spcBef>
              <a:spcAft>
                <a:spcPct val="0"/>
              </a:spcAft>
              <a:buClrTx/>
              <a:buSzTx/>
              <a:buFontTx/>
              <a:buNone/>
              <a:defRPr/>
            </a:pPr>
            <a:r>
              <a:rPr kumimoji="0" lang="zh-CN" altLang="en-US" sz="2400" b="1" i="0" u="sng" strike="noStrike" kern="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rPr>
              <a:t>总结：绘制</a:t>
            </a:r>
            <a:r>
              <a:rPr kumimoji="0" lang="zh-CN" altLang="en-US" sz="2400" b="1" i="0" u="sng"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过程</a:t>
            </a:r>
            <a:endParaRPr kumimoji="0" lang="en-US" altLang="zh-CN" sz="2400" b="1" i="0" u="sng"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10000"/>
              </a:lnSpc>
              <a:spcBef>
                <a:spcPct val="20000"/>
              </a:spcBef>
              <a:spcAft>
                <a:spcPct val="0"/>
              </a:spcAft>
              <a:buClrTx/>
              <a:buSzTx/>
              <a:buFontTx/>
              <a:buChar char="•"/>
              <a:defRPr/>
            </a:pPr>
            <a:r>
              <a:rPr kumimoji="0" lang="zh-CN" altLang="en-US" sz="2400" b="1" i="0" u="none" strike="noStrike" kern="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使用建模软件在模型坐标系中建模</a:t>
            </a:r>
            <a:endParaRPr kumimoji="0" lang="en-US" altLang="zh-CN" sz="2400" b="1" i="0" u="none" strike="noStrike" kern="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342900" marR="0" lvl="0" indent="-342900" algn="l" defTabSz="914400" rtl="0" eaLnBrk="0" fontAlgn="base" latinLnBrk="0" hangingPunct="0">
              <a:lnSpc>
                <a:spcPct val="110000"/>
              </a:lnSpc>
              <a:spcBef>
                <a:spcPct val="20000"/>
              </a:spcBef>
              <a:spcAft>
                <a:spcPct val="0"/>
              </a:spcAft>
              <a:buClrTx/>
              <a:buSzTx/>
              <a:buFontTx/>
              <a:buChar char="•"/>
              <a:defRPr/>
            </a:pPr>
            <a:r>
              <a:rPr kumimoji="0" lang="zh-CN" altLang="en-US" sz="2400" b="1" i="0" u="none" strike="noStrike" kern="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在</a:t>
            </a:r>
            <a:r>
              <a:rPr kumimoji="0" lang="zh-CN" altLang="zh-CN" sz="2400" b="1" i="0" u="none" strike="noStrike" kern="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世界坐标系</a:t>
            </a:r>
            <a:r>
              <a:rPr kumimoji="0" lang="zh-CN" altLang="en-US" sz="2400" b="1" i="0" u="none" strike="noStrike" kern="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中</a:t>
            </a:r>
            <a:r>
              <a:rPr kumimoji="0" lang="zh-CN" altLang="zh-CN" sz="2400" b="1" i="0" u="none" strike="noStrike" kern="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设置</a:t>
            </a:r>
            <a:r>
              <a:rPr kumimoji="0" lang="zh-CN" altLang="en-US" sz="2400" b="1" i="0" u="none" strike="noStrike" kern="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每个</a:t>
            </a:r>
            <a:r>
              <a:rPr kumimoji="0" lang="zh-CN" altLang="zh-CN" sz="2400" b="1" i="0" u="none" strike="noStrike" kern="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模型</a:t>
            </a:r>
            <a:r>
              <a:rPr kumimoji="0" lang="zh-CN" altLang="en-US" sz="2400" b="1" i="0" u="none" strike="noStrike" kern="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方位， 确定其世界坐标</a:t>
            </a:r>
            <a:endParaRPr kumimoji="0" lang="zh-CN" altLang="en-US" sz="2400" b="1" i="0" u="none" strike="noStrike" kern="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342900" marR="0" lvl="0" indent="-342900" algn="l" defTabSz="914400" rtl="0" eaLnBrk="0" fontAlgn="base" latinLnBrk="0" hangingPunct="0">
              <a:lnSpc>
                <a:spcPct val="110000"/>
              </a:lnSpc>
              <a:spcBef>
                <a:spcPct val="20000"/>
              </a:spcBef>
              <a:spcAft>
                <a:spcPct val="0"/>
              </a:spcAft>
              <a:buClrTx/>
              <a:buSzTx/>
              <a:buFontTx/>
              <a:buChar char="•"/>
              <a:defRPr/>
            </a:pPr>
            <a:r>
              <a:rPr kumimoji="0" lang="zh-CN" altLang="zh-CN" sz="2400" b="1" i="0" u="none" strike="noStrike" kern="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然后指定视点方位、视线和成像</a:t>
            </a:r>
            <a:r>
              <a:rPr kumimoji="0" lang="zh-CN" altLang="en-US" sz="2400" b="1" i="0" u="none" strike="noStrike" kern="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平</a:t>
            </a:r>
            <a:r>
              <a:rPr kumimoji="0" lang="zh-CN" altLang="zh-CN" sz="2400" b="1" i="0" u="none" strike="noStrike" kern="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面方位，</a:t>
            </a:r>
            <a:r>
              <a:rPr kumimoji="0" lang="zh-CN" altLang="en-US" sz="2400" b="1" i="0" u="none" strike="noStrike" kern="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即观察坐标系</a:t>
            </a:r>
            <a:endParaRPr kumimoji="0" lang="en-US" altLang="zh-CN" sz="2400" b="1" i="0" u="none" strike="noStrike" kern="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342900" marR="0" lvl="0" indent="-342900" algn="l" defTabSz="914400" rtl="0" eaLnBrk="0" fontAlgn="base" latinLnBrk="0" hangingPunct="0">
              <a:lnSpc>
                <a:spcPct val="110000"/>
              </a:lnSpc>
              <a:spcBef>
                <a:spcPct val="20000"/>
              </a:spcBef>
              <a:spcAft>
                <a:spcPct val="0"/>
              </a:spcAft>
              <a:buClrTx/>
              <a:buSzTx/>
              <a:buFontTx/>
              <a:buChar char="•"/>
              <a:defRPr/>
            </a:pPr>
            <a:r>
              <a:rPr kumimoji="0" lang="zh-CN" altLang="zh-CN" sz="2400" b="1" i="0" u="none" strike="noStrike" kern="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为了观察到物体的</a:t>
            </a:r>
            <a:r>
              <a:rPr kumimoji="0" lang="zh-CN" altLang="en-US" sz="2400" b="1" i="0" u="none" strike="noStrike" kern="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二维</a:t>
            </a:r>
            <a:r>
              <a:rPr kumimoji="0" lang="zh-CN" altLang="zh-CN" sz="2400" b="1" i="0" u="none" strike="noStrike" kern="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成像，还必须进行投影变换</a:t>
            </a:r>
            <a:endParaRPr kumimoji="0" lang="en-US" altLang="zh-CN" sz="2400" b="1" i="0" u="none" strike="noStrike" kern="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342900" marR="0" lvl="0" indent="-342900" algn="l" defTabSz="914400" rtl="0" eaLnBrk="0" fontAlgn="base" latinLnBrk="0" hangingPunct="0">
              <a:lnSpc>
                <a:spcPct val="110000"/>
              </a:lnSpc>
              <a:spcBef>
                <a:spcPct val="20000"/>
              </a:spcBef>
              <a:spcAft>
                <a:spcPct val="0"/>
              </a:spcAft>
              <a:buClrTx/>
              <a:buSzTx/>
              <a:buFontTx/>
              <a:buChar char="•"/>
              <a:defRPr/>
            </a:pPr>
            <a:r>
              <a:rPr kumimoji="0" lang="zh-CN" altLang="en-US" sz="2400" b="1" i="0" u="none" strike="noStrike" kern="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将投影结果通过视口变换映射到窗口视区</a:t>
            </a:r>
            <a:r>
              <a:rPr kumimoji="0" lang="zh-CN" altLang="zh-CN" sz="2400" b="1" i="0" u="none" strike="noStrike" kern="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之后，</a:t>
            </a:r>
            <a:r>
              <a:rPr kumimoji="0" lang="zh-CN" altLang="en-US" sz="2400" b="1" i="0" u="none" strike="noStrike" kern="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进行显示</a:t>
            </a:r>
            <a:endParaRPr kumimoji="0" lang="zh-CN" altLang="en-US" sz="2400" b="1" i="0" u="none" strike="noStrike" kern="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endParaRPr>
          </a:p>
        </p:txBody>
      </p:sp>
      <p:sp>
        <p:nvSpPr>
          <p:cNvPr id="4" name="Rectangle 2"/>
          <p:cNvSpPr txBox="1">
            <a:spLocks noChangeArrowheads="1"/>
          </p:cNvSpPr>
          <p:nvPr/>
        </p:nvSpPr>
        <p:spPr bwMode="auto">
          <a:xfrm>
            <a:off x="457200" y="274638"/>
            <a:ext cx="8229600" cy="1143000"/>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lgn="ctr" rtl="0" eaLnBrk="0" fontAlgn="base" hangingPunct="0">
              <a:spcBef>
                <a:spcPct val="0"/>
              </a:spcBef>
              <a:spcAft>
                <a:spcPct val="0"/>
              </a:spcAft>
              <a:defRPr sz="3200" b="1" i="0" baseline="0">
                <a:solidFill>
                  <a:schemeClr val="tx1"/>
                </a:solidFill>
                <a:latin typeface="楷体" panose="02010609060101010101" pitchFamily="49" charset="-122"/>
                <a:ea typeface="楷体" panose="02010609060101010101" pitchFamily="49" charset="-122"/>
                <a:cs typeface="+mj-cs"/>
              </a:defRPr>
            </a:lvl1pPr>
            <a:lvl2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2pPr>
            <a:lvl3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3pPr>
            <a:lvl4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4pPr>
            <a:lvl5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5.1 </a:t>
            </a:r>
            <a:r>
              <a:rPr kumimoji="0" lang="zh-CN" altLang="en-US"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三维观察流程</a:t>
            </a:r>
            <a:r>
              <a:rPr kumimoji="0" lang="en-US" altLang="zh-CN"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a:t>
            </a:r>
            <a:r>
              <a:rPr kumimoji="0" lang="zh-CN" altLang="en-US"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三维坐标系统</a:t>
            </a:r>
            <a:r>
              <a:rPr kumimoji="0" lang="zh-CN" altLang="en-US" sz="32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j-cs"/>
              </a:rPr>
              <a:t>和变换</a:t>
            </a:r>
            <a:endParaRPr kumimoji="0" lang="zh-CN" altLang="en-US"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Text Box 3"/>
          <p:cNvSpPr txBox="1"/>
          <p:nvPr/>
        </p:nvSpPr>
        <p:spPr>
          <a:xfrm>
            <a:off x="457200" y="1725613"/>
            <a:ext cx="1458913" cy="490537"/>
          </a:xfrm>
          <a:prstGeom prst="rect">
            <a:avLst/>
          </a:prstGeom>
          <a:noFill/>
          <a:ln w="9525" cap="flat" cmpd="sng">
            <a:solidFill>
              <a:schemeClr val="tx1"/>
            </a:solidFill>
            <a:prstDash val="solid"/>
            <a:miter/>
            <a:headEnd type="none" w="med" len="med"/>
            <a:tailEnd type="none" w="med" len="med"/>
          </a:ln>
        </p:spPr>
        <p:txBody>
          <a:bodyPr lIns="0" rIns="0" anchor="ctr" anchorCtr="1"/>
          <a:p>
            <a:r>
              <a:rPr lang="zh-CN" altLang="en-US" sz="2400" b="1" dirty="0">
                <a:latin typeface="华文楷体" panose="02010600040101010101" pitchFamily="2" charset="-122"/>
                <a:ea typeface="华文楷体" panose="02010600040101010101" pitchFamily="2" charset="-122"/>
              </a:rPr>
              <a:t>模型坐标</a:t>
            </a:r>
            <a:endParaRPr lang="en-US" altLang="zh-CN" sz="2400" b="1" dirty="0">
              <a:latin typeface="华文楷体" panose="02010600040101010101" pitchFamily="2" charset="-122"/>
              <a:ea typeface="华文楷体" panose="02010600040101010101" pitchFamily="2" charset="-122"/>
            </a:endParaRPr>
          </a:p>
        </p:txBody>
      </p:sp>
      <p:cxnSp>
        <p:nvCxnSpPr>
          <p:cNvPr id="23554" name="AutoShape 14"/>
          <p:cNvCxnSpPr/>
          <p:nvPr/>
        </p:nvCxnSpPr>
        <p:spPr>
          <a:xfrm>
            <a:off x="1217613" y="2227263"/>
            <a:ext cx="0" cy="539750"/>
          </a:xfrm>
          <a:prstGeom prst="straightConnector1">
            <a:avLst/>
          </a:prstGeom>
          <a:ln w="57150" cap="flat" cmpd="sng">
            <a:solidFill>
              <a:srgbClr val="FF0000"/>
            </a:solidFill>
            <a:prstDash val="solid"/>
            <a:round/>
            <a:headEnd type="none" w="med" len="med"/>
            <a:tailEnd type="triangle" w="med" len="med"/>
          </a:ln>
        </p:spPr>
      </p:cxnSp>
      <p:sp>
        <p:nvSpPr>
          <p:cNvPr id="23555" name="Rectangle 2"/>
          <p:cNvSpPr>
            <a:spLocks noGrp="1"/>
          </p:cNvSpPr>
          <p:nvPr>
            <p:ph type="title"/>
          </p:nvPr>
        </p:nvSpPr>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5.1 </a:t>
            </a:r>
            <a:r>
              <a:rPr lang="zh-CN" altLang="en-US" baseline="0" dirty="0">
                <a:latin typeface="楷体" panose="02010609060101010101" pitchFamily="49" charset="-122"/>
                <a:ea typeface="楷体" panose="02010609060101010101" pitchFamily="49" charset="-122"/>
                <a:cs typeface="+mj-cs"/>
              </a:rPr>
              <a:t>三维观察流程</a:t>
            </a:r>
            <a:endParaRPr lang="zh-CN" altLang="en-US" baseline="0" dirty="0">
              <a:latin typeface="楷体" panose="02010609060101010101" pitchFamily="49" charset="-122"/>
              <a:ea typeface="楷体" panose="02010609060101010101" pitchFamily="49" charset="-122"/>
              <a:cs typeface="+mj-cs"/>
            </a:endParaRPr>
          </a:p>
        </p:txBody>
      </p:sp>
      <p:sp>
        <p:nvSpPr>
          <p:cNvPr id="23556" name="Text Box 3"/>
          <p:cNvSpPr txBox="1"/>
          <p:nvPr/>
        </p:nvSpPr>
        <p:spPr>
          <a:xfrm>
            <a:off x="457200" y="2751138"/>
            <a:ext cx="1458913" cy="488950"/>
          </a:xfrm>
          <a:prstGeom prst="rect">
            <a:avLst/>
          </a:prstGeom>
          <a:noFill/>
          <a:ln w="9525" cap="flat" cmpd="sng">
            <a:solidFill>
              <a:schemeClr val="tx1"/>
            </a:solidFill>
            <a:prstDash val="solid"/>
            <a:miter/>
            <a:headEnd type="none" w="med" len="med"/>
            <a:tailEnd type="none" w="med" len="med"/>
          </a:ln>
        </p:spPr>
        <p:txBody>
          <a:bodyPr lIns="0" rIns="0" anchor="ctr" anchorCtr="1"/>
          <a:p>
            <a:r>
              <a:rPr lang="zh-CN" altLang="en-US" sz="2400" b="1" dirty="0">
                <a:latin typeface="华文楷体" panose="02010600040101010101" pitchFamily="2" charset="-122"/>
                <a:ea typeface="华文楷体" panose="02010600040101010101" pitchFamily="2" charset="-122"/>
              </a:rPr>
              <a:t>世界坐标</a:t>
            </a:r>
            <a:endParaRPr lang="en-US" altLang="zh-CN" sz="2400" b="1" dirty="0">
              <a:latin typeface="华文楷体" panose="02010600040101010101" pitchFamily="2" charset="-122"/>
              <a:ea typeface="华文楷体" panose="02010600040101010101" pitchFamily="2" charset="-122"/>
            </a:endParaRPr>
          </a:p>
        </p:txBody>
      </p:sp>
      <p:sp>
        <p:nvSpPr>
          <p:cNvPr id="23557" name="Text Box 3"/>
          <p:cNvSpPr txBox="1"/>
          <p:nvPr/>
        </p:nvSpPr>
        <p:spPr>
          <a:xfrm>
            <a:off x="457200" y="3756025"/>
            <a:ext cx="1458913" cy="488950"/>
          </a:xfrm>
          <a:prstGeom prst="rect">
            <a:avLst/>
          </a:prstGeom>
          <a:noFill/>
          <a:ln w="9525" cap="flat" cmpd="sng">
            <a:solidFill>
              <a:schemeClr val="tx1"/>
            </a:solidFill>
            <a:prstDash val="solid"/>
            <a:miter/>
            <a:headEnd type="none" w="med" len="med"/>
            <a:tailEnd type="none" w="med" len="med"/>
          </a:ln>
        </p:spPr>
        <p:txBody>
          <a:bodyPr lIns="0" rIns="0" anchor="ctr" anchorCtr="1"/>
          <a:p>
            <a:r>
              <a:rPr lang="zh-CN" altLang="en-US" sz="2400" b="1" dirty="0">
                <a:latin typeface="华文楷体" panose="02010600040101010101" pitchFamily="2" charset="-122"/>
                <a:ea typeface="华文楷体" panose="02010600040101010101" pitchFamily="2" charset="-122"/>
              </a:rPr>
              <a:t>观察坐标</a:t>
            </a:r>
            <a:endParaRPr lang="en-US" altLang="zh-CN" sz="2400" b="1" dirty="0">
              <a:latin typeface="华文楷体" panose="02010600040101010101" pitchFamily="2" charset="-122"/>
              <a:ea typeface="华文楷体" panose="02010600040101010101" pitchFamily="2" charset="-122"/>
            </a:endParaRPr>
          </a:p>
        </p:txBody>
      </p:sp>
      <p:sp>
        <p:nvSpPr>
          <p:cNvPr id="23558" name="Text Box 3"/>
          <p:cNvSpPr txBox="1"/>
          <p:nvPr/>
        </p:nvSpPr>
        <p:spPr>
          <a:xfrm>
            <a:off x="457200" y="4776788"/>
            <a:ext cx="1458913" cy="488950"/>
          </a:xfrm>
          <a:prstGeom prst="rect">
            <a:avLst/>
          </a:prstGeom>
          <a:noFill/>
          <a:ln w="9525" cap="flat" cmpd="sng">
            <a:solidFill>
              <a:schemeClr val="tx1"/>
            </a:solidFill>
            <a:prstDash val="solid"/>
            <a:miter/>
            <a:headEnd type="none" w="med" len="med"/>
            <a:tailEnd type="none" w="med" len="med"/>
          </a:ln>
        </p:spPr>
        <p:txBody>
          <a:bodyPr lIns="0" rIns="0" anchor="ctr" anchorCtr="1"/>
          <a:p>
            <a:r>
              <a:rPr lang="zh-CN" altLang="en-US" sz="2400" b="1" dirty="0">
                <a:latin typeface="华文楷体" panose="02010600040101010101" pitchFamily="2" charset="-122"/>
                <a:ea typeface="华文楷体" panose="02010600040101010101" pitchFamily="2" charset="-122"/>
              </a:rPr>
              <a:t>投影坐标</a:t>
            </a:r>
            <a:endParaRPr lang="en-US" altLang="zh-CN" sz="2400" b="1" dirty="0">
              <a:latin typeface="华文楷体" panose="02010600040101010101" pitchFamily="2" charset="-122"/>
              <a:ea typeface="华文楷体" panose="02010600040101010101" pitchFamily="2" charset="-122"/>
            </a:endParaRPr>
          </a:p>
        </p:txBody>
      </p:sp>
      <p:cxnSp>
        <p:nvCxnSpPr>
          <p:cNvPr id="23559" name="AutoShape 14"/>
          <p:cNvCxnSpPr/>
          <p:nvPr/>
        </p:nvCxnSpPr>
        <p:spPr>
          <a:xfrm>
            <a:off x="1141413" y="3255963"/>
            <a:ext cx="0" cy="538162"/>
          </a:xfrm>
          <a:prstGeom prst="straightConnector1">
            <a:avLst/>
          </a:prstGeom>
          <a:ln w="57150" cap="flat" cmpd="sng">
            <a:solidFill>
              <a:srgbClr val="FF0000"/>
            </a:solidFill>
            <a:prstDash val="solid"/>
            <a:round/>
            <a:headEnd type="none" w="med" len="med"/>
            <a:tailEnd type="triangle" w="med" len="med"/>
          </a:ln>
        </p:spPr>
      </p:cxnSp>
      <p:cxnSp>
        <p:nvCxnSpPr>
          <p:cNvPr id="23560" name="AutoShape 14"/>
          <p:cNvCxnSpPr/>
          <p:nvPr/>
        </p:nvCxnSpPr>
        <p:spPr>
          <a:xfrm>
            <a:off x="1135063" y="4244975"/>
            <a:ext cx="0" cy="539750"/>
          </a:xfrm>
          <a:prstGeom prst="straightConnector1">
            <a:avLst/>
          </a:prstGeom>
          <a:ln w="57150" cap="flat" cmpd="sng">
            <a:solidFill>
              <a:srgbClr val="FF0000"/>
            </a:solidFill>
            <a:prstDash val="solid"/>
            <a:round/>
            <a:headEnd type="none" w="med" len="med"/>
            <a:tailEnd type="triangle" w="med" len="med"/>
          </a:ln>
        </p:spPr>
      </p:cxnSp>
      <p:sp>
        <p:nvSpPr>
          <p:cNvPr id="23561" name="TextBox 18"/>
          <p:cNvSpPr txBox="1"/>
          <p:nvPr/>
        </p:nvSpPr>
        <p:spPr>
          <a:xfrm>
            <a:off x="1947863" y="2343150"/>
            <a:ext cx="1166812" cy="369888"/>
          </a:xfrm>
          <a:prstGeom prst="rect">
            <a:avLst/>
          </a:prstGeom>
          <a:noFill/>
          <a:ln w="9525">
            <a:noFill/>
          </a:ln>
        </p:spPr>
        <p:txBody>
          <a:bodyPr anchor="t" anchorCtr="0">
            <a:spAutoFit/>
          </a:bodyPr>
          <a:p>
            <a:r>
              <a:rPr lang="zh-CN" altLang="en-US" b="1" dirty="0">
                <a:latin typeface="华文楷体" panose="02010600040101010101" pitchFamily="2" charset="-122"/>
                <a:ea typeface="华文楷体" panose="02010600040101010101" pitchFamily="2" charset="-122"/>
              </a:rPr>
              <a:t>模型变换</a:t>
            </a:r>
            <a:endParaRPr lang="zh-CN" altLang="en-US" b="1" dirty="0">
              <a:latin typeface="华文楷体" panose="02010600040101010101" pitchFamily="2" charset="-122"/>
              <a:ea typeface="华文楷体" panose="02010600040101010101" pitchFamily="2" charset="-122"/>
            </a:endParaRPr>
          </a:p>
        </p:txBody>
      </p:sp>
      <p:sp>
        <p:nvSpPr>
          <p:cNvPr id="23562" name="TextBox 48"/>
          <p:cNvSpPr txBox="1"/>
          <p:nvPr/>
        </p:nvSpPr>
        <p:spPr>
          <a:xfrm>
            <a:off x="1916113" y="3302000"/>
            <a:ext cx="1168400" cy="368300"/>
          </a:xfrm>
          <a:prstGeom prst="rect">
            <a:avLst/>
          </a:prstGeom>
          <a:noFill/>
          <a:ln w="9525">
            <a:noFill/>
          </a:ln>
        </p:spPr>
        <p:txBody>
          <a:bodyPr anchor="t" anchorCtr="0">
            <a:spAutoFit/>
          </a:bodyPr>
          <a:p>
            <a:r>
              <a:rPr lang="zh-CN" altLang="en-US" b="1" dirty="0">
                <a:latin typeface="华文楷体" panose="02010600040101010101" pitchFamily="2" charset="-122"/>
                <a:ea typeface="华文楷体" panose="02010600040101010101" pitchFamily="2" charset="-122"/>
              </a:rPr>
              <a:t>观察变换</a:t>
            </a:r>
            <a:endParaRPr lang="zh-CN" altLang="en-US" b="1" dirty="0">
              <a:latin typeface="华文楷体" panose="02010600040101010101" pitchFamily="2" charset="-122"/>
              <a:ea typeface="华文楷体" panose="02010600040101010101" pitchFamily="2" charset="-122"/>
            </a:endParaRPr>
          </a:p>
        </p:txBody>
      </p:sp>
      <p:sp>
        <p:nvSpPr>
          <p:cNvPr id="23563" name="Text Box 3"/>
          <p:cNvSpPr txBox="1"/>
          <p:nvPr/>
        </p:nvSpPr>
        <p:spPr>
          <a:xfrm>
            <a:off x="476250" y="5788025"/>
            <a:ext cx="1460500" cy="490538"/>
          </a:xfrm>
          <a:prstGeom prst="rect">
            <a:avLst/>
          </a:prstGeom>
          <a:noFill/>
          <a:ln w="9525" cap="flat" cmpd="sng">
            <a:solidFill>
              <a:schemeClr val="tx1"/>
            </a:solidFill>
            <a:prstDash val="solid"/>
            <a:miter/>
            <a:headEnd type="none" w="med" len="med"/>
            <a:tailEnd type="none" w="med" len="med"/>
          </a:ln>
        </p:spPr>
        <p:txBody>
          <a:bodyPr lIns="0" rIns="0" anchor="ctr" anchorCtr="1"/>
          <a:p>
            <a:r>
              <a:rPr lang="zh-CN" altLang="en-US" sz="2400" b="1" dirty="0">
                <a:latin typeface="华文楷体" panose="02010600040101010101" pitchFamily="2" charset="-122"/>
                <a:ea typeface="华文楷体" panose="02010600040101010101" pitchFamily="2" charset="-122"/>
              </a:rPr>
              <a:t>屏幕坐标</a:t>
            </a:r>
            <a:endParaRPr lang="en-US" altLang="zh-CN" sz="2400" b="1" dirty="0">
              <a:latin typeface="华文楷体" panose="02010600040101010101" pitchFamily="2" charset="-122"/>
              <a:ea typeface="华文楷体" panose="02010600040101010101" pitchFamily="2" charset="-122"/>
            </a:endParaRPr>
          </a:p>
        </p:txBody>
      </p:sp>
      <p:cxnSp>
        <p:nvCxnSpPr>
          <p:cNvPr id="23564" name="AutoShape 14"/>
          <p:cNvCxnSpPr/>
          <p:nvPr/>
        </p:nvCxnSpPr>
        <p:spPr>
          <a:xfrm>
            <a:off x="1135063" y="5259388"/>
            <a:ext cx="0" cy="539750"/>
          </a:xfrm>
          <a:prstGeom prst="straightConnector1">
            <a:avLst/>
          </a:prstGeom>
          <a:ln w="57150" cap="flat" cmpd="sng">
            <a:solidFill>
              <a:srgbClr val="FF0000"/>
            </a:solidFill>
            <a:prstDash val="solid"/>
            <a:round/>
            <a:headEnd type="none" w="med" len="med"/>
            <a:tailEnd type="triangle" w="med" len="med"/>
          </a:ln>
        </p:spPr>
      </p:cxnSp>
      <p:sp>
        <p:nvSpPr>
          <p:cNvPr id="23565" name="TextBox 52"/>
          <p:cNvSpPr txBox="1"/>
          <p:nvPr/>
        </p:nvSpPr>
        <p:spPr>
          <a:xfrm>
            <a:off x="1949450" y="4330700"/>
            <a:ext cx="1166813" cy="368300"/>
          </a:xfrm>
          <a:prstGeom prst="rect">
            <a:avLst/>
          </a:prstGeom>
          <a:noFill/>
          <a:ln w="9525">
            <a:noFill/>
          </a:ln>
        </p:spPr>
        <p:txBody>
          <a:bodyPr anchor="t" anchorCtr="0">
            <a:spAutoFit/>
          </a:bodyPr>
          <a:p>
            <a:r>
              <a:rPr lang="zh-CN" altLang="en-US" b="1" dirty="0">
                <a:latin typeface="华文楷体" panose="02010600040101010101" pitchFamily="2" charset="-122"/>
                <a:ea typeface="华文楷体" panose="02010600040101010101" pitchFamily="2" charset="-122"/>
              </a:rPr>
              <a:t>投影变换</a:t>
            </a:r>
            <a:endParaRPr lang="zh-CN" altLang="en-US" b="1" dirty="0">
              <a:latin typeface="华文楷体" panose="02010600040101010101" pitchFamily="2" charset="-122"/>
              <a:ea typeface="华文楷体" panose="02010600040101010101" pitchFamily="2" charset="-122"/>
            </a:endParaRPr>
          </a:p>
        </p:txBody>
      </p:sp>
      <p:sp>
        <p:nvSpPr>
          <p:cNvPr id="23566" name="TextBox 53"/>
          <p:cNvSpPr txBox="1"/>
          <p:nvPr/>
        </p:nvSpPr>
        <p:spPr>
          <a:xfrm>
            <a:off x="1949450" y="5345113"/>
            <a:ext cx="1166813" cy="369887"/>
          </a:xfrm>
          <a:prstGeom prst="rect">
            <a:avLst/>
          </a:prstGeom>
          <a:noFill/>
          <a:ln w="9525">
            <a:noFill/>
          </a:ln>
        </p:spPr>
        <p:txBody>
          <a:bodyPr anchor="t" anchorCtr="0">
            <a:spAutoFit/>
          </a:bodyPr>
          <a:p>
            <a:r>
              <a:rPr lang="zh-CN" altLang="en-US" b="1" dirty="0">
                <a:latin typeface="华文楷体" panose="02010600040101010101" pitchFamily="2" charset="-122"/>
                <a:ea typeface="华文楷体" panose="02010600040101010101" pitchFamily="2" charset="-122"/>
              </a:rPr>
              <a:t>视口变换</a:t>
            </a:r>
            <a:endParaRPr lang="zh-CN" altLang="en-US" b="1" dirty="0">
              <a:latin typeface="华文楷体" panose="02010600040101010101" pitchFamily="2" charset="-122"/>
              <a:ea typeface="华文楷体" panose="02010600040101010101" pitchFamily="2" charset="-122"/>
            </a:endParaRPr>
          </a:p>
        </p:txBody>
      </p:sp>
      <p:pic>
        <p:nvPicPr>
          <p:cNvPr id="23567" name="Picture 2"/>
          <p:cNvPicPr>
            <a:picLocks noChangeAspect="1"/>
          </p:cNvPicPr>
          <p:nvPr/>
        </p:nvPicPr>
        <p:blipFill>
          <a:blip r:embed="rId1"/>
          <a:stretch>
            <a:fillRect/>
          </a:stretch>
        </p:blipFill>
        <p:spPr>
          <a:xfrm>
            <a:off x="3200400" y="1371600"/>
            <a:ext cx="2733675" cy="5257800"/>
          </a:xfrm>
          <a:prstGeom prst="rect">
            <a:avLst/>
          </a:prstGeom>
          <a:noFill/>
          <a:ln w="9525">
            <a:noFill/>
          </a:ln>
        </p:spPr>
      </p:pic>
      <p:sp>
        <p:nvSpPr>
          <p:cNvPr id="23568" name="TextBox 19"/>
          <p:cNvSpPr txBox="1"/>
          <p:nvPr/>
        </p:nvSpPr>
        <p:spPr>
          <a:xfrm>
            <a:off x="6097588" y="1881188"/>
            <a:ext cx="2819400" cy="646112"/>
          </a:xfrm>
          <a:prstGeom prst="rect">
            <a:avLst/>
          </a:prstGeom>
          <a:noFill/>
          <a:ln w="9525">
            <a:noFill/>
          </a:ln>
        </p:spPr>
        <p:txBody>
          <a:bodyPr anchor="t" anchorCtr="0">
            <a:spAutoFit/>
          </a:bodyPr>
          <a:p>
            <a:r>
              <a:rPr lang="zh-CN" altLang="en-US" dirty="0">
                <a:latin typeface="楷体" panose="02010609060101010101" pitchFamily="49" charset="-122"/>
                <a:ea typeface="楷体" panose="02010609060101010101" pitchFamily="49" charset="-122"/>
              </a:rPr>
              <a:t>模型</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局部</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坐标系</a:t>
            </a:r>
            <a:r>
              <a:rPr lang="en-US" altLang="zh-CN" dirty="0">
                <a:latin typeface="楷体" panose="02010609060101010101" pitchFamily="49" charset="-122"/>
                <a:ea typeface="楷体" panose="02010609060101010101" pitchFamily="49" charset="-122"/>
              </a:rPr>
              <a:t>-&gt;</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世界</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全局</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坐标系</a:t>
            </a:r>
            <a:endParaRPr lang="en-US" altLang="zh-CN" dirty="0">
              <a:latin typeface="楷体" panose="02010609060101010101" pitchFamily="49" charset="-122"/>
              <a:ea typeface="楷体" panose="02010609060101010101" pitchFamily="49" charset="-122"/>
            </a:endParaRPr>
          </a:p>
        </p:txBody>
      </p:sp>
      <p:sp>
        <p:nvSpPr>
          <p:cNvPr id="23569" name="TextBox 56"/>
          <p:cNvSpPr txBox="1"/>
          <p:nvPr/>
        </p:nvSpPr>
        <p:spPr>
          <a:xfrm>
            <a:off x="6061075" y="3163888"/>
            <a:ext cx="2819400" cy="646112"/>
          </a:xfrm>
          <a:prstGeom prst="rect">
            <a:avLst/>
          </a:prstGeom>
          <a:noFill/>
          <a:ln w="9525">
            <a:noFill/>
          </a:ln>
        </p:spPr>
        <p:txBody>
          <a:bodyPr anchor="t" anchorCtr="0">
            <a:spAutoFit/>
          </a:bodyPr>
          <a:p>
            <a:r>
              <a:rPr lang="zh-CN" altLang="en-US" dirty="0">
                <a:latin typeface="楷体" panose="02010609060101010101" pitchFamily="49" charset="-122"/>
                <a:ea typeface="楷体" panose="02010609060101010101" pitchFamily="49" charset="-122"/>
              </a:rPr>
              <a:t>观察坐标系</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视点坐标系</a:t>
            </a:r>
            <a:endParaRPr lang="zh-CN" altLang="en-US" dirty="0">
              <a:latin typeface="Arial" panose="020B0604020202020204" pitchFamily="34" charset="0"/>
            </a:endParaRPr>
          </a:p>
          <a:p>
            <a:r>
              <a:rPr lang="zh-CN" altLang="en-US" dirty="0">
                <a:latin typeface="楷体" panose="02010609060101010101" pitchFamily="49" charset="-122"/>
                <a:ea typeface="楷体" panose="02010609060101010101" pitchFamily="49" charset="-122"/>
              </a:rPr>
              <a:t>、摄像机坐标系</a:t>
            </a:r>
            <a:r>
              <a:rPr lang="en-US" altLang="zh-CN" dirty="0">
                <a:latin typeface="楷体" panose="02010609060101010101" pitchFamily="49" charset="-122"/>
                <a:ea typeface="楷体" panose="02010609060101010101" pitchFamily="49" charset="-122"/>
              </a:rPr>
              <a:t>)</a:t>
            </a:r>
            <a:endParaRPr lang="zh-CN" altLang="en-US" dirty="0">
              <a:latin typeface="Arial" panose="020B0604020202020204" pitchFamily="34" charset="0"/>
            </a:endParaRPr>
          </a:p>
        </p:txBody>
      </p:sp>
      <p:sp>
        <p:nvSpPr>
          <p:cNvPr id="23570" name="TextBox 57"/>
          <p:cNvSpPr txBox="1"/>
          <p:nvPr/>
        </p:nvSpPr>
        <p:spPr>
          <a:xfrm>
            <a:off x="6096000" y="4479925"/>
            <a:ext cx="2817813" cy="368300"/>
          </a:xfrm>
          <a:prstGeom prst="rect">
            <a:avLst/>
          </a:prstGeom>
          <a:noFill/>
          <a:ln w="9525">
            <a:noFill/>
          </a:ln>
        </p:spPr>
        <p:txBody>
          <a:bodyPr anchor="t" anchorCtr="0">
            <a:spAutoFit/>
          </a:bodyPr>
          <a:p>
            <a:r>
              <a:rPr lang="zh-CN" altLang="en-US" dirty="0">
                <a:highlight>
                  <a:srgbClr val="FFFF00"/>
                </a:highlight>
                <a:latin typeface="楷体" panose="02010609060101010101" pitchFamily="49" charset="-122"/>
                <a:ea typeface="楷体" panose="02010609060101010101" pitchFamily="49" charset="-122"/>
              </a:rPr>
              <a:t>像平面坐标系</a:t>
            </a:r>
            <a:endParaRPr lang="zh-CN" altLang="en-US" dirty="0">
              <a:highlight>
                <a:srgbClr val="FFFF00"/>
              </a:highlight>
              <a:latin typeface="楷体" panose="02010609060101010101" pitchFamily="49" charset="-122"/>
              <a:ea typeface="楷体" panose="02010609060101010101" pitchFamily="49" charset="-122"/>
            </a:endParaRPr>
          </a:p>
        </p:txBody>
      </p:sp>
      <p:sp>
        <p:nvSpPr>
          <p:cNvPr id="23571" name="TextBox 58"/>
          <p:cNvSpPr txBox="1"/>
          <p:nvPr/>
        </p:nvSpPr>
        <p:spPr>
          <a:xfrm>
            <a:off x="6099175" y="5700713"/>
            <a:ext cx="2819400" cy="369887"/>
          </a:xfrm>
          <a:prstGeom prst="rect">
            <a:avLst/>
          </a:prstGeom>
          <a:noFill/>
          <a:ln w="9525">
            <a:noFill/>
          </a:ln>
        </p:spPr>
        <p:txBody>
          <a:bodyPr anchor="t" anchorCtr="0">
            <a:spAutoFit/>
          </a:bodyPr>
          <a:p>
            <a:r>
              <a:rPr lang="zh-CN" altLang="en-US" dirty="0">
                <a:latin typeface="楷体" panose="02010609060101010101" pitchFamily="49" charset="-122"/>
                <a:ea typeface="楷体" panose="02010609060101010101" pitchFamily="49" charset="-122"/>
              </a:rPr>
              <a:t>屏幕坐标系</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像素</a:t>
            </a:r>
            <a:r>
              <a:rPr lang="en-US" altLang="zh-CN" dirty="0">
                <a:latin typeface="楷体" panose="02010609060101010101" pitchFamily="49" charset="-122"/>
                <a:ea typeface="楷体" panose="02010609060101010101" pitchFamily="49" charset="-122"/>
              </a:rPr>
              <a:t>)</a:t>
            </a:r>
            <a:endParaRPr lang="zh-CN" altLang="en-US" dirty="0">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Rectangle 2"/>
          <p:cNvSpPr>
            <a:spLocks noGrp="1"/>
          </p:cNvSpPr>
          <p:nvPr>
            <p:ph type="title"/>
          </p:nvPr>
        </p:nvSpPr>
        <p:spPr>
          <a:xfrm>
            <a:off x="457200" y="274638"/>
            <a:ext cx="8229600" cy="692150"/>
          </a:xfrm>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5.2 </a:t>
            </a:r>
            <a:r>
              <a:rPr lang="zh-CN" altLang="en-US" baseline="0" dirty="0">
                <a:latin typeface="楷体" panose="02010609060101010101" pitchFamily="49" charset="-122"/>
                <a:ea typeface="楷体" panose="02010609060101010101" pitchFamily="49" charset="-122"/>
                <a:cs typeface="+mj-cs"/>
              </a:rPr>
              <a:t>观察变换</a:t>
            </a:r>
            <a:endParaRPr lang="zh-CN" altLang="en-US" baseline="0" dirty="0">
              <a:latin typeface="楷体" panose="02010609060101010101" pitchFamily="49" charset="-122"/>
              <a:ea typeface="楷体" panose="02010609060101010101" pitchFamily="49" charset="-122"/>
              <a:cs typeface="+mj-cs"/>
            </a:endParaRPr>
          </a:p>
        </p:txBody>
      </p:sp>
      <p:sp>
        <p:nvSpPr>
          <p:cNvPr id="24578" name="Rectangle 3"/>
          <p:cNvSpPr>
            <a:spLocks noGrp="1"/>
          </p:cNvSpPr>
          <p:nvPr>
            <p:ph idx="1"/>
          </p:nvPr>
        </p:nvSpPr>
        <p:spPr>
          <a:xfrm>
            <a:off x="152400" y="1057275"/>
            <a:ext cx="8839200" cy="4781550"/>
          </a:xfrm>
        </p:spPr>
        <p:txBody>
          <a:bodyPr vert="horz" wrap="square" lIns="91440" tIns="45720" rIns="91440" bIns="45720" anchor="t" anchorCtr="0"/>
          <a:p>
            <a:pPr marL="71755" indent="0">
              <a:lnSpc>
                <a:spcPct val="120000"/>
              </a:lnSpc>
              <a:spcBef>
                <a:spcPts val="600"/>
              </a:spcBef>
            </a:pPr>
            <a:r>
              <a:rPr lang="zh-CN" altLang="en-US" sz="2600" b="1" dirty="0">
                <a:latin typeface="楷体" panose="02010609060101010101" pitchFamily="49" charset="-122"/>
                <a:ea typeface="楷体" panose="02010609060101010101" pitchFamily="49" charset="-122"/>
                <a:cs typeface="+mn-cs"/>
              </a:rPr>
              <a:t>为了方便后续变换，在世界坐标系定义一个新的坐标系：观察坐标系（摄像机坐标系、眼坐标系）</a:t>
            </a:r>
            <a:endParaRPr lang="en-US" altLang="zh-CN" sz="2600" b="1" dirty="0">
              <a:latin typeface="楷体" panose="02010609060101010101" pitchFamily="49" charset="-122"/>
              <a:ea typeface="楷体" panose="02010609060101010101" pitchFamily="49" charset="-122"/>
              <a:cs typeface="+mn-cs"/>
            </a:endParaRPr>
          </a:p>
          <a:p>
            <a:pPr marL="471805" lvl="1" indent="0">
              <a:lnSpc>
                <a:spcPct val="120000"/>
              </a:lnSpc>
              <a:spcBef>
                <a:spcPts val="600"/>
              </a:spcBef>
            </a:pPr>
            <a:r>
              <a:rPr lang="zh-CN" altLang="en-US" sz="2400" b="1" dirty="0">
                <a:latin typeface="楷体" panose="02010609060101010101" pitchFamily="49" charset="-122"/>
                <a:ea typeface="楷体" panose="02010609060101010101" pitchFamily="49" charset="-122"/>
              </a:rPr>
              <a:t>观察坐标系</a:t>
            </a:r>
            <a:r>
              <a:rPr lang="en-US" altLang="zh-CN" sz="2400" b="1" i="1" dirty="0">
                <a:latin typeface="Times New Roman" panose="02020603050405020304" pitchFamily="18" charset="0"/>
                <a:ea typeface="楷体" panose="02010609060101010101" pitchFamily="49" charset="-122"/>
              </a:rPr>
              <a:t>X</a:t>
            </a:r>
            <a:r>
              <a:rPr lang="en-US" altLang="zh-CN" sz="2400" b="1" i="1" baseline="-25000" dirty="0">
                <a:latin typeface="Times New Roman" panose="02020603050405020304" pitchFamily="18" charset="0"/>
                <a:ea typeface="楷体" panose="02010609060101010101" pitchFamily="49" charset="-122"/>
              </a:rPr>
              <a:t>view</a:t>
            </a:r>
            <a:r>
              <a:rPr lang="en-US" altLang="zh-CN" sz="2400" b="1" i="1" dirty="0">
                <a:latin typeface="Times New Roman" panose="02020603050405020304" pitchFamily="18" charset="0"/>
                <a:ea typeface="楷体" panose="02010609060101010101" pitchFamily="49" charset="-122"/>
              </a:rPr>
              <a:t>Y</a:t>
            </a:r>
            <a:r>
              <a:rPr lang="en-US" altLang="zh-CN" sz="2400" b="1" i="1" baseline="-25000" dirty="0">
                <a:latin typeface="Times New Roman" panose="02020603050405020304" pitchFamily="18" charset="0"/>
                <a:ea typeface="楷体" panose="02010609060101010101" pitchFamily="49" charset="-122"/>
              </a:rPr>
              <a:t>view</a:t>
            </a:r>
            <a:r>
              <a:rPr lang="en-US" altLang="zh-CN" sz="2400" b="1" i="1" dirty="0">
                <a:latin typeface="Times New Roman" panose="02020603050405020304" pitchFamily="18" charset="0"/>
                <a:ea typeface="楷体" panose="02010609060101010101" pitchFamily="49" charset="-122"/>
              </a:rPr>
              <a:t>Z</a:t>
            </a:r>
            <a:r>
              <a:rPr lang="en-US" altLang="zh-CN" sz="2400" b="1" i="1" baseline="-25000" dirty="0">
                <a:latin typeface="Times New Roman" panose="02020603050405020304" pitchFamily="18" charset="0"/>
                <a:ea typeface="楷体" panose="02010609060101010101" pitchFamily="49" charset="-122"/>
              </a:rPr>
              <a:t>view</a:t>
            </a:r>
            <a:r>
              <a:rPr lang="zh-CN" altLang="en-US" sz="2400" b="1" dirty="0">
                <a:latin typeface="楷体" panose="02010609060101010101" pitchFamily="49" charset="-122"/>
                <a:ea typeface="楷体" panose="02010609060101010101" pitchFamily="49" charset="-122"/>
              </a:rPr>
              <a:t>用途，是从摄像机角度重新定位模型，以便后续计算</a:t>
            </a:r>
            <a:endParaRPr lang="en-US" altLang="zh-CN" sz="2400" b="1" dirty="0">
              <a:latin typeface="楷体" panose="02010609060101010101" pitchFamily="49" charset="-122"/>
              <a:ea typeface="楷体" panose="02010609060101010101" pitchFamily="49" charset="-122"/>
            </a:endParaRPr>
          </a:p>
          <a:p>
            <a:pPr marL="1440180" lvl="4" indent="-342900">
              <a:lnSpc>
                <a:spcPct val="120000"/>
              </a:lnSpc>
              <a:spcBef>
                <a:spcPts val="600"/>
              </a:spcBef>
              <a:buFont typeface="Wingdings" panose="05000000000000000000" pitchFamily="2" charset="2"/>
              <a:buChar char="ü"/>
            </a:pPr>
            <a:r>
              <a:rPr lang="zh-CN" altLang="en-US" b="1" dirty="0">
                <a:latin typeface="楷体" panose="02010609060101010101" pitchFamily="49" charset="-122"/>
                <a:ea typeface="楷体" panose="02010609060101010101" pitchFamily="49" charset="-122"/>
              </a:rPr>
              <a:t>投影变换：定义观察位置和观察方向、观察（投影）平面，将三维世界坐标转为二维投影</a:t>
            </a:r>
            <a:endParaRPr lang="en-US" altLang="zh-CN" b="1" dirty="0">
              <a:latin typeface="楷体" panose="02010609060101010101" pitchFamily="49" charset="-122"/>
              <a:ea typeface="楷体" panose="02010609060101010101" pitchFamily="49" charset="-122"/>
            </a:endParaRPr>
          </a:p>
          <a:p>
            <a:pPr marL="1440180" lvl="4" indent="-342900">
              <a:lnSpc>
                <a:spcPct val="120000"/>
              </a:lnSpc>
              <a:spcBef>
                <a:spcPts val="600"/>
              </a:spcBef>
              <a:buFont typeface="Wingdings" panose="05000000000000000000" pitchFamily="2" charset="2"/>
              <a:buChar char="ü"/>
            </a:pPr>
            <a:r>
              <a:rPr lang="zh-CN" altLang="en-US" b="1" dirty="0">
                <a:latin typeface="楷体" panose="02010609060101010101" pitchFamily="49" charset="-122"/>
                <a:ea typeface="楷体" panose="02010609060101010101" pitchFamily="49" charset="-122"/>
              </a:rPr>
              <a:t>裁剪：确定三维裁剪空间（视见体，可成像的三维空间）</a:t>
            </a:r>
            <a:endParaRPr lang="en-US" altLang="zh-CN" b="1" dirty="0">
              <a:latin typeface="楷体" panose="02010609060101010101" pitchFamily="49" charset="-122"/>
              <a:ea typeface="楷体" panose="02010609060101010101" pitchFamily="49" charset="-122"/>
            </a:endParaRPr>
          </a:p>
        </p:txBody>
      </p:sp>
      <p:pic>
        <p:nvPicPr>
          <p:cNvPr id="24579" name="图片 44040" descr="6"/>
          <p:cNvPicPr>
            <a:picLocks noChangeAspect="1"/>
          </p:cNvPicPr>
          <p:nvPr/>
        </p:nvPicPr>
        <p:blipFill>
          <a:blip r:embed="rId1">
            <a:clrChange>
              <a:clrFrom>
                <a:srgbClr val="FFFFFF"/>
              </a:clrFrom>
              <a:clrTo>
                <a:srgbClr val="FFFFFF">
                  <a:alpha val="0"/>
                </a:srgbClr>
              </a:clrTo>
            </a:clrChange>
          </a:blip>
          <a:stretch>
            <a:fillRect/>
          </a:stretch>
        </p:blipFill>
        <p:spPr>
          <a:xfrm>
            <a:off x="5884863" y="4648200"/>
            <a:ext cx="2592387" cy="1779588"/>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5" name="内容占位符 3"/>
          <p:cNvPicPr>
            <a:picLocks noGrp="1" noChangeAspect="1"/>
          </p:cNvPicPr>
          <p:nvPr>
            <p:ph idx="1"/>
          </p:nvPr>
        </p:nvPicPr>
        <p:blipFill>
          <a:blip r:embed="rId1"/>
          <a:stretch>
            <a:fillRect/>
          </a:stretch>
        </p:blipFill>
        <p:spPr>
          <a:xfrm>
            <a:off x="1066800" y="1876425"/>
            <a:ext cx="7010400" cy="4219575"/>
          </a:xfrm>
        </p:spPr>
      </p:pic>
      <p:grpSp>
        <p:nvGrpSpPr>
          <p:cNvPr id="26626" name="组合 11"/>
          <p:cNvGrpSpPr/>
          <p:nvPr/>
        </p:nvGrpSpPr>
        <p:grpSpPr>
          <a:xfrm>
            <a:off x="1619250" y="2997200"/>
            <a:ext cx="2190750" cy="3070225"/>
            <a:chOff x="1619327" y="2873000"/>
            <a:chExt cx="2190693" cy="3070534"/>
          </a:xfrm>
        </p:grpSpPr>
        <p:grpSp>
          <p:nvGrpSpPr>
            <p:cNvPr id="26627" name="组合 5"/>
            <p:cNvGrpSpPr/>
            <p:nvPr/>
          </p:nvGrpSpPr>
          <p:grpSpPr>
            <a:xfrm>
              <a:off x="2133664" y="3276604"/>
              <a:ext cx="1676356" cy="2666930"/>
              <a:chOff x="2438456" y="3429000"/>
              <a:chExt cx="1676356" cy="2666930"/>
            </a:xfrm>
          </p:grpSpPr>
          <p:cxnSp>
            <p:nvCxnSpPr>
              <p:cNvPr id="26628" name="直接连接符 3"/>
              <p:cNvCxnSpPr/>
              <p:nvPr/>
            </p:nvCxnSpPr>
            <p:spPr>
              <a:xfrm>
                <a:off x="2514654" y="3429000"/>
                <a:ext cx="1600158" cy="1142970"/>
              </a:xfrm>
              <a:prstGeom prst="line">
                <a:avLst/>
              </a:prstGeom>
              <a:ln w="28575" cap="flat" cmpd="sng">
                <a:solidFill>
                  <a:schemeClr val="tx1"/>
                </a:solidFill>
                <a:prstDash val="solid"/>
                <a:round/>
                <a:headEnd type="none" w="med" len="med"/>
                <a:tailEnd type="none" w="med" len="med"/>
              </a:ln>
            </p:spPr>
          </p:cxnSp>
          <p:cxnSp>
            <p:nvCxnSpPr>
              <p:cNvPr id="26629" name="直接连接符 6"/>
              <p:cNvCxnSpPr/>
              <p:nvPr/>
            </p:nvCxnSpPr>
            <p:spPr>
              <a:xfrm>
                <a:off x="2438456" y="4952960"/>
                <a:ext cx="1600158" cy="1142970"/>
              </a:xfrm>
              <a:prstGeom prst="line">
                <a:avLst/>
              </a:prstGeom>
              <a:ln w="28575" cap="flat" cmpd="sng">
                <a:solidFill>
                  <a:schemeClr val="tx1"/>
                </a:solidFill>
                <a:prstDash val="solid"/>
                <a:round/>
                <a:headEnd type="none" w="med" len="med"/>
                <a:tailEnd type="none" w="med" len="med"/>
              </a:ln>
            </p:spPr>
          </p:cxnSp>
          <p:cxnSp>
            <p:nvCxnSpPr>
              <p:cNvPr id="26630" name="直接连接符 7"/>
              <p:cNvCxnSpPr/>
              <p:nvPr/>
            </p:nvCxnSpPr>
            <p:spPr>
              <a:xfrm>
                <a:off x="2491776" y="3429000"/>
                <a:ext cx="0" cy="1523960"/>
              </a:xfrm>
              <a:prstGeom prst="line">
                <a:avLst/>
              </a:prstGeom>
              <a:ln w="28575" cap="flat" cmpd="sng">
                <a:solidFill>
                  <a:schemeClr val="tx1"/>
                </a:solidFill>
                <a:prstDash val="solid"/>
                <a:round/>
                <a:headEnd type="none" w="med" len="med"/>
                <a:tailEnd type="none" w="med" len="med"/>
              </a:ln>
            </p:spPr>
          </p:cxnSp>
          <p:cxnSp>
            <p:nvCxnSpPr>
              <p:cNvPr id="26631" name="直接连接符 9"/>
              <p:cNvCxnSpPr/>
              <p:nvPr/>
            </p:nvCxnSpPr>
            <p:spPr>
              <a:xfrm>
                <a:off x="4080582" y="4571970"/>
                <a:ext cx="0" cy="1523960"/>
              </a:xfrm>
              <a:prstGeom prst="line">
                <a:avLst/>
              </a:prstGeom>
              <a:ln w="28575" cap="flat" cmpd="sng">
                <a:solidFill>
                  <a:schemeClr val="tx1"/>
                </a:solidFill>
                <a:prstDash val="solid"/>
                <a:round/>
                <a:headEnd type="none" w="med" len="med"/>
                <a:tailEnd type="none" w="med" len="med"/>
              </a:ln>
            </p:spPr>
          </p:cxnSp>
        </p:grpSp>
        <p:sp>
          <p:nvSpPr>
            <p:cNvPr id="26632" name="TextBox 8"/>
            <p:cNvSpPr txBox="1"/>
            <p:nvPr/>
          </p:nvSpPr>
          <p:spPr>
            <a:xfrm>
              <a:off x="1619327" y="2873000"/>
              <a:ext cx="647683" cy="369332"/>
            </a:xfrm>
            <a:prstGeom prst="rect">
              <a:avLst/>
            </a:prstGeom>
            <a:solidFill>
              <a:schemeClr val="bg1">
                <a:alpha val="50195"/>
              </a:schemeClr>
            </a:solidFill>
            <a:ln w="19050" cap="flat" cmpd="sng">
              <a:solidFill>
                <a:schemeClr val="tx1"/>
              </a:solidFill>
              <a:prstDash val="solid"/>
              <a:miter/>
              <a:headEnd type="none" w="med" len="med"/>
              <a:tailEnd type="none" w="med" len="med"/>
            </a:ln>
          </p:spPr>
          <p:txBody>
            <a:bodyPr anchor="t" anchorCtr="0">
              <a:spAutoFit/>
            </a:bodyPr>
            <a:p>
              <a:r>
                <a:rPr lang="zh-CN" altLang="en-US" b="1" dirty="0">
                  <a:latin typeface="Arial" panose="020B0604020202020204" pitchFamily="34" charset="0"/>
                </a:rPr>
                <a:t>窗口</a:t>
              </a:r>
              <a:endParaRPr lang="zh-CN" altLang="en-US" b="1" dirty="0">
                <a:latin typeface="Arial" panose="020B0604020202020204" pitchFamily="34" charset="0"/>
              </a:endParaRPr>
            </a:p>
          </p:txBody>
        </p:sp>
        <p:sp>
          <p:nvSpPr>
            <p:cNvPr id="11" name="平行四边形 10"/>
            <p:cNvSpPr/>
            <p:nvPr/>
          </p:nvSpPr>
          <p:spPr>
            <a:xfrm rot="5400000">
              <a:off x="1627889" y="3802672"/>
              <a:ext cx="2665680" cy="1546185"/>
            </a:xfrm>
            <a:prstGeom prst="parallelogram">
              <a:avLst>
                <a:gd name="adj" fmla="val 77298"/>
              </a:avLst>
            </a:prstGeom>
            <a:solidFill>
              <a:schemeClr val="tx2">
                <a:lumMod val="75000"/>
                <a:alpha val="47000"/>
              </a:schemeClr>
            </a:solidFill>
            <a:ln w="9525">
              <a:noFill/>
            </a:ln>
          </p:spPr>
          <p:txBody>
            <a:bodyPr/>
            <a:lstStyle/>
            <a:p>
              <a:pPr marL="342900" marR="0" lvl="0" indent="-342900" algn="ctr" defTabSz="914400" rtl="0" eaLnBrk="1" fontAlgn="base" latinLnBrk="0" hangingPunct="1">
                <a:lnSpc>
                  <a:spcPct val="100000"/>
                </a:lnSpc>
                <a:spcBef>
                  <a:spcPct val="20000"/>
                </a:spcBef>
                <a:spcAft>
                  <a:spcPct val="0"/>
                </a:spcAft>
                <a:buClr>
                  <a:srgbClr val="0000FF"/>
                </a:buClr>
                <a:buSzTx/>
                <a:buFont typeface="Wingdings" panose="05000000000000000000" pitchFamily="2" charset="2"/>
                <a:buChar char="Ø"/>
                <a:defRPr/>
              </a:pPr>
              <a:endParaRPr kumimoji="0" lang="zh-CN" altLang="en-US" sz="2800" b="1"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grpSp>
      <p:sp>
        <p:nvSpPr>
          <p:cNvPr id="24577" name="Rectangle 2"/>
          <p:cNvSpPr>
            <a:spLocks noGrp="1"/>
          </p:cNvSpPr>
          <p:nvPr>
            <p:ph type="title"/>
            <p:custDataLst>
              <p:tags r:id="rId2"/>
            </p:custDataLst>
          </p:nvPr>
        </p:nvSpPr>
        <p:spPr>
          <a:xfrm>
            <a:off x="457200" y="274638"/>
            <a:ext cx="8229600" cy="692150"/>
          </a:xfrm>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5.2 </a:t>
            </a:r>
            <a:r>
              <a:rPr lang="zh-CN" altLang="en-US" baseline="0" dirty="0">
                <a:latin typeface="楷体" panose="02010609060101010101" pitchFamily="49" charset="-122"/>
                <a:ea typeface="楷体" panose="02010609060101010101" pitchFamily="49" charset="-122"/>
                <a:cs typeface="+mj-cs"/>
              </a:rPr>
              <a:t>观察变换</a:t>
            </a:r>
            <a:endParaRPr lang="zh-CN" altLang="en-US" baseline="0" dirty="0">
              <a:latin typeface="楷体" panose="02010609060101010101" pitchFamily="49" charset="-122"/>
              <a:ea typeface="楷体" panose="02010609060101010101" pitchFamily="49" charset="-122"/>
              <a:cs typeface="+mj-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标题 1"/>
          <p:cNvSpPr>
            <a:spLocks noGrp="1"/>
          </p:cNvSpPr>
          <p:nvPr>
            <p:ph type="title"/>
          </p:nvPr>
        </p:nvSpPr>
        <p:spPr/>
        <p:txBody>
          <a:bodyPr vert="horz" wrap="square" lIns="91440" tIns="45720" rIns="91440" bIns="45720" anchor="ctr" anchorCtr="0"/>
          <a:p>
            <a:endParaRPr lang="zh-CN" altLang="en-US" baseline="0" dirty="0">
              <a:latin typeface="楷体" panose="02010609060101010101" pitchFamily="49" charset="-122"/>
              <a:ea typeface="楷体" panose="02010609060101010101" pitchFamily="49" charset="-122"/>
              <a:cs typeface="+mj-cs"/>
            </a:endParaRPr>
          </a:p>
        </p:txBody>
      </p:sp>
      <p:sp>
        <p:nvSpPr>
          <p:cNvPr id="5122" name="内容占位符 2"/>
          <p:cNvSpPr>
            <a:spLocks noGrp="1"/>
          </p:cNvSpPr>
          <p:nvPr>
            <p:ph idx="1"/>
          </p:nvPr>
        </p:nvSpPr>
        <p:spPr/>
        <p:txBody>
          <a:bodyPr vert="horz" wrap="square" lIns="91440" tIns="45720" rIns="91440" bIns="45720" anchor="t" anchorCtr="0"/>
          <a:p>
            <a:endParaRPr lang="zh-CN" altLang="en-US" dirty="0">
              <a:latin typeface="楷体" panose="02010609060101010101" pitchFamily="49" charset="-122"/>
              <a:ea typeface="楷体" panose="02010609060101010101" pitchFamily="49" charset="-122"/>
              <a:cs typeface="+mn-cs"/>
            </a:endParaRPr>
          </a:p>
        </p:txBody>
      </p:sp>
      <p:pic>
        <p:nvPicPr>
          <p:cNvPr id="5123" name="Picture 6"/>
          <p:cNvPicPr>
            <a:picLocks noChangeAspect="1"/>
          </p:cNvPicPr>
          <p:nvPr/>
        </p:nvPicPr>
        <p:blipFill>
          <a:blip r:embed="rId1"/>
          <a:stretch>
            <a:fillRect/>
          </a:stretch>
        </p:blipFill>
        <p:spPr>
          <a:xfrm>
            <a:off x="165100" y="1700213"/>
            <a:ext cx="8801100" cy="4819650"/>
          </a:xfrm>
          <a:prstGeom prst="rect">
            <a:avLst/>
          </a:prstGeom>
          <a:noFill/>
          <a:ln w="9525">
            <a:noFill/>
          </a:ln>
        </p:spPr>
      </p:pic>
      <p:sp>
        <p:nvSpPr>
          <p:cNvPr id="5" name="椭圆 4"/>
          <p:cNvSpPr/>
          <p:nvPr/>
        </p:nvSpPr>
        <p:spPr>
          <a:xfrm>
            <a:off x="3200400" y="1700213"/>
            <a:ext cx="1600200" cy="890588"/>
          </a:xfrm>
          <a:prstGeom prst="ellipse">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Rectangle 2"/>
          <p:cNvSpPr/>
          <p:nvPr/>
        </p:nvSpPr>
        <p:spPr>
          <a:xfrm>
            <a:off x="229235" y="1295083"/>
            <a:ext cx="8458200" cy="3352800"/>
          </a:xfrm>
          <a:prstGeom prst="rect">
            <a:avLst/>
          </a:prstGeom>
          <a:noFill/>
          <a:ln w="9525">
            <a:noFill/>
          </a:ln>
        </p:spPr>
        <p:txBody>
          <a:bodyPr anchor="t" anchorCtr="0"/>
          <a:p>
            <a:pPr marL="457200" indent="-457200">
              <a:lnSpc>
                <a:spcPct val="120000"/>
              </a:lnSpc>
              <a:buClr>
                <a:srgbClr val="0000FF"/>
              </a:buClr>
              <a:buFont typeface="Arial" panose="020B0604020202020204" pitchFamily="34" charset="0"/>
              <a:buChar char="•"/>
            </a:pPr>
            <a:r>
              <a:rPr lang="zh-CN" altLang="en-US" sz="2600" b="1" dirty="0">
                <a:latin typeface="楷体" panose="02010609060101010101" pitchFamily="49" charset="-122"/>
                <a:ea typeface="楷体" panose="02010609060101010101" pitchFamily="49" charset="-122"/>
              </a:rPr>
              <a:t>在观察坐标系中对所有模型重新定位。</a:t>
            </a:r>
            <a:endParaRPr lang="zh-CN" altLang="en-US" sz="2600" b="1" dirty="0">
              <a:latin typeface="楷体" panose="02010609060101010101" pitchFamily="49" charset="-122"/>
              <a:ea typeface="楷体" panose="02010609060101010101" pitchFamily="49" charset="-122"/>
            </a:endParaRPr>
          </a:p>
          <a:p>
            <a:pPr marL="457200" indent="-457200">
              <a:lnSpc>
                <a:spcPct val="120000"/>
              </a:lnSpc>
              <a:buClr>
                <a:srgbClr val="0000FF"/>
              </a:buClr>
              <a:buFont typeface="Arial" panose="020B0604020202020204" pitchFamily="34" charset="0"/>
              <a:buChar char="•"/>
            </a:pPr>
            <a:r>
              <a:rPr lang="zh-CN" altLang="en-US" sz="2600" b="1" dirty="0">
                <a:latin typeface="楷体" panose="02010609060101010101" pitchFamily="49" charset="-122"/>
                <a:ea typeface="楷体" panose="02010609060101010101" pitchFamily="49" charset="-122"/>
              </a:rPr>
              <a:t>观察坐标系决定成像结果（不考虑焦距等内参数变化），那么如何建立观察坐标系？</a:t>
            </a:r>
            <a:endParaRPr lang="en-US" altLang="zh-CN" sz="2600" b="1" dirty="0">
              <a:latin typeface="楷体" panose="02010609060101010101" pitchFamily="49" charset="-122"/>
              <a:ea typeface="楷体" panose="02010609060101010101" pitchFamily="49" charset="-122"/>
            </a:endParaRPr>
          </a:p>
          <a:p>
            <a:pPr marL="457200" indent="-457200">
              <a:lnSpc>
                <a:spcPct val="120000"/>
              </a:lnSpc>
              <a:buClr>
                <a:srgbClr val="0000FF"/>
              </a:buClr>
              <a:buFont typeface="Arial" panose="020B0604020202020204" pitchFamily="34" charset="0"/>
              <a:buChar char="•"/>
            </a:pPr>
            <a:r>
              <a:rPr lang="zh-CN" altLang="en-US" sz="2600" b="1" dirty="0">
                <a:latin typeface="楷体" panose="02010609060101010101" pitchFamily="49" charset="-122"/>
                <a:ea typeface="楷体" panose="02010609060101010101" pitchFamily="49" charset="-122"/>
              </a:rPr>
              <a:t>想象你拿着摄像机取景（不改变摄像机内参数）</a:t>
            </a:r>
            <a:endParaRPr lang="en-US" altLang="zh-CN" sz="2600" b="1" dirty="0">
              <a:latin typeface="楷体" panose="02010609060101010101" pitchFamily="49" charset="-122"/>
              <a:ea typeface="楷体" panose="02010609060101010101" pitchFamily="49" charset="-122"/>
            </a:endParaRPr>
          </a:p>
          <a:p>
            <a:pPr marL="914400" lvl="1" indent="-457200" algn="l" rtl="0" eaLnBrk="1" fontAlgn="base" hangingPunct="1">
              <a:lnSpc>
                <a:spcPct val="120000"/>
              </a:lnSpc>
              <a:spcBef>
                <a:spcPct val="0"/>
              </a:spcBef>
              <a:spcAft>
                <a:spcPct val="0"/>
              </a:spcAft>
              <a:buClr>
                <a:srgbClr val="0000FF"/>
              </a:buClr>
              <a:buFont typeface="楷体" panose="02010609060101010101" pitchFamily="49" charset="-122"/>
              <a:buChar char="-"/>
            </a:pPr>
            <a:r>
              <a:rPr lang="zh-CN" altLang="en-US" sz="2600" b="1" dirty="0">
                <a:solidFill>
                  <a:schemeClr val="tx1"/>
                </a:solidFill>
                <a:latin typeface="楷体" panose="02010609060101010101" pitchFamily="49" charset="-122"/>
                <a:ea typeface="楷体" panose="02010609060101010101" pitchFamily="49" charset="-122"/>
              </a:rPr>
              <a:t>摄像机位置</a:t>
            </a:r>
            <a:endParaRPr lang="en-US" altLang="zh-CN" sz="2600" b="1" dirty="0">
              <a:solidFill>
                <a:schemeClr val="tx1"/>
              </a:solidFill>
              <a:latin typeface="楷体" panose="02010609060101010101" pitchFamily="49" charset="-122"/>
              <a:ea typeface="楷体" panose="02010609060101010101" pitchFamily="49" charset="-122"/>
            </a:endParaRPr>
          </a:p>
          <a:p>
            <a:pPr marL="914400" lvl="1" indent="-457200" algn="l" rtl="0" eaLnBrk="1" fontAlgn="base" hangingPunct="1">
              <a:lnSpc>
                <a:spcPct val="120000"/>
              </a:lnSpc>
              <a:spcBef>
                <a:spcPct val="0"/>
              </a:spcBef>
              <a:spcAft>
                <a:spcPct val="0"/>
              </a:spcAft>
              <a:buClr>
                <a:srgbClr val="0000FF"/>
              </a:buClr>
              <a:buFont typeface="楷体" panose="02010609060101010101" pitchFamily="49" charset="-122"/>
              <a:buChar char="-"/>
            </a:pPr>
            <a:r>
              <a:rPr lang="zh-CN" altLang="en-US" sz="2600" b="1" dirty="0">
                <a:solidFill>
                  <a:schemeClr val="tx1"/>
                </a:solidFill>
                <a:latin typeface="楷体" panose="02010609060101010101" pitchFamily="49" charset="-122"/>
                <a:ea typeface="楷体" panose="02010609060101010101" pitchFamily="49" charset="-122"/>
              </a:rPr>
              <a:t>视线的方向</a:t>
            </a:r>
            <a:endParaRPr lang="en-US" altLang="zh-CN" sz="2600" b="1" dirty="0">
              <a:solidFill>
                <a:schemeClr val="tx1"/>
              </a:solidFill>
              <a:latin typeface="楷体" panose="02010609060101010101" pitchFamily="49" charset="-122"/>
              <a:ea typeface="楷体" panose="02010609060101010101" pitchFamily="49" charset="-122"/>
            </a:endParaRPr>
          </a:p>
          <a:p>
            <a:pPr marL="914400" lvl="1" indent="-457200" algn="l" rtl="0" eaLnBrk="1" fontAlgn="base" hangingPunct="1">
              <a:lnSpc>
                <a:spcPct val="120000"/>
              </a:lnSpc>
              <a:spcBef>
                <a:spcPct val="0"/>
              </a:spcBef>
              <a:spcAft>
                <a:spcPct val="0"/>
              </a:spcAft>
              <a:buClr>
                <a:srgbClr val="0000FF"/>
              </a:buClr>
              <a:buFont typeface="楷体" panose="02010609060101010101" pitchFamily="49" charset="-122"/>
              <a:buChar char="-"/>
            </a:pPr>
            <a:r>
              <a:rPr lang="zh-CN" altLang="en-US" sz="2600" b="1" dirty="0">
                <a:solidFill>
                  <a:schemeClr val="tx1"/>
                </a:solidFill>
                <a:latin typeface="楷体" panose="02010609060101010101" pitchFamily="49" charset="-122"/>
                <a:ea typeface="楷体" panose="02010609060101010101" pitchFamily="49" charset="-122"/>
              </a:rPr>
              <a:t>照片的向上方向</a:t>
            </a:r>
            <a:endParaRPr lang="en-US" altLang="zh-CN" sz="2600" b="1" dirty="0">
              <a:solidFill>
                <a:schemeClr val="tx1"/>
              </a:solidFill>
              <a:latin typeface="楷体" panose="02010609060101010101" pitchFamily="49" charset="-122"/>
              <a:ea typeface="楷体" panose="02010609060101010101" pitchFamily="49" charset="-122"/>
            </a:endParaRPr>
          </a:p>
        </p:txBody>
      </p:sp>
      <p:pic>
        <p:nvPicPr>
          <p:cNvPr id="28674" name="Picture 4" descr="views"/>
          <p:cNvPicPr>
            <a:picLocks noChangeAspect="1"/>
          </p:cNvPicPr>
          <p:nvPr/>
        </p:nvPicPr>
        <p:blipFill>
          <a:blip r:embed="rId1"/>
          <a:stretch>
            <a:fillRect/>
          </a:stretch>
        </p:blipFill>
        <p:spPr>
          <a:xfrm>
            <a:off x="5105083" y="3276283"/>
            <a:ext cx="3397250" cy="2222500"/>
          </a:xfrm>
          <a:prstGeom prst="rect">
            <a:avLst/>
          </a:prstGeom>
          <a:noFill/>
          <a:ln w="9525">
            <a:noFill/>
          </a:ln>
        </p:spPr>
      </p:pic>
      <p:grpSp>
        <p:nvGrpSpPr>
          <p:cNvPr id="33797" name="组合 4"/>
          <p:cNvGrpSpPr/>
          <p:nvPr/>
        </p:nvGrpSpPr>
        <p:grpSpPr bwMode="auto">
          <a:xfrm>
            <a:off x="6978537" y="5138365"/>
            <a:ext cx="1428750" cy="1400175"/>
            <a:chOff x="2667000" y="5029158"/>
            <a:chExt cx="1428750" cy="1400217"/>
          </a:xfrm>
          <a:solidFill>
            <a:schemeClr val="bg2">
              <a:lumMod val="60000"/>
              <a:lumOff val="40000"/>
              <a:alpha val="38000"/>
            </a:schemeClr>
          </a:solidFill>
        </p:grpSpPr>
        <p:sp>
          <p:nvSpPr>
            <p:cNvPr id="33798" name="Photo"/>
            <p:cNvSpPr>
              <a:spLocks noEditPoints="1" noChangeArrowheads="1"/>
            </p:cNvSpPr>
            <p:nvPr/>
          </p:nvSpPr>
          <p:spPr bwMode="auto">
            <a:xfrm>
              <a:off x="2667000" y="5257800"/>
              <a:ext cx="1428750" cy="1171575"/>
            </a:xfrm>
            <a:custGeom>
              <a:avLst/>
              <a:gdLst>
                <a:gd name="T0" fmla="*/ 0 w 21600"/>
                <a:gd name="T1" fmla="*/ 2147483647 h 21600"/>
                <a:gd name="T2" fmla="*/ 2147483647 w 21600"/>
                <a:gd name="T3" fmla="*/ 0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w 21600"/>
                <a:gd name="T13" fmla="*/ 2147483647 h 21600"/>
                <a:gd name="T14" fmla="*/ 0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761 w 21600"/>
                <a:gd name="T25" fmla="*/ 22454 h 21600"/>
                <a:gd name="T26" fmla="*/ 21069 w 21600"/>
                <a:gd name="T27" fmla="*/ 3028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0" y="21600"/>
                  </a:moveTo>
                  <a:lnTo>
                    <a:pt x="0" y="3085"/>
                  </a:lnTo>
                  <a:lnTo>
                    <a:pt x="1542" y="3085"/>
                  </a:lnTo>
                  <a:lnTo>
                    <a:pt x="1542" y="1028"/>
                  </a:lnTo>
                  <a:lnTo>
                    <a:pt x="3857" y="1028"/>
                  </a:lnTo>
                  <a:lnTo>
                    <a:pt x="3857" y="3085"/>
                  </a:lnTo>
                  <a:lnTo>
                    <a:pt x="5400" y="3085"/>
                  </a:lnTo>
                  <a:lnTo>
                    <a:pt x="6942" y="0"/>
                  </a:lnTo>
                  <a:lnTo>
                    <a:pt x="14657" y="0"/>
                  </a:lnTo>
                  <a:lnTo>
                    <a:pt x="16200" y="3085"/>
                  </a:lnTo>
                  <a:lnTo>
                    <a:pt x="21600" y="3085"/>
                  </a:lnTo>
                  <a:lnTo>
                    <a:pt x="21600" y="21600"/>
                  </a:lnTo>
                  <a:lnTo>
                    <a:pt x="0" y="21600"/>
                  </a:lnTo>
                  <a:close/>
                </a:path>
                <a:path w="21600" h="21600" extrusionOk="0">
                  <a:moveTo>
                    <a:pt x="0" y="3085"/>
                  </a:moveTo>
                  <a:lnTo>
                    <a:pt x="21600" y="3085"/>
                  </a:lnTo>
                  <a:lnTo>
                    <a:pt x="21600" y="21600"/>
                  </a:lnTo>
                  <a:lnTo>
                    <a:pt x="0" y="21600"/>
                  </a:lnTo>
                  <a:lnTo>
                    <a:pt x="0" y="3085"/>
                  </a:lnTo>
                  <a:close/>
                </a:path>
                <a:path w="21600" h="21600" extrusionOk="0">
                  <a:moveTo>
                    <a:pt x="10800" y="4800"/>
                  </a:moveTo>
                  <a:lnTo>
                    <a:pt x="11925" y="4971"/>
                  </a:lnTo>
                  <a:lnTo>
                    <a:pt x="13017" y="5442"/>
                  </a:lnTo>
                  <a:lnTo>
                    <a:pt x="14046" y="6128"/>
                  </a:lnTo>
                  <a:lnTo>
                    <a:pt x="14914" y="7071"/>
                  </a:lnTo>
                  <a:lnTo>
                    <a:pt x="15621" y="8271"/>
                  </a:lnTo>
                  <a:lnTo>
                    <a:pt x="16167" y="9514"/>
                  </a:lnTo>
                  <a:lnTo>
                    <a:pt x="16425" y="11014"/>
                  </a:lnTo>
                  <a:lnTo>
                    <a:pt x="16585" y="12471"/>
                  </a:lnTo>
                  <a:lnTo>
                    <a:pt x="16489" y="14014"/>
                  </a:lnTo>
                  <a:lnTo>
                    <a:pt x="16135" y="15471"/>
                  </a:lnTo>
                  <a:lnTo>
                    <a:pt x="15621" y="16800"/>
                  </a:lnTo>
                  <a:lnTo>
                    <a:pt x="14914" y="18000"/>
                  </a:lnTo>
                  <a:lnTo>
                    <a:pt x="14046" y="18942"/>
                  </a:lnTo>
                  <a:lnTo>
                    <a:pt x="13050" y="19671"/>
                  </a:lnTo>
                  <a:lnTo>
                    <a:pt x="11925" y="20057"/>
                  </a:lnTo>
                  <a:lnTo>
                    <a:pt x="10832" y="20185"/>
                  </a:lnTo>
                  <a:lnTo>
                    <a:pt x="9675" y="20142"/>
                  </a:lnTo>
                  <a:lnTo>
                    <a:pt x="8582" y="19628"/>
                  </a:lnTo>
                  <a:lnTo>
                    <a:pt x="7553" y="18942"/>
                  </a:lnTo>
                  <a:lnTo>
                    <a:pt x="6717" y="17957"/>
                  </a:lnTo>
                  <a:lnTo>
                    <a:pt x="5946" y="16842"/>
                  </a:lnTo>
                  <a:lnTo>
                    <a:pt x="5464" y="15514"/>
                  </a:lnTo>
                  <a:lnTo>
                    <a:pt x="5078" y="14014"/>
                  </a:lnTo>
                  <a:lnTo>
                    <a:pt x="5014" y="12514"/>
                  </a:lnTo>
                  <a:lnTo>
                    <a:pt x="5110" y="11014"/>
                  </a:lnTo>
                  <a:lnTo>
                    <a:pt x="5528" y="9557"/>
                  </a:lnTo>
                  <a:lnTo>
                    <a:pt x="6010" y="8228"/>
                  </a:lnTo>
                  <a:lnTo>
                    <a:pt x="6750" y="7114"/>
                  </a:lnTo>
                  <a:lnTo>
                    <a:pt x="7650" y="6085"/>
                  </a:lnTo>
                  <a:lnTo>
                    <a:pt x="8614" y="5400"/>
                  </a:lnTo>
                  <a:lnTo>
                    <a:pt x="9707" y="4971"/>
                  </a:lnTo>
                  <a:lnTo>
                    <a:pt x="10800" y="4800"/>
                  </a:lnTo>
                  <a:close/>
                </a:path>
                <a:path w="21600" h="21600" extrusionOk="0">
                  <a:moveTo>
                    <a:pt x="8003" y="8057"/>
                  </a:moveTo>
                  <a:lnTo>
                    <a:pt x="8807" y="7371"/>
                  </a:lnTo>
                  <a:lnTo>
                    <a:pt x="9546" y="6985"/>
                  </a:lnTo>
                  <a:lnTo>
                    <a:pt x="10446" y="6771"/>
                  </a:lnTo>
                  <a:lnTo>
                    <a:pt x="11217" y="6771"/>
                  </a:lnTo>
                  <a:lnTo>
                    <a:pt x="12053" y="7028"/>
                  </a:lnTo>
                  <a:lnTo>
                    <a:pt x="12889" y="7457"/>
                  </a:lnTo>
                  <a:lnTo>
                    <a:pt x="13628" y="8100"/>
                  </a:lnTo>
                  <a:lnTo>
                    <a:pt x="14175" y="8871"/>
                  </a:lnTo>
                  <a:lnTo>
                    <a:pt x="14625" y="9814"/>
                  </a:lnTo>
                  <a:lnTo>
                    <a:pt x="14978" y="10885"/>
                  </a:lnTo>
                  <a:lnTo>
                    <a:pt x="15171" y="12042"/>
                  </a:lnTo>
                  <a:lnTo>
                    <a:pt x="15107" y="13114"/>
                  </a:lnTo>
                  <a:lnTo>
                    <a:pt x="15042" y="14228"/>
                  </a:lnTo>
                  <a:lnTo>
                    <a:pt x="14689" y="15257"/>
                  </a:lnTo>
                  <a:lnTo>
                    <a:pt x="14207" y="16285"/>
                  </a:lnTo>
                  <a:lnTo>
                    <a:pt x="13596" y="17057"/>
                  </a:lnTo>
                  <a:lnTo>
                    <a:pt x="12889" y="17657"/>
                  </a:lnTo>
                  <a:lnTo>
                    <a:pt x="12053" y="18085"/>
                  </a:lnTo>
                  <a:lnTo>
                    <a:pt x="11185" y="18257"/>
                  </a:lnTo>
                  <a:lnTo>
                    <a:pt x="10414" y="18214"/>
                  </a:lnTo>
                  <a:lnTo>
                    <a:pt x="9546" y="18042"/>
                  </a:lnTo>
                  <a:lnTo>
                    <a:pt x="8742" y="17614"/>
                  </a:lnTo>
                  <a:lnTo>
                    <a:pt x="8003" y="17014"/>
                  </a:lnTo>
                  <a:lnTo>
                    <a:pt x="7457" y="16242"/>
                  </a:lnTo>
                  <a:lnTo>
                    <a:pt x="6975" y="15257"/>
                  </a:lnTo>
                  <a:lnTo>
                    <a:pt x="6653" y="14142"/>
                  </a:lnTo>
                  <a:lnTo>
                    <a:pt x="6492" y="13114"/>
                  </a:lnTo>
                  <a:lnTo>
                    <a:pt x="6525" y="11914"/>
                  </a:lnTo>
                  <a:lnTo>
                    <a:pt x="6621" y="10842"/>
                  </a:lnTo>
                  <a:lnTo>
                    <a:pt x="6942" y="9771"/>
                  </a:lnTo>
                  <a:lnTo>
                    <a:pt x="7457" y="8785"/>
                  </a:lnTo>
                  <a:lnTo>
                    <a:pt x="8003" y="8057"/>
                  </a:lnTo>
                  <a:close/>
                </a:path>
              </a:pathLst>
            </a:custGeom>
            <a:grpFill/>
            <a:ln w="9525">
              <a:solidFill>
                <a:srgbClr val="000000"/>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799" name="直接连接符 2"/>
            <p:cNvSpPr>
              <a:spLocks noChangeShapeType="1"/>
            </p:cNvSpPr>
            <p:nvPr/>
          </p:nvSpPr>
          <p:spPr bwMode="auto">
            <a:xfrm flipV="1">
              <a:off x="3381375" y="5029158"/>
              <a:ext cx="0" cy="914376"/>
            </a:xfrm>
            <a:prstGeom prst="line">
              <a:avLst/>
            </a:prstGeom>
            <a:grpFill/>
            <a:ln w="9525" algn="ctr">
              <a:solidFill>
                <a:schemeClr val="tx1"/>
              </a:solidFill>
              <a:round/>
            </a:ln>
          </p:spPr>
        </p:sp>
      </p:grpSp>
      <p:grpSp>
        <p:nvGrpSpPr>
          <p:cNvPr id="9" name="组合 4"/>
          <p:cNvGrpSpPr/>
          <p:nvPr/>
        </p:nvGrpSpPr>
        <p:grpSpPr bwMode="auto">
          <a:xfrm rot="19703175">
            <a:off x="6858565" y="5150178"/>
            <a:ext cx="1428750" cy="1400175"/>
            <a:chOff x="2667000" y="5029158"/>
            <a:chExt cx="1428750" cy="1400217"/>
          </a:xfrm>
          <a:solidFill>
            <a:schemeClr val="accent1">
              <a:alpha val="15000"/>
            </a:schemeClr>
          </a:solidFill>
        </p:grpSpPr>
        <p:sp>
          <p:nvSpPr>
            <p:cNvPr id="10" name="Photo"/>
            <p:cNvSpPr>
              <a:spLocks noEditPoints="1" noChangeArrowheads="1"/>
            </p:cNvSpPr>
            <p:nvPr/>
          </p:nvSpPr>
          <p:spPr bwMode="auto">
            <a:xfrm>
              <a:off x="2667000" y="5257800"/>
              <a:ext cx="1428750" cy="1171575"/>
            </a:xfrm>
            <a:custGeom>
              <a:avLst/>
              <a:gdLst>
                <a:gd name="T0" fmla="*/ 0 w 21600"/>
                <a:gd name="T1" fmla="*/ 2147483647 h 21600"/>
                <a:gd name="T2" fmla="*/ 2147483647 w 21600"/>
                <a:gd name="T3" fmla="*/ 0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w 21600"/>
                <a:gd name="T13" fmla="*/ 2147483647 h 21600"/>
                <a:gd name="T14" fmla="*/ 0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761 w 21600"/>
                <a:gd name="T25" fmla="*/ 22454 h 21600"/>
                <a:gd name="T26" fmla="*/ 21069 w 21600"/>
                <a:gd name="T27" fmla="*/ 3028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0" y="21600"/>
                  </a:moveTo>
                  <a:lnTo>
                    <a:pt x="0" y="3085"/>
                  </a:lnTo>
                  <a:lnTo>
                    <a:pt x="1542" y="3085"/>
                  </a:lnTo>
                  <a:lnTo>
                    <a:pt x="1542" y="1028"/>
                  </a:lnTo>
                  <a:lnTo>
                    <a:pt x="3857" y="1028"/>
                  </a:lnTo>
                  <a:lnTo>
                    <a:pt x="3857" y="3085"/>
                  </a:lnTo>
                  <a:lnTo>
                    <a:pt x="5400" y="3085"/>
                  </a:lnTo>
                  <a:lnTo>
                    <a:pt x="6942" y="0"/>
                  </a:lnTo>
                  <a:lnTo>
                    <a:pt x="14657" y="0"/>
                  </a:lnTo>
                  <a:lnTo>
                    <a:pt x="16200" y="3085"/>
                  </a:lnTo>
                  <a:lnTo>
                    <a:pt x="21600" y="3085"/>
                  </a:lnTo>
                  <a:lnTo>
                    <a:pt x="21600" y="21600"/>
                  </a:lnTo>
                  <a:lnTo>
                    <a:pt x="0" y="21600"/>
                  </a:lnTo>
                  <a:close/>
                </a:path>
                <a:path w="21600" h="21600" extrusionOk="0">
                  <a:moveTo>
                    <a:pt x="0" y="3085"/>
                  </a:moveTo>
                  <a:lnTo>
                    <a:pt x="21600" y="3085"/>
                  </a:lnTo>
                  <a:lnTo>
                    <a:pt x="21600" y="21600"/>
                  </a:lnTo>
                  <a:lnTo>
                    <a:pt x="0" y="21600"/>
                  </a:lnTo>
                  <a:lnTo>
                    <a:pt x="0" y="3085"/>
                  </a:lnTo>
                  <a:close/>
                </a:path>
                <a:path w="21600" h="21600" extrusionOk="0">
                  <a:moveTo>
                    <a:pt x="10800" y="4800"/>
                  </a:moveTo>
                  <a:lnTo>
                    <a:pt x="11925" y="4971"/>
                  </a:lnTo>
                  <a:lnTo>
                    <a:pt x="13017" y="5442"/>
                  </a:lnTo>
                  <a:lnTo>
                    <a:pt x="14046" y="6128"/>
                  </a:lnTo>
                  <a:lnTo>
                    <a:pt x="14914" y="7071"/>
                  </a:lnTo>
                  <a:lnTo>
                    <a:pt x="15621" y="8271"/>
                  </a:lnTo>
                  <a:lnTo>
                    <a:pt x="16167" y="9514"/>
                  </a:lnTo>
                  <a:lnTo>
                    <a:pt x="16425" y="11014"/>
                  </a:lnTo>
                  <a:lnTo>
                    <a:pt x="16585" y="12471"/>
                  </a:lnTo>
                  <a:lnTo>
                    <a:pt x="16489" y="14014"/>
                  </a:lnTo>
                  <a:lnTo>
                    <a:pt x="16135" y="15471"/>
                  </a:lnTo>
                  <a:lnTo>
                    <a:pt x="15621" y="16800"/>
                  </a:lnTo>
                  <a:lnTo>
                    <a:pt x="14914" y="18000"/>
                  </a:lnTo>
                  <a:lnTo>
                    <a:pt x="14046" y="18942"/>
                  </a:lnTo>
                  <a:lnTo>
                    <a:pt x="13050" y="19671"/>
                  </a:lnTo>
                  <a:lnTo>
                    <a:pt x="11925" y="20057"/>
                  </a:lnTo>
                  <a:lnTo>
                    <a:pt x="10832" y="20185"/>
                  </a:lnTo>
                  <a:lnTo>
                    <a:pt x="9675" y="20142"/>
                  </a:lnTo>
                  <a:lnTo>
                    <a:pt x="8582" y="19628"/>
                  </a:lnTo>
                  <a:lnTo>
                    <a:pt x="7553" y="18942"/>
                  </a:lnTo>
                  <a:lnTo>
                    <a:pt x="6717" y="17957"/>
                  </a:lnTo>
                  <a:lnTo>
                    <a:pt x="5946" y="16842"/>
                  </a:lnTo>
                  <a:lnTo>
                    <a:pt x="5464" y="15514"/>
                  </a:lnTo>
                  <a:lnTo>
                    <a:pt x="5078" y="14014"/>
                  </a:lnTo>
                  <a:lnTo>
                    <a:pt x="5014" y="12514"/>
                  </a:lnTo>
                  <a:lnTo>
                    <a:pt x="5110" y="11014"/>
                  </a:lnTo>
                  <a:lnTo>
                    <a:pt x="5528" y="9557"/>
                  </a:lnTo>
                  <a:lnTo>
                    <a:pt x="6010" y="8228"/>
                  </a:lnTo>
                  <a:lnTo>
                    <a:pt x="6750" y="7114"/>
                  </a:lnTo>
                  <a:lnTo>
                    <a:pt x="7650" y="6085"/>
                  </a:lnTo>
                  <a:lnTo>
                    <a:pt x="8614" y="5400"/>
                  </a:lnTo>
                  <a:lnTo>
                    <a:pt x="9707" y="4971"/>
                  </a:lnTo>
                  <a:lnTo>
                    <a:pt x="10800" y="4800"/>
                  </a:lnTo>
                  <a:close/>
                </a:path>
                <a:path w="21600" h="21600" extrusionOk="0">
                  <a:moveTo>
                    <a:pt x="8003" y="8057"/>
                  </a:moveTo>
                  <a:lnTo>
                    <a:pt x="8807" y="7371"/>
                  </a:lnTo>
                  <a:lnTo>
                    <a:pt x="9546" y="6985"/>
                  </a:lnTo>
                  <a:lnTo>
                    <a:pt x="10446" y="6771"/>
                  </a:lnTo>
                  <a:lnTo>
                    <a:pt x="11217" y="6771"/>
                  </a:lnTo>
                  <a:lnTo>
                    <a:pt x="12053" y="7028"/>
                  </a:lnTo>
                  <a:lnTo>
                    <a:pt x="12889" y="7457"/>
                  </a:lnTo>
                  <a:lnTo>
                    <a:pt x="13628" y="8100"/>
                  </a:lnTo>
                  <a:lnTo>
                    <a:pt x="14175" y="8871"/>
                  </a:lnTo>
                  <a:lnTo>
                    <a:pt x="14625" y="9814"/>
                  </a:lnTo>
                  <a:lnTo>
                    <a:pt x="14978" y="10885"/>
                  </a:lnTo>
                  <a:lnTo>
                    <a:pt x="15171" y="12042"/>
                  </a:lnTo>
                  <a:lnTo>
                    <a:pt x="15107" y="13114"/>
                  </a:lnTo>
                  <a:lnTo>
                    <a:pt x="15042" y="14228"/>
                  </a:lnTo>
                  <a:lnTo>
                    <a:pt x="14689" y="15257"/>
                  </a:lnTo>
                  <a:lnTo>
                    <a:pt x="14207" y="16285"/>
                  </a:lnTo>
                  <a:lnTo>
                    <a:pt x="13596" y="17057"/>
                  </a:lnTo>
                  <a:lnTo>
                    <a:pt x="12889" y="17657"/>
                  </a:lnTo>
                  <a:lnTo>
                    <a:pt x="12053" y="18085"/>
                  </a:lnTo>
                  <a:lnTo>
                    <a:pt x="11185" y="18257"/>
                  </a:lnTo>
                  <a:lnTo>
                    <a:pt x="10414" y="18214"/>
                  </a:lnTo>
                  <a:lnTo>
                    <a:pt x="9546" y="18042"/>
                  </a:lnTo>
                  <a:lnTo>
                    <a:pt x="8742" y="17614"/>
                  </a:lnTo>
                  <a:lnTo>
                    <a:pt x="8003" y="17014"/>
                  </a:lnTo>
                  <a:lnTo>
                    <a:pt x="7457" y="16242"/>
                  </a:lnTo>
                  <a:lnTo>
                    <a:pt x="6975" y="15257"/>
                  </a:lnTo>
                  <a:lnTo>
                    <a:pt x="6653" y="14142"/>
                  </a:lnTo>
                  <a:lnTo>
                    <a:pt x="6492" y="13114"/>
                  </a:lnTo>
                  <a:lnTo>
                    <a:pt x="6525" y="11914"/>
                  </a:lnTo>
                  <a:lnTo>
                    <a:pt x="6621" y="10842"/>
                  </a:lnTo>
                  <a:lnTo>
                    <a:pt x="6942" y="9771"/>
                  </a:lnTo>
                  <a:lnTo>
                    <a:pt x="7457" y="8785"/>
                  </a:lnTo>
                  <a:lnTo>
                    <a:pt x="8003" y="8057"/>
                  </a:lnTo>
                  <a:close/>
                </a:path>
              </a:pathLst>
            </a:custGeom>
            <a:grpFill/>
            <a:ln w="9525">
              <a:solidFill>
                <a:srgbClr val="000000"/>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直接连接符 2"/>
            <p:cNvSpPr>
              <a:spLocks noChangeShapeType="1"/>
            </p:cNvSpPr>
            <p:nvPr/>
          </p:nvSpPr>
          <p:spPr bwMode="auto">
            <a:xfrm flipV="1">
              <a:off x="3381375" y="5029158"/>
              <a:ext cx="0" cy="914376"/>
            </a:xfrm>
            <a:prstGeom prst="line">
              <a:avLst/>
            </a:prstGeom>
            <a:grpFill/>
            <a:ln w="9525" algn="ctr">
              <a:solidFill>
                <a:schemeClr val="tx1"/>
              </a:solidFill>
              <a:round/>
            </a:ln>
          </p:spPr>
        </p:sp>
      </p:grpSp>
      <p:sp>
        <p:nvSpPr>
          <p:cNvPr id="3" name="TextBox 2"/>
          <p:cNvSpPr txBox="1"/>
          <p:nvPr/>
        </p:nvSpPr>
        <p:spPr>
          <a:xfrm>
            <a:off x="3276600" y="3276283"/>
            <a:ext cx="838200" cy="400050"/>
          </a:xfrm>
          <a:prstGeom prst="rect">
            <a:avLst/>
          </a:prstGeom>
          <a:noFill/>
          <a:ln w="9525">
            <a:noFill/>
          </a:ln>
        </p:spPr>
        <p:txBody>
          <a:bodyPr anchor="t" anchorCtr="0">
            <a:spAutoFit/>
          </a:bodyPr>
          <a:p>
            <a:r>
              <a:rPr lang="zh-CN" altLang="en-US" sz="2000" b="1" dirty="0">
                <a:solidFill>
                  <a:srgbClr val="0000FF"/>
                </a:solidFill>
                <a:latin typeface="华文楷体" panose="02010600040101010101" pitchFamily="2" charset="-122"/>
                <a:ea typeface="华文楷体" panose="02010600040101010101" pitchFamily="2" charset="-122"/>
              </a:rPr>
              <a:t>原点</a:t>
            </a:r>
            <a:endParaRPr lang="zh-CN" altLang="en-US" sz="2000" b="1" dirty="0">
              <a:solidFill>
                <a:srgbClr val="0000FF"/>
              </a:solidFill>
              <a:latin typeface="华文楷体" panose="02010600040101010101" pitchFamily="2" charset="-122"/>
              <a:ea typeface="华文楷体" panose="02010600040101010101" pitchFamily="2" charset="-122"/>
            </a:endParaRPr>
          </a:p>
        </p:txBody>
      </p:sp>
      <p:sp>
        <p:nvSpPr>
          <p:cNvPr id="14" name="TextBox 13"/>
          <p:cNvSpPr txBox="1"/>
          <p:nvPr/>
        </p:nvSpPr>
        <p:spPr>
          <a:xfrm>
            <a:off x="3886200" y="4266883"/>
            <a:ext cx="838200" cy="400050"/>
          </a:xfrm>
          <a:prstGeom prst="rect">
            <a:avLst/>
          </a:prstGeom>
          <a:noFill/>
          <a:ln w="9525">
            <a:noFill/>
          </a:ln>
        </p:spPr>
        <p:txBody>
          <a:bodyPr anchor="t" anchorCtr="0">
            <a:spAutoFit/>
          </a:bodyPr>
          <a:p>
            <a:r>
              <a:rPr lang="en-US" altLang="zh-CN" sz="2000" b="1" dirty="0">
                <a:solidFill>
                  <a:srgbClr val="0000FF"/>
                </a:solidFill>
                <a:latin typeface="华文楷体" panose="02010600040101010101" pitchFamily="2" charset="-122"/>
                <a:ea typeface="华文楷体" panose="02010600040101010101" pitchFamily="2" charset="-122"/>
              </a:rPr>
              <a:t>Z</a:t>
            </a:r>
            <a:r>
              <a:rPr lang="zh-CN" altLang="en-US" sz="2000" b="1" dirty="0">
                <a:solidFill>
                  <a:srgbClr val="0000FF"/>
                </a:solidFill>
                <a:latin typeface="华文楷体" panose="02010600040101010101" pitchFamily="2" charset="-122"/>
                <a:ea typeface="华文楷体" panose="02010600040101010101" pitchFamily="2" charset="-122"/>
              </a:rPr>
              <a:t>轴</a:t>
            </a:r>
            <a:endParaRPr lang="zh-CN" altLang="en-US" sz="2000" b="1" dirty="0">
              <a:solidFill>
                <a:srgbClr val="0000FF"/>
              </a:solidFill>
              <a:latin typeface="华文楷体" panose="02010600040101010101" pitchFamily="2" charset="-122"/>
              <a:ea typeface="华文楷体" panose="02010600040101010101" pitchFamily="2" charset="-122"/>
            </a:endParaRPr>
          </a:p>
        </p:txBody>
      </p:sp>
      <p:sp>
        <p:nvSpPr>
          <p:cNvPr id="15" name="TextBox 14"/>
          <p:cNvSpPr txBox="1"/>
          <p:nvPr/>
        </p:nvSpPr>
        <p:spPr>
          <a:xfrm>
            <a:off x="3276600" y="3810000"/>
            <a:ext cx="838200" cy="400050"/>
          </a:xfrm>
          <a:prstGeom prst="rect">
            <a:avLst/>
          </a:prstGeom>
          <a:noFill/>
          <a:ln w="9525">
            <a:noFill/>
          </a:ln>
        </p:spPr>
        <p:txBody>
          <a:bodyPr anchor="t" anchorCtr="0">
            <a:spAutoFit/>
          </a:bodyPr>
          <a:p>
            <a:r>
              <a:rPr lang="en-US" altLang="zh-CN" sz="2000" b="1" dirty="0">
                <a:solidFill>
                  <a:srgbClr val="0000FF"/>
                </a:solidFill>
                <a:latin typeface="华文楷体" panose="02010600040101010101" pitchFamily="2" charset="-122"/>
                <a:ea typeface="华文楷体" panose="02010600040101010101" pitchFamily="2" charset="-122"/>
              </a:rPr>
              <a:t>Y</a:t>
            </a:r>
            <a:r>
              <a:rPr lang="zh-CN" altLang="en-US" sz="2000" b="1" dirty="0">
                <a:solidFill>
                  <a:srgbClr val="0000FF"/>
                </a:solidFill>
                <a:latin typeface="华文楷体" panose="02010600040101010101" pitchFamily="2" charset="-122"/>
                <a:ea typeface="华文楷体" panose="02010600040101010101" pitchFamily="2" charset="-122"/>
              </a:rPr>
              <a:t>轴</a:t>
            </a:r>
            <a:endParaRPr lang="zh-CN" altLang="en-US" sz="2000" b="1" dirty="0">
              <a:solidFill>
                <a:srgbClr val="0000FF"/>
              </a:solidFill>
              <a:latin typeface="华文楷体" panose="02010600040101010101" pitchFamily="2" charset="-122"/>
              <a:ea typeface="华文楷体" panose="02010600040101010101" pitchFamily="2" charset="-122"/>
            </a:endParaRPr>
          </a:p>
        </p:txBody>
      </p:sp>
      <p:sp>
        <p:nvSpPr>
          <p:cNvPr id="28680" name="Rectangle 2"/>
          <p:cNvSpPr>
            <a:spLocks noGrp="1"/>
          </p:cNvSpPr>
          <p:nvPr>
            <p:ph type="title"/>
          </p:nvPr>
        </p:nvSpPr>
        <p:spPr>
          <a:xfrm>
            <a:off x="457200" y="274638"/>
            <a:ext cx="8229600" cy="692150"/>
          </a:xfrm>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5.2 </a:t>
            </a:r>
            <a:r>
              <a:rPr lang="zh-CN" altLang="en-US" baseline="0" dirty="0">
                <a:latin typeface="楷体" panose="02010609060101010101" pitchFamily="49" charset="-122"/>
                <a:ea typeface="楷体" panose="02010609060101010101" pitchFamily="49" charset="-122"/>
                <a:cs typeface="+mj-cs"/>
              </a:rPr>
              <a:t>观察变换</a:t>
            </a:r>
            <a:r>
              <a:rPr lang="en-US" altLang="zh-CN" baseline="0" dirty="0">
                <a:latin typeface="楷体" panose="02010609060101010101" pitchFamily="49" charset="-122"/>
                <a:ea typeface="楷体" panose="02010609060101010101" pitchFamily="49" charset="-122"/>
                <a:cs typeface="+mj-cs"/>
              </a:rPr>
              <a:t>-</a:t>
            </a:r>
            <a:r>
              <a:rPr lang="zh-CN" altLang="en-US" baseline="0" dirty="0">
                <a:latin typeface="楷体" panose="02010609060101010101" pitchFamily="49" charset="-122"/>
                <a:ea typeface="楷体" panose="02010609060101010101" pitchFamily="49" charset="-122"/>
                <a:cs typeface="+mj-cs"/>
              </a:rPr>
              <a:t>三维观察坐标系的建立</a:t>
            </a:r>
            <a:endParaRPr lang="zh-CN" altLang="en-US" baseline="0" dirty="0">
              <a:latin typeface="楷体" panose="02010609060101010101" pitchFamily="49" charset="-122"/>
              <a:ea typeface="楷体" panose="02010609060101010101"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379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内容占位符 2"/>
          <p:cNvSpPr>
            <a:spLocks noGrp="1"/>
          </p:cNvSpPr>
          <p:nvPr>
            <p:ph idx="1"/>
          </p:nvPr>
        </p:nvSpPr>
        <p:spPr>
          <a:xfrm>
            <a:off x="228600" y="1371600"/>
            <a:ext cx="8610600" cy="4754563"/>
          </a:xfrm>
        </p:spPr>
        <p:txBody>
          <a:bodyPr vert="horz" wrap="square" lIns="91440" tIns="45720" rIns="91440" bIns="45720" numCol="1" anchor="t" anchorCtr="0" compatLnSpc="1"/>
          <a:lstStyle/>
          <a:p>
            <a:pPr marL="342900" marR="0" lvl="0" indent="-342900" algn="l" defTabSz="914400" rtl="0" eaLnBrk="0" fontAlgn="base" latinLnBrk="0" hangingPunct="0">
              <a:lnSpc>
                <a:spcPct val="120000"/>
              </a:lnSpc>
              <a:spcBef>
                <a:spcPts val="0"/>
              </a:spcBef>
              <a:spcAft>
                <a:spcPct val="0"/>
              </a:spcAft>
              <a:buClrTx/>
              <a:buSzTx/>
              <a:buFont typeface="Arial" panose="020B0604020202020204" pitchFamily="34" charset="0"/>
              <a:buChar char="•"/>
              <a:defRPr/>
            </a:pPr>
            <a:r>
              <a:rPr kumimoji="0" lang="zh-CN" altLang="en-US" sz="2400" b="1"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观察（摄像机）坐标系</a:t>
            </a:r>
            <a:endParaRPr kumimoji="0" lang="en-US" altLang="zh-CN" sz="2400" b="1"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800100" marR="0" lvl="1" indent="-342900" algn="l" defTabSz="914400" rtl="0" eaLnBrk="0" fontAlgn="base" latinLnBrk="0" hangingPunct="0">
              <a:lnSpc>
                <a:spcPct val="120000"/>
              </a:lnSpc>
              <a:spcBef>
                <a:spcPts val="0"/>
              </a:spcBef>
              <a:spcAft>
                <a:spcPct val="0"/>
              </a:spcAft>
              <a:buClrTx/>
              <a:buSzTx/>
              <a:buFont typeface="Times New Roman" panose="02020603050405020304" pitchFamily="18" charset="0"/>
              <a:buChar char="─"/>
              <a:defRPr/>
            </a:pPr>
            <a:r>
              <a:rPr kumimoji="0" lang="zh-CN" altLang="en-US" sz="2400" b="1"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ea"/>
              </a:rPr>
              <a:t> 视点（观察点）：</a:t>
            </a:r>
            <a:r>
              <a:rPr kumimoji="0" lang="zh-CN" altLang="zh-CN" sz="2400" b="1"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ea"/>
              </a:rPr>
              <a:t>观察坐标系原点</a:t>
            </a:r>
            <a:endParaRPr kumimoji="0" lang="en-US" altLang="zh-CN" sz="2400" b="1"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ea"/>
            </a:endParaRPr>
          </a:p>
          <a:p>
            <a:pPr marL="800100" marR="0" lvl="1" indent="-342900" algn="l" defTabSz="914400" rtl="0" eaLnBrk="0" fontAlgn="base" latinLnBrk="0" hangingPunct="0">
              <a:lnSpc>
                <a:spcPct val="120000"/>
              </a:lnSpc>
              <a:spcBef>
                <a:spcPts val="0"/>
              </a:spcBef>
              <a:spcAft>
                <a:spcPct val="0"/>
              </a:spcAft>
              <a:buClrTx/>
              <a:buSzTx/>
              <a:buFont typeface="Times New Roman" panose="02020603050405020304" pitchFamily="18" charset="0"/>
              <a:buChar char="─"/>
              <a:defRPr/>
            </a:pPr>
            <a:r>
              <a:rPr kumimoji="0" lang="zh-CN" altLang="en-US" sz="2400" b="1"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ea"/>
              </a:rPr>
              <a:t> 观察平面：</a:t>
            </a:r>
            <a:r>
              <a:rPr kumimoji="0" lang="zh-CN" altLang="zh-CN" sz="2400" b="1"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ea"/>
              </a:rPr>
              <a:t>也称投影平面</a:t>
            </a:r>
            <a:r>
              <a:rPr kumimoji="0" lang="zh-CN" altLang="en-US" sz="2400" b="1"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ea"/>
              </a:rPr>
              <a:t>，相当于摄像机的胶片平面</a:t>
            </a:r>
            <a:endParaRPr kumimoji="0" lang="en-US" altLang="zh-CN" sz="2400" b="1"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ea"/>
            </a:endParaRPr>
          </a:p>
          <a:p>
            <a:pPr marL="1257300" marR="0" lvl="2" indent="-342900" algn="l" defTabSz="914400" rtl="0" eaLnBrk="0" fontAlgn="base" latinLnBrk="0" hangingPunct="0">
              <a:lnSpc>
                <a:spcPct val="120000"/>
              </a:lnSpc>
              <a:spcBef>
                <a:spcPts val="0"/>
              </a:spcBef>
              <a:spcAft>
                <a:spcPct val="0"/>
              </a:spcAft>
              <a:buClrTx/>
              <a:buSzTx/>
              <a:buFont typeface="Arial" panose="020B0604020202020204" pitchFamily="34" charset="0"/>
              <a:buChar char="•"/>
              <a:defRPr/>
            </a:pPr>
            <a:r>
              <a:rPr kumimoji="0" lang="zh-CN" altLang="en-US" sz="2000" b="1" i="0" u="none" strike="noStrike" kern="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ea"/>
              </a:rPr>
              <a:t>一般与</a:t>
            </a:r>
            <a:r>
              <a:rPr kumimoji="0" lang="en-US" altLang="zh-CN" sz="2000" b="1" i="0" u="none" strike="noStrike" kern="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ea"/>
              </a:rPr>
              <a:t>x</a:t>
            </a:r>
            <a:r>
              <a:rPr kumimoji="0" lang="en-US" altLang="zh-CN" sz="2000" b="1" i="0" u="none" strike="noStrike" kern="0" cap="none" spc="0" normalizeH="0" baseline="-25000" noProof="1">
                <a:ln>
                  <a:noFill/>
                </a:ln>
                <a:solidFill>
                  <a:schemeClr val="tx1"/>
                </a:solidFill>
                <a:effectLst/>
                <a:uLnTx/>
                <a:uFillTx/>
                <a:latin typeface="华文楷体" panose="02010600040101010101" pitchFamily="2" charset="-122"/>
                <a:ea typeface="华文楷体" panose="02010600040101010101" pitchFamily="2" charset="-122"/>
                <a:cs typeface="+mn-ea"/>
              </a:rPr>
              <a:t>view</a:t>
            </a:r>
            <a:r>
              <a:rPr kumimoji="0" lang="en-US" altLang="zh-CN" sz="2000" b="1" i="0" u="none" strike="noStrike" kern="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ea"/>
              </a:rPr>
              <a:t>y</a:t>
            </a:r>
            <a:r>
              <a:rPr kumimoji="0" lang="en-US" altLang="zh-CN" sz="2000" b="1" i="0" u="none" strike="noStrike" kern="0" cap="none" spc="0" normalizeH="0" baseline="-25000" noProof="1">
                <a:ln>
                  <a:noFill/>
                </a:ln>
                <a:solidFill>
                  <a:schemeClr val="tx1"/>
                </a:solidFill>
                <a:effectLst/>
                <a:uLnTx/>
                <a:uFillTx/>
                <a:latin typeface="华文楷体" panose="02010600040101010101" pitchFamily="2" charset="-122"/>
                <a:ea typeface="华文楷体" panose="02010600040101010101" pitchFamily="2" charset="-122"/>
                <a:cs typeface="+mn-ea"/>
              </a:rPr>
              <a:t>view</a:t>
            </a:r>
            <a:r>
              <a:rPr kumimoji="0" lang="zh-CN" altLang="en-US" sz="2000" b="1" i="0" u="none" strike="noStrike" kern="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ea"/>
              </a:rPr>
              <a:t>平面平行</a:t>
            </a:r>
            <a:endParaRPr kumimoji="0" lang="zh-CN" altLang="en-US" sz="2000" b="1" i="0" u="none" strike="noStrike" kern="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ea"/>
            </a:endParaRPr>
          </a:p>
          <a:p>
            <a:pPr marL="1257300" marR="0" lvl="2" indent="-342900" algn="l" defTabSz="914400" rtl="0" eaLnBrk="0" fontAlgn="base" latinLnBrk="0" hangingPunct="0">
              <a:lnSpc>
                <a:spcPct val="120000"/>
              </a:lnSpc>
              <a:spcBef>
                <a:spcPts val="0"/>
              </a:spcBef>
              <a:spcAft>
                <a:spcPct val="0"/>
              </a:spcAft>
              <a:buClrTx/>
              <a:buSzTx/>
              <a:buFont typeface="Arial" panose="020B0604020202020204" pitchFamily="34" charset="0"/>
              <a:buChar char="•"/>
              <a:defRPr/>
            </a:pPr>
            <a:r>
              <a:rPr kumimoji="0" lang="zh-CN" altLang="en-US" sz="2000" b="1" i="0" u="none" strike="noStrike" kern="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ea"/>
              </a:rPr>
              <a:t>看向</a:t>
            </a:r>
            <a:r>
              <a:rPr kumimoji="0" lang="en-US" altLang="zh-CN" sz="2000" b="1" i="0" u="none" strike="noStrike" kern="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ea"/>
              </a:rPr>
              <a:t>-z</a:t>
            </a:r>
            <a:r>
              <a:rPr kumimoji="0" lang="en-US" altLang="zh-CN" sz="2000" b="1" i="0" u="none" strike="noStrike" kern="0" cap="none" spc="0" normalizeH="0" baseline="-25000" noProof="1">
                <a:ln>
                  <a:noFill/>
                </a:ln>
                <a:solidFill>
                  <a:schemeClr val="tx1"/>
                </a:solidFill>
                <a:effectLst/>
                <a:uLnTx/>
                <a:uFillTx/>
                <a:latin typeface="华文楷体" panose="02010600040101010101" pitchFamily="2" charset="-122"/>
                <a:ea typeface="华文楷体" panose="02010600040101010101" pitchFamily="2" charset="-122"/>
                <a:cs typeface="+mn-ea"/>
              </a:rPr>
              <a:t>view</a:t>
            </a:r>
            <a:r>
              <a:rPr kumimoji="0" lang="zh-CN" altLang="en-US" sz="2000" b="1" i="0" u="none" strike="noStrike" kern="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ea"/>
              </a:rPr>
              <a:t>方向（右手坐标系）</a:t>
            </a:r>
            <a:endParaRPr kumimoji="0" lang="zh-CN" altLang="en-US" sz="2000" b="1" i="0" u="none" strike="noStrike" kern="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ea"/>
            </a:endParaRPr>
          </a:p>
          <a:p>
            <a:pPr marL="1257300" marR="0" lvl="2" indent="-342900" algn="l" defTabSz="914400" rtl="0" eaLnBrk="0" fontAlgn="base" latinLnBrk="0" hangingPunct="0">
              <a:lnSpc>
                <a:spcPct val="120000"/>
              </a:lnSpc>
              <a:spcBef>
                <a:spcPts val="0"/>
              </a:spcBef>
              <a:spcAft>
                <a:spcPct val="0"/>
              </a:spcAft>
              <a:buClrTx/>
              <a:buSzTx/>
              <a:buFont typeface="Arial" panose="020B0604020202020204" pitchFamily="34" charset="0"/>
              <a:buChar char="•"/>
              <a:defRPr/>
            </a:pPr>
            <a:r>
              <a:rPr lang="zh-CN" altLang="en-US" sz="2000" b="1">
                <a:ln>
                  <a:noFill/>
                </a:ln>
                <a:effectLst/>
                <a:uLnTx/>
                <a:uFillTx/>
                <a:latin typeface="华文楷体" panose="02010600040101010101" pitchFamily="2" charset="-122"/>
                <a:ea typeface="华文楷体" panose="02010600040101010101" pitchFamily="2" charset="-122"/>
                <a:cs typeface="+mn-ea"/>
                <a:sym typeface="+mn-ea"/>
              </a:rPr>
              <a:t>看向</a:t>
            </a:r>
            <a:r>
              <a:rPr lang="en-US" altLang="zh-CN" sz="2000" b="1">
                <a:ln>
                  <a:noFill/>
                </a:ln>
                <a:effectLst/>
                <a:uLnTx/>
                <a:uFillTx/>
                <a:latin typeface="华文楷体" panose="02010600040101010101" pitchFamily="2" charset="-122"/>
                <a:ea typeface="华文楷体" panose="02010600040101010101" pitchFamily="2" charset="-122"/>
                <a:cs typeface="+mn-ea"/>
                <a:sym typeface="+mn-ea"/>
              </a:rPr>
              <a:t>z</a:t>
            </a:r>
            <a:r>
              <a:rPr lang="en-US" altLang="zh-CN" sz="2000" b="1" baseline="-25000">
                <a:ln>
                  <a:noFill/>
                </a:ln>
                <a:effectLst/>
                <a:uLnTx/>
                <a:uFillTx/>
                <a:latin typeface="华文楷体" panose="02010600040101010101" pitchFamily="2" charset="-122"/>
                <a:ea typeface="华文楷体" panose="02010600040101010101" pitchFamily="2" charset="-122"/>
                <a:cs typeface="+mn-ea"/>
                <a:sym typeface="+mn-ea"/>
              </a:rPr>
              <a:t>view</a:t>
            </a:r>
            <a:r>
              <a:rPr lang="zh-CN" altLang="en-US" sz="2000" b="1">
                <a:ln>
                  <a:noFill/>
                </a:ln>
                <a:effectLst/>
                <a:uLnTx/>
                <a:uFillTx/>
                <a:latin typeface="华文楷体" panose="02010600040101010101" pitchFamily="2" charset="-122"/>
                <a:ea typeface="华文楷体" panose="02010600040101010101" pitchFamily="2" charset="-122"/>
                <a:cs typeface="+mn-ea"/>
                <a:sym typeface="+mn-ea"/>
              </a:rPr>
              <a:t>方向（左手坐标系）</a:t>
            </a:r>
            <a:endParaRPr kumimoji="0" lang="zh-CN" altLang="en-US" sz="2000" b="1" i="0" u="none" strike="noStrike" kern="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ea"/>
            </a:endParaRPr>
          </a:p>
          <a:p>
            <a:pPr marL="1257300" marR="0" lvl="2" indent="-342900" algn="l" defTabSz="914400" rtl="0" eaLnBrk="0" fontAlgn="base" latinLnBrk="0" hangingPunct="0">
              <a:lnSpc>
                <a:spcPct val="120000"/>
              </a:lnSpc>
              <a:spcBef>
                <a:spcPts val="0"/>
              </a:spcBef>
              <a:spcAft>
                <a:spcPct val="0"/>
              </a:spcAft>
              <a:buClrTx/>
              <a:buSzTx/>
              <a:buFont typeface="Arial" panose="020B0604020202020204" pitchFamily="34" charset="0"/>
              <a:buChar char="•"/>
              <a:defRPr/>
            </a:pPr>
            <a:endParaRPr kumimoji="0" lang="zh-CN" altLang="en-US" sz="2000" b="1" i="0" u="none" strike="noStrike" kern="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ea"/>
            </a:endParaRPr>
          </a:p>
          <a:p>
            <a:pPr marL="800100" marR="0" lvl="1" indent="-342900" algn="l" defTabSz="914400" rtl="0" eaLnBrk="0" fontAlgn="base" latinLnBrk="0" hangingPunct="0">
              <a:lnSpc>
                <a:spcPct val="120000"/>
              </a:lnSpc>
              <a:spcBef>
                <a:spcPts val="0"/>
              </a:spcBef>
              <a:spcAft>
                <a:spcPct val="0"/>
              </a:spcAft>
              <a:buClrTx/>
              <a:buSzTx/>
              <a:buFont typeface="Times New Roman" panose="02020603050405020304" pitchFamily="18" charset="0"/>
              <a:buChar char="─"/>
              <a:defRPr/>
            </a:pPr>
            <a:r>
              <a:rPr kumimoji="0" lang="zh-CN" altLang="en-US" sz="2400" b="1" i="0" u="none" strike="noStrike" kern="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ea"/>
              </a:rPr>
              <a:t> 向上向量：</a:t>
            </a:r>
            <a:r>
              <a:rPr kumimoji="0" lang="en-US" altLang="zh-CN" sz="2400" b="1" i="0" u="none" strike="noStrike" kern="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ea"/>
              </a:rPr>
              <a:t>y</a:t>
            </a:r>
            <a:r>
              <a:rPr kumimoji="0" lang="en-US" altLang="zh-CN" sz="2400" b="1" i="0" u="none" strike="noStrike" kern="0" cap="none" spc="0" normalizeH="0" baseline="-25000" noProof="1">
                <a:ln>
                  <a:noFill/>
                </a:ln>
                <a:solidFill>
                  <a:schemeClr val="tx1"/>
                </a:solidFill>
                <a:effectLst/>
                <a:uLnTx/>
                <a:uFillTx/>
                <a:latin typeface="华文楷体" panose="02010600040101010101" pitchFamily="2" charset="-122"/>
                <a:ea typeface="华文楷体" panose="02010600040101010101" pitchFamily="2" charset="-122"/>
                <a:cs typeface="+mn-ea"/>
              </a:rPr>
              <a:t>view</a:t>
            </a:r>
            <a:r>
              <a:rPr kumimoji="0" lang="zh-CN" altLang="en-US" sz="2400" b="1" i="0" u="none" strike="noStrike" kern="0" cap="none" spc="0" normalizeH="0" baseline="0" noProof="1" smtClean="0">
                <a:ln>
                  <a:noFill/>
                </a:ln>
                <a:solidFill>
                  <a:schemeClr val="tx1"/>
                </a:solidFill>
                <a:effectLst/>
                <a:uLnTx/>
                <a:uFillTx/>
                <a:latin typeface="华文楷体" panose="02010600040101010101" pitchFamily="2" charset="-122"/>
                <a:ea typeface="华文楷体" panose="02010600040101010101" pitchFamily="2" charset="-122"/>
                <a:cs typeface="+mn-ea"/>
              </a:rPr>
              <a:t>轴</a:t>
            </a:r>
            <a:endParaRPr kumimoji="0" lang="en-US" altLang="zh-CN" sz="2400" b="1" i="0" u="none" strike="noStrike" kern="0" cap="none" spc="0" normalizeH="0" baseline="0" noProof="1" smtClean="0">
              <a:ln>
                <a:noFill/>
              </a:ln>
              <a:solidFill>
                <a:schemeClr val="tx1"/>
              </a:solidFill>
              <a:effectLst/>
              <a:uLnTx/>
              <a:uFillTx/>
              <a:latin typeface="华文楷体" panose="02010600040101010101" pitchFamily="2" charset="-122"/>
              <a:ea typeface="华文楷体" panose="02010600040101010101" pitchFamily="2" charset="-122"/>
              <a:cs typeface="+mn-ea"/>
            </a:endParaRPr>
          </a:p>
          <a:p>
            <a:pPr marL="800100" marR="0" lvl="1" indent="-342900" algn="l" defTabSz="914400" rtl="0" eaLnBrk="0" fontAlgn="base" latinLnBrk="0" hangingPunct="0">
              <a:lnSpc>
                <a:spcPct val="110000"/>
              </a:lnSpc>
              <a:spcBef>
                <a:spcPts val="0"/>
              </a:spcBef>
              <a:spcAft>
                <a:spcPct val="0"/>
              </a:spcAft>
              <a:buClrTx/>
              <a:buSzTx/>
              <a:buFont typeface="Times New Roman" panose="02020603050405020304" pitchFamily="18" charset="0"/>
              <a:buChar char="─"/>
              <a:defRPr/>
            </a:pPr>
            <a:endParaRPr kumimoji="0" lang="en-US" altLang="zh-CN" sz="2400" b="0" i="0" u="none" strike="noStrike" kern="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ea"/>
            </a:endParaRPr>
          </a:p>
          <a:p>
            <a:pPr marL="457200" marR="0" lvl="1" indent="0" algn="l" defTabSz="914400" rtl="0" eaLnBrk="0" fontAlgn="base" latinLnBrk="0" hangingPunct="0">
              <a:lnSpc>
                <a:spcPct val="110000"/>
              </a:lnSpc>
              <a:spcBef>
                <a:spcPts val="0"/>
              </a:spcBef>
              <a:spcAft>
                <a:spcPct val="0"/>
              </a:spcAft>
              <a:buClrTx/>
              <a:buSzTx/>
              <a:buFontTx/>
              <a:buNone/>
              <a:defRPr/>
            </a:pPr>
            <a:endParaRPr kumimoji="0" lang="en-US" altLang="zh-CN" sz="2400" b="0" i="0" u="none" strike="noStrike" kern="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ea"/>
            </a:endParaRPr>
          </a:p>
          <a:p>
            <a:pPr marL="360045" marR="0" lvl="0" indent="-396240" algn="l" defTabSz="914400" rtl="0" eaLnBrk="0" fontAlgn="base" latinLnBrk="0" hangingPunct="0">
              <a:lnSpc>
                <a:spcPct val="110000"/>
              </a:lnSpc>
              <a:spcBef>
                <a:spcPts val="0"/>
              </a:spcBef>
              <a:spcAft>
                <a:spcPct val="0"/>
              </a:spcAft>
              <a:buClrTx/>
              <a:buSzTx/>
              <a:buFont typeface="Arial" panose="020B0604020202020204" pitchFamily="34" charset="0"/>
              <a:buChar char="•"/>
              <a:defRPr/>
            </a:pPr>
            <a:r>
              <a:rPr kumimoji="0" lang="zh-CN" altLang="en-US" sz="2400" b="1" i="0" u="none" strike="noStrike" kern="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rPr>
              <a:t>观察</a:t>
            </a:r>
            <a:r>
              <a:rPr kumimoji="0" lang="zh-CN" altLang="en-US" sz="24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变换</a:t>
            </a:r>
            <a:endParaRPr kumimoji="0" lang="en-US" altLang="zh-CN" sz="24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929005" marR="0" lvl="1" indent="-457200" algn="l" defTabSz="914400" rtl="0" eaLnBrk="0" fontAlgn="base" latinLnBrk="0" hangingPunct="0">
              <a:lnSpc>
                <a:spcPct val="110000"/>
              </a:lnSpc>
              <a:spcBef>
                <a:spcPts val="0"/>
              </a:spcBef>
              <a:spcAft>
                <a:spcPct val="0"/>
              </a:spcAft>
              <a:buClrTx/>
              <a:buSzTx/>
              <a:buFont typeface="Times New Roman" panose="02020603050405020304" pitchFamily="18" charset="0"/>
              <a:buChar char="─"/>
              <a:defRPr/>
            </a:pPr>
            <a:r>
              <a:rPr kumimoji="0" lang="zh-CN" altLang="en-US" sz="24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ea"/>
              </a:rPr>
              <a:t>从</a:t>
            </a:r>
            <a:r>
              <a:rPr kumimoji="0" lang="zh-CN" altLang="en-US" sz="2400" b="1" i="0" u="none" strike="noStrike" kern="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ea"/>
              </a:rPr>
              <a:t>世界坐标到</a:t>
            </a:r>
            <a:r>
              <a:rPr kumimoji="0" lang="zh-CN" altLang="en-US" sz="2400" b="1" i="0" u="none" strike="noStrike" kern="0" cap="none" spc="0" normalizeH="0" baseline="0" noProof="0">
                <a:ln>
                  <a:noFill/>
                </a:ln>
                <a:solidFill>
                  <a:srgbClr val="0000FF"/>
                </a:solidFill>
                <a:effectLst/>
                <a:uLnTx/>
                <a:uFillTx/>
                <a:latin typeface="楷体" panose="02010609060101010101" pitchFamily="49" charset="-122"/>
                <a:ea typeface="楷体" panose="02010609060101010101" pitchFamily="49" charset="-122"/>
                <a:cs typeface="+mn-ea"/>
              </a:rPr>
              <a:t>观察坐标（眼坐标、摄像机坐标）</a:t>
            </a:r>
            <a:r>
              <a:rPr kumimoji="0" lang="zh-CN" altLang="en-US" sz="2400" b="1" i="0" u="none" strike="noStrike" kern="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ea"/>
              </a:rPr>
              <a:t>的变换，也称</a:t>
            </a:r>
            <a:r>
              <a:rPr kumimoji="0" lang="zh-CN" altLang="en-US" sz="2400" b="1" i="0" u="none" strike="noStrike" kern="0" cap="none" spc="0" normalizeH="0" baseline="0" noProof="0">
                <a:ln>
                  <a:noFill/>
                </a:ln>
                <a:solidFill>
                  <a:srgbClr val="0000FF"/>
                </a:solidFill>
                <a:effectLst/>
                <a:uLnTx/>
                <a:uFillTx/>
                <a:latin typeface="楷体" panose="02010609060101010101" pitchFamily="49" charset="-122"/>
                <a:ea typeface="楷体" panose="02010609060101010101" pitchFamily="49" charset="-122"/>
                <a:cs typeface="+mn-ea"/>
              </a:rPr>
              <a:t>视点（视图）</a:t>
            </a:r>
            <a:r>
              <a:rPr kumimoji="0" lang="zh-CN" altLang="en-US" sz="2400" b="1" i="0" u="none" strike="noStrike" kern="0" cap="none" spc="0" normalizeH="0" baseline="0" noProof="0" smtClean="0">
                <a:ln>
                  <a:noFill/>
                </a:ln>
                <a:solidFill>
                  <a:srgbClr val="0000FF"/>
                </a:solidFill>
                <a:effectLst/>
                <a:uLnTx/>
                <a:uFillTx/>
                <a:latin typeface="楷体" panose="02010609060101010101" pitchFamily="49" charset="-122"/>
                <a:ea typeface="楷体" panose="02010609060101010101" pitchFamily="49" charset="-122"/>
                <a:cs typeface="+mn-ea"/>
              </a:rPr>
              <a:t>变换</a:t>
            </a:r>
            <a:endParaRPr kumimoji="0" lang="zh-CN" altLang="en-US" sz="2800" b="0"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ea"/>
            </a:endParaRPr>
          </a:p>
        </p:txBody>
      </p:sp>
      <p:pic>
        <p:nvPicPr>
          <p:cNvPr id="30722" name="Picture 17" descr="view"/>
          <p:cNvPicPr>
            <a:picLocks noChangeAspect="1"/>
          </p:cNvPicPr>
          <p:nvPr/>
        </p:nvPicPr>
        <p:blipFill>
          <a:blip r:embed="rId1"/>
          <a:srcRect r="11922"/>
          <a:stretch>
            <a:fillRect/>
          </a:stretch>
        </p:blipFill>
        <p:spPr>
          <a:xfrm>
            <a:off x="4986338" y="2819400"/>
            <a:ext cx="4081462" cy="2743200"/>
          </a:xfrm>
          <a:prstGeom prst="rect">
            <a:avLst/>
          </a:prstGeom>
          <a:noFill/>
          <a:ln w="9525">
            <a:noFill/>
          </a:ln>
        </p:spPr>
      </p:pic>
      <p:sp>
        <p:nvSpPr>
          <p:cNvPr id="5" name="椭圆 4"/>
          <p:cNvSpPr/>
          <p:nvPr/>
        </p:nvSpPr>
        <p:spPr>
          <a:xfrm>
            <a:off x="5503863" y="3314700"/>
            <a:ext cx="228600" cy="228600"/>
          </a:xfrm>
          <a:prstGeom prst="ellipse">
            <a:avLst/>
          </a:prstGeom>
          <a:solidFill>
            <a:srgbClr val="FF0000"/>
          </a:solidFill>
          <a:ln w="9525">
            <a:noFill/>
          </a:ln>
        </p:spPr>
        <p:txBody>
          <a:bodyPr anchor="t" anchorCtr="0"/>
          <a:p>
            <a:pPr marL="342900" indent="-342900" algn="ctr">
              <a:spcBef>
                <a:spcPct val="20000"/>
              </a:spcBef>
              <a:buClr>
                <a:srgbClr val="0000FF"/>
              </a:buClr>
              <a:buFont typeface="Wingdings" panose="05000000000000000000" pitchFamily="2" charset="2"/>
              <a:buChar char="Ø"/>
            </a:pPr>
            <a:endParaRPr lang="zh-CN" altLang="en-US" sz="2800" b="1" dirty="0">
              <a:latin typeface="楷体" panose="02010609060101010101" pitchFamily="49" charset="-122"/>
              <a:ea typeface="楷体" panose="02010609060101010101" pitchFamily="49" charset="-122"/>
            </a:endParaRPr>
          </a:p>
        </p:txBody>
      </p:sp>
      <p:sp>
        <p:nvSpPr>
          <p:cNvPr id="6" name="TextBox 5"/>
          <p:cNvSpPr txBox="1"/>
          <p:nvPr/>
        </p:nvSpPr>
        <p:spPr>
          <a:xfrm>
            <a:off x="4949825" y="3509963"/>
            <a:ext cx="762000" cy="646112"/>
          </a:xfrm>
          <a:prstGeom prst="rect">
            <a:avLst/>
          </a:prstGeom>
          <a:noFill/>
          <a:ln w="9525">
            <a:noFill/>
          </a:ln>
        </p:spPr>
        <p:txBody>
          <a:bodyPr anchor="t" anchorCtr="0">
            <a:spAutoFit/>
          </a:bodyPr>
          <a:p>
            <a:r>
              <a:rPr lang="zh-CN" altLang="en-US" b="1" dirty="0">
                <a:solidFill>
                  <a:srgbClr val="FFFF00"/>
                </a:solidFill>
                <a:latin typeface="华文楷体" panose="02010600040101010101" pitchFamily="2" charset="-122"/>
                <a:ea typeface="华文楷体" panose="02010600040101010101" pitchFamily="2" charset="-122"/>
              </a:rPr>
              <a:t>相机位置</a:t>
            </a:r>
            <a:endParaRPr lang="zh-CN" altLang="en-US" b="1" dirty="0">
              <a:solidFill>
                <a:srgbClr val="FFFF00"/>
              </a:solidFill>
              <a:latin typeface="华文楷体" panose="02010600040101010101" pitchFamily="2" charset="-122"/>
              <a:ea typeface="华文楷体" panose="02010600040101010101" pitchFamily="2" charset="-122"/>
            </a:endParaRPr>
          </a:p>
        </p:txBody>
      </p:sp>
      <p:sp>
        <p:nvSpPr>
          <p:cNvPr id="7" name="椭圆 6"/>
          <p:cNvSpPr/>
          <p:nvPr/>
        </p:nvSpPr>
        <p:spPr>
          <a:xfrm>
            <a:off x="7885113" y="4267200"/>
            <a:ext cx="228600" cy="228600"/>
          </a:xfrm>
          <a:prstGeom prst="ellipse">
            <a:avLst/>
          </a:prstGeom>
          <a:solidFill>
            <a:srgbClr val="FF0000"/>
          </a:solidFill>
          <a:ln w="9525">
            <a:noFill/>
          </a:ln>
        </p:spPr>
        <p:txBody>
          <a:bodyPr anchor="t" anchorCtr="0"/>
          <a:p>
            <a:pPr marL="342900" indent="-342900" algn="ctr">
              <a:spcBef>
                <a:spcPct val="20000"/>
              </a:spcBef>
              <a:buClr>
                <a:srgbClr val="0000FF"/>
              </a:buClr>
              <a:buFont typeface="Wingdings" panose="05000000000000000000" pitchFamily="2" charset="2"/>
              <a:buChar char="Ø"/>
            </a:pPr>
            <a:endParaRPr lang="zh-CN" altLang="en-US" sz="2800" b="1" dirty="0">
              <a:latin typeface="楷体" panose="02010609060101010101" pitchFamily="49" charset="-122"/>
              <a:ea typeface="楷体" panose="02010609060101010101" pitchFamily="49" charset="-122"/>
            </a:endParaRPr>
          </a:p>
        </p:txBody>
      </p:sp>
      <p:sp>
        <p:nvSpPr>
          <p:cNvPr id="8" name="TextBox 7"/>
          <p:cNvSpPr txBox="1"/>
          <p:nvPr/>
        </p:nvSpPr>
        <p:spPr>
          <a:xfrm>
            <a:off x="7620000" y="4505325"/>
            <a:ext cx="1333500" cy="369888"/>
          </a:xfrm>
          <a:prstGeom prst="rect">
            <a:avLst/>
          </a:prstGeom>
          <a:noFill/>
          <a:ln w="9525">
            <a:noFill/>
          </a:ln>
        </p:spPr>
        <p:txBody>
          <a:bodyPr anchor="t" anchorCtr="0">
            <a:spAutoFit/>
          </a:bodyPr>
          <a:p>
            <a:r>
              <a:rPr lang="zh-CN" altLang="en-US" b="1" dirty="0">
                <a:solidFill>
                  <a:srgbClr val="FFFF00"/>
                </a:solidFill>
                <a:latin typeface="华文楷体" panose="02010600040101010101" pitchFamily="2" charset="-122"/>
                <a:ea typeface="华文楷体" panose="02010600040101010101" pitchFamily="2" charset="-122"/>
              </a:rPr>
              <a:t>看向目标点</a:t>
            </a:r>
            <a:endParaRPr lang="zh-CN" altLang="en-US" b="1" dirty="0">
              <a:solidFill>
                <a:srgbClr val="FFFF00"/>
              </a:solidFill>
              <a:latin typeface="华文楷体" panose="02010600040101010101" pitchFamily="2" charset="-122"/>
              <a:ea typeface="华文楷体" panose="02010600040101010101" pitchFamily="2" charset="-122"/>
            </a:endParaRPr>
          </a:p>
        </p:txBody>
      </p:sp>
      <p:sp>
        <p:nvSpPr>
          <p:cNvPr id="12" name="TextBox 11"/>
          <p:cNvSpPr txBox="1"/>
          <p:nvPr/>
        </p:nvSpPr>
        <p:spPr>
          <a:xfrm>
            <a:off x="5743575" y="2903538"/>
            <a:ext cx="1143000" cy="369887"/>
          </a:xfrm>
          <a:prstGeom prst="rect">
            <a:avLst/>
          </a:prstGeom>
          <a:noFill/>
          <a:ln w="9525">
            <a:noFill/>
          </a:ln>
        </p:spPr>
        <p:txBody>
          <a:bodyPr anchor="t" anchorCtr="0">
            <a:spAutoFit/>
          </a:bodyPr>
          <a:p>
            <a:r>
              <a:rPr lang="zh-CN" altLang="en-US" b="1" dirty="0">
                <a:solidFill>
                  <a:srgbClr val="FFFF00"/>
                </a:solidFill>
                <a:latin typeface="华文楷体" panose="02010600040101010101" pitchFamily="2" charset="-122"/>
                <a:ea typeface="华文楷体" panose="02010600040101010101" pitchFamily="2" charset="-122"/>
              </a:rPr>
              <a:t>向上方向</a:t>
            </a:r>
            <a:endParaRPr lang="zh-CN" altLang="en-US" b="1" dirty="0">
              <a:solidFill>
                <a:srgbClr val="FFFF00"/>
              </a:solidFill>
              <a:latin typeface="华文楷体" panose="02010600040101010101" pitchFamily="2" charset="-122"/>
              <a:ea typeface="华文楷体" panose="02010600040101010101" pitchFamily="2" charset="-122"/>
            </a:endParaRPr>
          </a:p>
        </p:txBody>
      </p:sp>
      <p:cxnSp>
        <p:nvCxnSpPr>
          <p:cNvPr id="14" name="直接箭头连接符 13"/>
          <p:cNvCxnSpPr>
            <a:stCxn id="5" idx="3"/>
          </p:cNvCxnSpPr>
          <p:nvPr/>
        </p:nvCxnSpPr>
        <p:spPr>
          <a:xfrm flipV="1">
            <a:off x="5537200" y="2362200"/>
            <a:ext cx="414338" cy="1147763"/>
          </a:xfrm>
          <a:prstGeom prst="straightConnector1">
            <a:avLst/>
          </a:prstGeom>
          <a:ln w="25400" cap="flat" cmpd="sng">
            <a:solidFill>
              <a:srgbClr val="FF0000"/>
            </a:solidFill>
            <a:prstDash val="solid"/>
            <a:round/>
            <a:headEnd type="none" w="med" len="med"/>
            <a:tailEnd type="triangle" w="lg" len="lg"/>
          </a:ln>
        </p:spPr>
      </p:cxnSp>
      <p:cxnSp>
        <p:nvCxnSpPr>
          <p:cNvPr id="13" name="直接箭头连接符 12"/>
          <p:cNvCxnSpPr>
            <a:stCxn id="5" idx="3"/>
          </p:cNvCxnSpPr>
          <p:nvPr/>
        </p:nvCxnSpPr>
        <p:spPr>
          <a:xfrm>
            <a:off x="5751513" y="3509963"/>
            <a:ext cx="1066800" cy="457200"/>
          </a:xfrm>
          <a:prstGeom prst="straightConnector1">
            <a:avLst/>
          </a:prstGeom>
          <a:ln w="25400" cap="flat" cmpd="sng">
            <a:solidFill>
              <a:srgbClr val="FF0000"/>
            </a:solidFill>
            <a:prstDash val="sysDash"/>
            <a:round/>
            <a:headEnd type="none" w="med" len="med"/>
            <a:tailEnd type="triangle" w="lg" len="lg"/>
          </a:ln>
        </p:spPr>
      </p:cxnSp>
      <p:cxnSp>
        <p:nvCxnSpPr>
          <p:cNvPr id="16" name="直接箭头连接符 15"/>
          <p:cNvCxnSpPr>
            <a:stCxn id="5" idx="3"/>
          </p:cNvCxnSpPr>
          <p:nvPr/>
        </p:nvCxnSpPr>
        <p:spPr>
          <a:xfrm flipH="1" flipV="1">
            <a:off x="4489450" y="2935288"/>
            <a:ext cx="1047750" cy="457200"/>
          </a:xfrm>
          <a:prstGeom prst="straightConnector1">
            <a:avLst/>
          </a:prstGeom>
          <a:ln w="25400" cap="flat" cmpd="sng">
            <a:solidFill>
              <a:srgbClr val="FF0000"/>
            </a:solidFill>
            <a:prstDash val="solid"/>
            <a:round/>
            <a:headEnd type="none" w="med" len="med"/>
            <a:tailEnd type="triangle" w="lg" len="lg"/>
          </a:ln>
        </p:spPr>
      </p:cxnSp>
      <p:sp>
        <p:nvSpPr>
          <p:cNvPr id="30731" name="Rectangle 2"/>
          <p:cNvSpPr>
            <a:spLocks noGrp="1"/>
          </p:cNvSpPr>
          <p:nvPr>
            <p:ph type="title"/>
          </p:nvPr>
        </p:nvSpPr>
        <p:spPr>
          <a:xfrm>
            <a:off x="457200" y="274638"/>
            <a:ext cx="8229600" cy="692150"/>
          </a:xfrm>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5.2 </a:t>
            </a:r>
            <a:r>
              <a:rPr lang="zh-CN" altLang="en-US" baseline="0" dirty="0">
                <a:latin typeface="楷体" panose="02010609060101010101" pitchFamily="49" charset="-122"/>
                <a:ea typeface="楷体" panose="02010609060101010101" pitchFamily="49" charset="-122"/>
                <a:cs typeface="+mj-cs"/>
              </a:rPr>
              <a:t>观察变换</a:t>
            </a:r>
            <a:r>
              <a:rPr lang="en-US" altLang="zh-CN" baseline="0" dirty="0">
                <a:latin typeface="楷体" panose="02010609060101010101" pitchFamily="49" charset="-122"/>
                <a:ea typeface="楷体" panose="02010609060101010101" pitchFamily="49" charset="-122"/>
                <a:cs typeface="+mj-cs"/>
              </a:rPr>
              <a:t>-</a:t>
            </a:r>
            <a:r>
              <a:rPr lang="zh-CN" altLang="en-US" baseline="0" dirty="0">
                <a:latin typeface="楷体" panose="02010609060101010101" pitchFamily="49" charset="-122"/>
                <a:ea typeface="楷体" panose="02010609060101010101" pitchFamily="49" charset="-122"/>
                <a:cs typeface="+mj-cs"/>
              </a:rPr>
              <a:t>三维观察坐标系的建立</a:t>
            </a:r>
            <a:endParaRPr lang="zh-CN" altLang="en-US" baseline="0" dirty="0">
              <a:latin typeface="楷体" panose="02010609060101010101" pitchFamily="49" charset="-122"/>
              <a:ea typeface="楷体" panose="02010609060101010101"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矩形 143420"/>
          <p:cNvSpPr>
            <a:spLocks noChangeArrowheads="1"/>
          </p:cNvSpPr>
          <p:nvPr/>
        </p:nvSpPr>
        <p:spPr bwMode="auto">
          <a:xfrm>
            <a:off x="463550" y="661986"/>
            <a:ext cx="6200774" cy="2233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Tahoma" panose="020B0604030504040204" pitchFamily="34" charset="0"/>
              </a:defRPr>
            </a:lvl1pPr>
            <a:lvl2pPr marL="742950" indent="-285750" eaLnBrk="0" hangingPunct="0">
              <a:spcBef>
                <a:spcPct val="20000"/>
              </a:spcBef>
              <a:buChar char="–"/>
              <a:defRPr sz="2800">
                <a:solidFill>
                  <a:schemeClr val="tx1"/>
                </a:solidFill>
                <a:latin typeface="Tahoma" panose="020B0604030504040204" pitchFamily="34" charset="0"/>
              </a:defRPr>
            </a:lvl2pPr>
            <a:lvl3pPr marL="1143000" indent="-228600" eaLnBrk="0" hangingPunct="0">
              <a:spcBef>
                <a:spcPct val="20000"/>
              </a:spcBef>
              <a:buChar char="•"/>
              <a:defRPr sz="24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Tahom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smtClean="0">
                <a:ln>
                  <a:noFill/>
                </a:ln>
                <a:solidFill>
                  <a:srgbClr val="0000FF"/>
                </a:solidFill>
                <a:effectLst/>
                <a:uLnTx/>
                <a:uFillTx/>
                <a:latin typeface="楷体" panose="02010609060101010101" pitchFamily="49" charset="-122"/>
                <a:ea typeface="楷体" panose="02010609060101010101" pitchFamily="49" charset="-122"/>
                <a:cs typeface="+mn-cs"/>
              </a:rPr>
              <a:t>假定看向目标点为（</a:t>
            </a:r>
            <a:r>
              <a:rPr kumimoji="0" lang="en-US" altLang="zh-CN" sz="2400" b="0" i="0" u="none" strike="noStrike" kern="1200" cap="none" spc="0" normalizeH="0" baseline="0" noProof="0" smtClean="0">
                <a:ln>
                  <a:noFill/>
                </a:ln>
                <a:solidFill>
                  <a:srgbClr val="0000FF"/>
                </a:solidFill>
                <a:effectLst/>
                <a:uLnTx/>
                <a:uFillTx/>
                <a:latin typeface="楷体" panose="02010609060101010101" pitchFamily="49" charset="-122"/>
                <a:ea typeface="楷体" panose="02010609060101010101" pitchFamily="49" charset="-122"/>
                <a:cs typeface="+mn-cs"/>
              </a:rPr>
              <a:t>0,0,0</a:t>
            </a:r>
            <a:r>
              <a:rPr kumimoji="0" lang="zh-CN" altLang="en-US" sz="2400" b="0" i="0" u="none" strike="noStrike" kern="1200" cap="none" spc="0" normalizeH="0" baseline="0" noProof="0" smtClean="0">
                <a:ln>
                  <a:noFill/>
                </a:ln>
                <a:solidFill>
                  <a:srgbClr val="0000FF"/>
                </a:solidFill>
                <a:effectLst/>
                <a:uLnTx/>
                <a:uFillTx/>
                <a:latin typeface="楷体" panose="02010609060101010101" pitchFamily="49" charset="-122"/>
                <a:ea typeface="楷体" panose="02010609060101010101" pitchFamily="49" charset="-122"/>
                <a:cs typeface="+mn-cs"/>
              </a:rPr>
              <a:t>），则变换过程</a:t>
            </a:r>
            <a:endParaRPr kumimoji="0" lang="zh-CN" altLang="en-US" sz="2400" b="0" i="0" u="none" strike="noStrike" kern="1200" cap="none" spc="0" normalizeH="0" baseline="0" noProof="0" smtClean="0">
              <a:ln>
                <a:noFill/>
              </a:ln>
              <a:solidFill>
                <a:srgbClr val="0000FF"/>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①</a:t>
            </a:r>
            <a:r>
              <a:rPr kumimoji="0" lang="zh-CN" altLang="en-US" sz="2400" b="0" i="0" u="none" strike="noStrike" kern="1200" cap="none" spc="0" normalizeH="0" baseline="0" noProof="0" smtClean="0">
                <a:ln>
                  <a:noFill/>
                </a:ln>
                <a:solidFill>
                  <a:schemeClr val="tx1"/>
                </a:solidFill>
                <a:effectLst/>
                <a:uLnTx/>
                <a:uFillTx/>
                <a:latin typeface="Arial" panose="020B0604020202020204" pitchFamily="34" charset="0"/>
                <a:ea typeface="楷体" panose="02010609060101010101" pitchFamily="49" charset="-122"/>
                <a:cs typeface="+mn-cs"/>
              </a:rPr>
              <a:t>原点到视点的平移变换</a:t>
            </a:r>
            <a:endParaRPr kumimoji="0" lang="zh-CN" altLang="en-US" sz="2400" b="0" i="0" u="none" strike="noStrike" kern="1200" cap="none" spc="0" normalizeH="0" baseline="0" noProof="0" smtClean="0">
              <a:ln>
                <a:noFill/>
              </a:ln>
              <a:solidFill>
                <a:schemeClr val="tx1"/>
              </a:solidFill>
              <a:effectLst/>
              <a:uLnTx/>
              <a:uFillTx/>
              <a:latin typeface="Arial" panose="020B0604020202020204" pitchFamily="34" charset="0"/>
              <a:ea typeface="楷体" panose="02010609060101010101"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②</a:t>
            </a:r>
            <a:r>
              <a:rPr kumimoji="0" lang="zh-CN" altLang="en-US" sz="2400" b="0" i="0" u="none" strike="noStrike" kern="1200" cap="none" spc="0" normalizeH="0" baseline="0" noProof="0" smtClean="0">
                <a:ln>
                  <a:noFill/>
                </a:ln>
                <a:solidFill>
                  <a:schemeClr val="tx1"/>
                </a:solidFill>
                <a:effectLst/>
                <a:uLnTx/>
                <a:uFillTx/>
                <a:latin typeface="Arial" panose="020B0604020202020204" pitchFamily="34" charset="0"/>
                <a:ea typeface="楷体" panose="02010609060101010101" pitchFamily="49" charset="-122"/>
                <a:cs typeface="+mn-cs"/>
              </a:rPr>
              <a:t>绕</a:t>
            </a:r>
            <a:r>
              <a:rPr kumimoji="0" lang="en-US" altLang="zh-CN" sz="2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z1</a:t>
            </a:r>
            <a:r>
              <a:rPr kumimoji="0" lang="zh-CN" altLang="en-US" sz="2400" b="0" i="0" u="none" strike="noStrike" kern="1200" cap="none" spc="0" normalizeH="0" baseline="0" noProof="0" smtClean="0">
                <a:ln>
                  <a:noFill/>
                </a:ln>
                <a:solidFill>
                  <a:schemeClr val="tx1"/>
                </a:solidFill>
                <a:effectLst/>
                <a:uLnTx/>
                <a:uFillTx/>
                <a:latin typeface="Arial" panose="020B0604020202020204" pitchFamily="34" charset="0"/>
                <a:ea typeface="楷体" panose="02010609060101010101" pitchFamily="49" charset="-122"/>
                <a:cs typeface="+mn-cs"/>
              </a:rPr>
              <a:t>轴的旋转变换 </a:t>
            </a:r>
            <a:endParaRPr kumimoji="0" lang="zh-CN" altLang="en-US" sz="2400" b="0" i="0" u="none" strike="noStrike" kern="1200" cap="none" spc="0" normalizeH="0" baseline="0" noProof="0" smtClean="0">
              <a:ln>
                <a:noFill/>
              </a:ln>
              <a:solidFill>
                <a:schemeClr val="tx1"/>
              </a:solidFill>
              <a:effectLst/>
              <a:uLnTx/>
              <a:uFillTx/>
              <a:latin typeface="Arial" panose="020B0604020202020204" pitchFamily="34" charset="0"/>
              <a:ea typeface="楷体" panose="02010609060101010101"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③</a:t>
            </a:r>
            <a:r>
              <a:rPr kumimoji="0" lang="zh-CN" altLang="en-US" sz="2400" b="0" i="0" u="none" strike="noStrike" kern="1200" cap="none" spc="0" normalizeH="0" baseline="0" noProof="0" smtClean="0">
                <a:ln>
                  <a:noFill/>
                </a:ln>
                <a:solidFill>
                  <a:schemeClr val="tx1"/>
                </a:solidFill>
                <a:effectLst/>
                <a:uLnTx/>
                <a:uFillTx/>
                <a:latin typeface="Arial" panose="020B0604020202020204" pitchFamily="34" charset="0"/>
                <a:ea typeface="楷体" panose="02010609060101010101" pitchFamily="49" charset="-122"/>
                <a:cs typeface="+mn-cs"/>
              </a:rPr>
              <a:t>绕</a:t>
            </a:r>
            <a:r>
              <a:rPr kumimoji="0" lang="en-US" altLang="zh-CN" sz="2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x2</a:t>
            </a:r>
            <a:r>
              <a:rPr kumimoji="0" lang="zh-CN" altLang="en-US" sz="2400" b="0" i="0" u="none" strike="noStrike" kern="1200" cap="none" spc="0" normalizeH="0" baseline="0" noProof="0" smtClean="0">
                <a:ln>
                  <a:noFill/>
                </a:ln>
                <a:solidFill>
                  <a:schemeClr val="tx1"/>
                </a:solidFill>
                <a:effectLst/>
                <a:uLnTx/>
                <a:uFillTx/>
                <a:latin typeface="Arial" panose="020B0604020202020204" pitchFamily="34" charset="0"/>
                <a:ea typeface="楷体" panose="02010609060101010101" pitchFamily="49" charset="-122"/>
                <a:cs typeface="+mn-cs"/>
              </a:rPr>
              <a:t>轴的旋转变换 </a:t>
            </a:r>
            <a:endParaRPr kumimoji="0" lang="zh-CN" altLang="en-US" sz="2400" b="0" i="0" u="none" strike="noStrike" kern="1200" cap="none" spc="0" normalizeH="0" baseline="0" noProof="0" smtClean="0">
              <a:ln>
                <a:noFill/>
              </a:ln>
              <a:solidFill>
                <a:schemeClr val="tx1"/>
              </a:solidFill>
              <a:effectLst/>
              <a:uLnTx/>
              <a:uFillTx/>
              <a:latin typeface="Arial" panose="020B0604020202020204" pitchFamily="34" charset="0"/>
              <a:ea typeface="楷体" panose="02010609060101010101"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④</a:t>
            </a:r>
            <a:r>
              <a:rPr kumimoji="0" lang="zh-CN" altLang="en-US" sz="2400" b="0" i="0" u="none" kern="1200" cap="none" spc="0" normalizeH="0" baseline="0" noProof="0" smtClean="0">
                <a:ln>
                  <a:noFill/>
                </a:ln>
                <a:solidFill>
                  <a:schemeClr val="tx1"/>
                </a:solidFill>
                <a:effectLst/>
                <a:uLnTx/>
                <a:uFillTx/>
                <a:latin typeface="Arial" panose="020B0604020202020204" pitchFamily="34" charset="0"/>
                <a:ea typeface="楷体" panose="02010609060101010101" pitchFamily="49" charset="-122"/>
                <a:cs typeface="+mn-cs"/>
              </a:rPr>
              <a:t>关于</a:t>
            </a:r>
            <a:r>
              <a:rPr kumimoji="0" lang="en-US" altLang="zh-CN" sz="2400" b="0" i="0" u="non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y3O3z3</a:t>
            </a:r>
            <a:r>
              <a:rPr kumimoji="0" lang="zh-CN" altLang="en-US" sz="2400" b="0" i="0" u="none" kern="1200" cap="none" spc="0" normalizeH="0" baseline="0" noProof="0" smtClean="0">
                <a:ln>
                  <a:noFill/>
                </a:ln>
                <a:solidFill>
                  <a:schemeClr val="tx1"/>
                </a:solidFill>
                <a:effectLst/>
                <a:uLnTx/>
                <a:uFillTx/>
                <a:latin typeface="Arial" panose="020B0604020202020204" pitchFamily="34" charset="0"/>
                <a:ea typeface="楷体" panose="02010609060101010101" pitchFamily="49" charset="-122"/>
                <a:cs typeface="+mn-cs"/>
              </a:rPr>
              <a:t>面的反射变换</a:t>
            </a:r>
            <a:endParaRPr kumimoji="0" lang="zh-CN" altLang="en-US" sz="2400" b="0" i="0" u="none" kern="1200" cap="none" spc="0" normalizeH="0" baseline="0" noProof="0" smtClean="0">
              <a:ln>
                <a:noFill/>
              </a:ln>
              <a:solidFill>
                <a:srgbClr val="0000FF"/>
              </a:solidFill>
              <a:effectLst/>
              <a:uLnTx/>
              <a:uFillTx/>
              <a:latin typeface="楷体" panose="02010609060101010101" pitchFamily="49" charset="-122"/>
              <a:ea typeface="楷体" panose="02010609060101010101" pitchFamily="49" charset="-122"/>
              <a:cs typeface="+mn-cs"/>
            </a:endParaRPr>
          </a:p>
        </p:txBody>
      </p:sp>
      <p:grpSp>
        <p:nvGrpSpPr>
          <p:cNvPr id="31746" name="组合 143430"/>
          <p:cNvGrpSpPr/>
          <p:nvPr/>
        </p:nvGrpSpPr>
        <p:grpSpPr>
          <a:xfrm>
            <a:off x="1600200" y="3071813"/>
            <a:ext cx="7239000" cy="3633787"/>
            <a:chOff x="494" y="663"/>
            <a:chExt cx="5516" cy="3606"/>
          </a:xfrm>
        </p:grpSpPr>
        <p:grpSp>
          <p:nvGrpSpPr>
            <p:cNvPr id="31747" name="组合 143364"/>
            <p:cNvGrpSpPr/>
            <p:nvPr/>
          </p:nvGrpSpPr>
          <p:grpSpPr>
            <a:xfrm>
              <a:off x="1927" y="1162"/>
              <a:ext cx="3468" cy="2259"/>
              <a:chOff x="1978" y="1543"/>
              <a:chExt cx="5297" cy="3658"/>
            </a:xfrm>
          </p:grpSpPr>
          <p:grpSp>
            <p:nvGrpSpPr>
              <p:cNvPr id="31748" name="组合 143365"/>
              <p:cNvGrpSpPr/>
              <p:nvPr/>
            </p:nvGrpSpPr>
            <p:grpSpPr>
              <a:xfrm>
                <a:off x="1978" y="1543"/>
                <a:ext cx="5297" cy="3658"/>
                <a:chOff x="1978" y="1543"/>
                <a:chExt cx="5297" cy="3658"/>
              </a:xfrm>
            </p:grpSpPr>
            <p:sp>
              <p:nvSpPr>
                <p:cNvPr id="31749" name="任意多边形 143366"/>
                <p:cNvSpPr/>
                <p:nvPr/>
              </p:nvSpPr>
              <p:spPr>
                <a:xfrm>
                  <a:off x="7140" y="4162"/>
                  <a:ext cx="106" cy="108"/>
                </a:xfrm>
                <a:custGeom>
                  <a:avLst/>
                  <a:gdLst/>
                  <a:ahLst/>
                  <a:cxnLst>
                    <a:cxn ang="0">
                      <a:pos x="8" y="5"/>
                    </a:cxn>
                    <a:cxn ang="0">
                      <a:pos x="0" y="9"/>
                    </a:cxn>
                    <a:cxn ang="0">
                      <a:pos x="0" y="0"/>
                    </a:cxn>
                    <a:cxn ang="0">
                      <a:pos x="8" y="5"/>
                    </a:cxn>
                  </a:cxnLst>
                  <a:pathLst>
                    <a:path w="200" h="200">
                      <a:moveTo>
                        <a:pt x="200" y="100"/>
                      </a:moveTo>
                      <a:lnTo>
                        <a:pt x="0" y="200"/>
                      </a:lnTo>
                      <a:cubicBezTo>
                        <a:pt x="31" y="137"/>
                        <a:pt x="31" y="63"/>
                        <a:pt x="0" y="0"/>
                      </a:cubicBezTo>
                      <a:lnTo>
                        <a:pt x="200" y="100"/>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1750" name="任意多边形 143367"/>
                <p:cNvSpPr/>
                <p:nvPr/>
              </p:nvSpPr>
              <p:spPr>
                <a:xfrm>
                  <a:off x="2699" y="1608"/>
                  <a:ext cx="106" cy="108"/>
                </a:xfrm>
                <a:custGeom>
                  <a:avLst/>
                  <a:gdLst/>
                  <a:ahLst/>
                  <a:cxnLst>
                    <a:cxn ang="0">
                      <a:pos x="4" y="0"/>
                    </a:cxn>
                    <a:cxn ang="0">
                      <a:pos x="9" y="9"/>
                    </a:cxn>
                    <a:cxn ang="0">
                      <a:pos x="0" y="9"/>
                    </a:cxn>
                    <a:cxn ang="0">
                      <a:pos x="0" y="9"/>
                    </a:cxn>
                    <a:cxn ang="0">
                      <a:pos x="4" y="0"/>
                    </a:cxn>
                  </a:cxnLst>
                  <a:pathLst>
                    <a:path w="199" h="200">
                      <a:moveTo>
                        <a:pt x="100" y="0"/>
                      </a:moveTo>
                      <a:lnTo>
                        <a:pt x="199" y="200"/>
                      </a:lnTo>
                      <a:cubicBezTo>
                        <a:pt x="137" y="168"/>
                        <a:pt x="63" y="168"/>
                        <a:pt x="0" y="200"/>
                      </a:cubicBezTo>
                      <a:lnTo>
                        <a:pt x="100" y="0"/>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1751" name="任意多边形 143368"/>
                <p:cNvSpPr/>
                <p:nvPr/>
              </p:nvSpPr>
              <p:spPr>
                <a:xfrm>
                  <a:off x="2110" y="4754"/>
                  <a:ext cx="113" cy="114"/>
                </a:xfrm>
                <a:custGeom>
                  <a:avLst/>
                  <a:gdLst/>
                  <a:ahLst/>
                  <a:cxnLst>
                    <a:cxn ang="0">
                      <a:pos x="0" y="10"/>
                    </a:cxn>
                    <a:cxn ang="0">
                      <a:pos x="3" y="0"/>
                    </a:cxn>
                    <a:cxn ang="0">
                      <a:pos x="9" y="6"/>
                    </a:cxn>
                    <a:cxn ang="0">
                      <a:pos x="9" y="6"/>
                    </a:cxn>
                    <a:cxn ang="0">
                      <a:pos x="0" y="10"/>
                    </a:cxn>
                  </a:cxnLst>
                  <a:pathLst>
                    <a:path w="212" h="212">
                      <a:moveTo>
                        <a:pt x="0" y="212"/>
                      </a:moveTo>
                      <a:lnTo>
                        <a:pt x="71" y="0"/>
                      </a:lnTo>
                      <a:cubicBezTo>
                        <a:pt x="93" y="67"/>
                        <a:pt x="145" y="119"/>
                        <a:pt x="212" y="142"/>
                      </a:cubicBezTo>
                      <a:lnTo>
                        <a:pt x="0" y="212"/>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1752" name="任意多边形 143372"/>
                <p:cNvSpPr/>
                <p:nvPr/>
              </p:nvSpPr>
              <p:spPr>
                <a:xfrm>
                  <a:off x="4725" y="2813"/>
                  <a:ext cx="108" cy="117"/>
                </a:xfrm>
                <a:custGeom>
                  <a:avLst/>
                  <a:gdLst/>
                  <a:ahLst/>
                  <a:cxnLst>
                    <a:cxn ang="0">
                      <a:pos x="9" y="0"/>
                    </a:cxn>
                    <a:cxn ang="0">
                      <a:pos x="6" y="10"/>
                    </a:cxn>
                    <a:cxn ang="0">
                      <a:pos x="0" y="4"/>
                    </a:cxn>
                    <a:cxn ang="0">
                      <a:pos x="0" y="4"/>
                    </a:cxn>
                    <a:cxn ang="0">
                      <a:pos x="9" y="0"/>
                    </a:cxn>
                  </a:cxnLst>
                  <a:pathLst>
                    <a:path w="203" h="218">
                      <a:moveTo>
                        <a:pt x="203" y="0"/>
                      </a:moveTo>
                      <a:lnTo>
                        <a:pt x="156" y="218"/>
                      </a:lnTo>
                      <a:cubicBezTo>
                        <a:pt x="127" y="154"/>
                        <a:pt x="69" y="108"/>
                        <a:pt x="0" y="93"/>
                      </a:cubicBezTo>
                      <a:lnTo>
                        <a:pt x="203" y="0"/>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1753" name="任意多边形 143373"/>
                <p:cNvSpPr/>
                <p:nvPr/>
              </p:nvSpPr>
              <p:spPr>
                <a:xfrm>
                  <a:off x="3882" y="2807"/>
                  <a:ext cx="100" cy="119"/>
                </a:xfrm>
                <a:custGeom>
                  <a:avLst/>
                  <a:gdLst/>
                  <a:ahLst/>
                  <a:cxnLst>
                    <a:cxn ang="0">
                      <a:pos x="1" y="0"/>
                    </a:cxn>
                    <a:cxn ang="0">
                      <a:pos x="8" y="6"/>
                    </a:cxn>
                    <a:cxn ang="0">
                      <a:pos x="0" y="10"/>
                    </a:cxn>
                    <a:cxn ang="0">
                      <a:pos x="1" y="0"/>
                    </a:cxn>
                  </a:cxnLst>
                  <a:pathLst>
                    <a:path w="187" h="222">
                      <a:moveTo>
                        <a:pt x="23" y="0"/>
                      </a:moveTo>
                      <a:lnTo>
                        <a:pt x="187" y="151"/>
                      </a:lnTo>
                      <a:cubicBezTo>
                        <a:pt x="117" y="144"/>
                        <a:pt x="48" y="170"/>
                        <a:pt x="0" y="222"/>
                      </a:cubicBezTo>
                      <a:lnTo>
                        <a:pt x="23" y="0"/>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1754" name="任意多边形 143374"/>
                <p:cNvSpPr/>
                <p:nvPr/>
              </p:nvSpPr>
              <p:spPr>
                <a:xfrm>
                  <a:off x="3367" y="3866"/>
                  <a:ext cx="118" cy="100"/>
                </a:xfrm>
                <a:custGeom>
                  <a:avLst/>
                  <a:gdLst/>
                  <a:ahLst/>
                  <a:cxnLst>
                    <a:cxn ang="0">
                      <a:pos x="0" y="8"/>
                    </a:cxn>
                    <a:cxn ang="0">
                      <a:pos x="6" y="0"/>
                    </a:cxn>
                    <a:cxn ang="0">
                      <a:pos x="10" y="9"/>
                    </a:cxn>
                    <a:cxn ang="0">
                      <a:pos x="0" y="8"/>
                    </a:cxn>
                  </a:cxnLst>
                  <a:pathLst>
                    <a:path w="222" h="186">
                      <a:moveTo>
                        <a:pt x="0" y="168"/>
                      </a:moveTo>
                      <a:lnTo>
                        <a:pt x="148" y="0"/>
                      </a:lnTo>
                      <a:cubicBezTo>
                        <a:pt x="142" y="71"/>
                        <a:pt x="170" y="139"/>
                        <a:pt x="222" y="186"/>
                      </a:cubicBezTo>
                      <a:lnTo>
                        <a:pt x="0" y="168"/>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1755" name="矩形 143375"/>
                <p:cNvSpPr/>
                <p:nvPr/>
              </p:nvSpPr>
              <p:spPr>
                <a:xfrm>
                  <a:off x="2464" y="1543"/>
                  <a:ext cx="108" cy="311"/>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z</a:t>
                  </a:r>
                  <a:endParaRPr lang="en-US" altLang="zh-CN" sz="2000" dirty="0">
                    <a:latin typeface="Arial" panose="020B0604020202020204" pitchFamily="34" charset="0"/>
                  </a:endParaRPr>
                </a:p>
              </p:txBody>
            </p:sp>
            <p:sp>
              <p:nvSpPr>
                <p:cNvPr id="31756" name="矩形 143376"/>
                <p:cNvSpPr/>
                <p:nvPr/>
              </p:nvSpPr>
              <p:spPr>
                <a:xfrm>
                  <a:off x="1978" y="4330"/>
                  <a:ext cx="122" cy="311"/>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x</a:t>
                  </a:r>
                  <a:endParaRPr lang="en-US" altLang="zh-CN" sz="2000" dirty="0">
                    <a:latin typeface="Arial" panose="020B0604020202020204" pitchFamily="34" charset="0"/>
                  </a:endParaRPr>
                </a:p>
              </p:txBody>
            </p:sp>
            <p:sp>
              <p:nvSpPr>
                <p:cNvPr id="31757" name="矩形 143377"/>
                <p:cNvSpPr/>
                <p:nvPr/>
              </p:nvSpPr>
              <p:spPr>
                <a:xfrm>
                  <a:off x="7153" y="4330"/>
                  <a:ext cx="122" cy="311"/>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y</a:t>
                  </a:r>
                  <a:endParaRPr lang="en-US" altLang="zh-CN" sz="2000" dirty="0">
                    <a:latin typeface="Arial" panose="020B0604020202020204" pitchFamily="34" charset="0"/>
                  </a:endParaRPr>
                </a:p>
              </p:txBody>
            </p:sp>
            <p:sp>
              <p:nvSpPr>
                <p:cNvPr id="31758" name="矩形 143378"/>
                <p:cNvSpPr/>
                <p:nvPr/>
              </p:nvSpPr>
              <p:spPr>
                <a:xfrm>
                  <a:off x="2569" y="4092"/>
                  <a:ext cx="177" cy="311"/>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O</a:t>
                  </a:r>
                  <a:endParaRPr lang="en-US" altLang="zh-CN" sz="2000" dirty="0">
                    <a:latin typeface="Arial" panose="020B0604020202020204" pitchFamily="34" charset="0"/>
                  </a:endParaRPr>
                </a:p>
              </p:txBody>
            </p:sp>
            <p:sp>
              <p:nvSpPr>
                <p:cNvPr id="31759" name="矩形 143379"/>
                <p:cNvSpPr/>
                <p:nvPr/>
              </p:nvSpPr>
              <p:spPr>
                <a:xfrm>
                  <a:off x="5959" y="2897"/>
                  <a:ext cx="315" cy="495"/>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O</a:t>
                  </a:r>
                  <a:r>
                    <a:rPr lang="en-US" altLang="zh-CN" sz="2000" baseline="-25000" dirty="0">
                      <a:solidFill>
                        <a:srgbClr val="000000"/>
                      </a:solidFill>
                      <a:latin typeface="Times New Roman" panose="02020603050405020304" pitchFamily="18" charset="0"/>
                    </a:rPr>
                    <a:t>v</a:t>
                  </a:r>
                  <a:endParaRPr lang="en-US" altLang="zh-CN" sz="2000" baseline="-25000" dirty="0">
                    <a:latin typeface="Arial" panose="020B0604020202020204" pitchFamily="34" charset="0"/>
                  </a:endParaRPr>
                </a:p>
              </p:txBody>
            </p:sp>
            <p:sp>
              <p:nvSpPr>
                <p:cNvPr id="31760" name="矩形 143380"/>
                <p:cNvSpPr/>
                <p:nvPr/>
              </p:nvSpPr>
              <p:spPr>
                <a:xfrm>
                  <a:off x="6641" y="1762"/>
                  <a:ext cx="280" cy="314"/>
                </a:xfrm>
                <a:prstGeom prst="rect">
                  <a:avLst/>
                </a:prstGeom>
                <a:noFill/>
                <a:ln w="9525">
                  <a:noFill/>
                </a:ln>
              </p:spPr>
              <p:txBody>
                <a:bodyPr lIns="0" tIns="0" rIns="0" bIns="0" anchor="t" anchorCtr="0">
                  <a:spAutoFit/>
                </a:bodyPr>
                <a:p>
                  <a:pPr algn="just"/>
                  <a:r>
                    <a:rPr lang="en-US" altLang="zh-CN" sz="2000" dirty="0">
                      <a:solidFill>
                        <a:srgbClr val="000000"/>
                      </a:solidFill>
                      <a:latin typeface="Times New Roman" panose="02020603050405020304" pitchFamily="18" charset="0"/>
                    </a:rPr>
                    <a:t>x</a:t>
                  </a:r>
                  <a:r>
                    <a:rPr lang="en-US" altLang="zh-CN" sz="2000" baseline="-25000" dirty="0">
                      <a:solidFill>
                        <a:srgbClr val="000000"/>
                      </a:solidFill>
                      <a:latin typeface="Times New Roman" panose="02020603050405020304" pitchFamily="18" charset="0"/>
                    </a:rPr>
                    <a:t>v</a:t>
                  </a:r>
                  <a:endParaRPr lang="en-US" altLang="zh-CN" sz="2000" baseline="-25000" dirty="0">
                    <a:latin typeface="Arial" panose="020B0604020202020204" pitchFamily="34" charset="0"/>
                  </a:endParaRPr>
                </a:p>
              </p:txBody>
            </p:sp>
            <p:sp>
              <p:nvSpPr>
                <p:cNvPr id="31761" name="矩形 143382"/>
                <p:cNvSpPr/>
                <p:nvPr/>
              </p:nvSpPr>
              <p:spPr>
                <a:xfrm>
                  <a:off x="5504" y="1651"/>
                  <a:ext cx="317" cy="495"/>
                </a:xfrm>
                <a:prstGeom prst="rect">
                  <a:avLst/>
                </a:prstGeom>
                <a:noFill/>
                <a:ln w="9525">
                  <a:noFill/>
                </a:ln>
              </p:spPr>
              <p:txBody>
                <a:bodyPr lIns="0" tIns="0" rIns="0" bIns="0" anchor="t" anchorCtr="0">
                  <a:spAutoFit/>
                </a:bodyPr>
                <a:p>
                  <a:pPr algn="just"/>
                  <a:r>
                    <a:rPr lang="en-US" altLang="zh-CN" sz="2000" dirty="0">
                      <a:solidFill>
                        <a:srgbClr val="000000"/>
                      </a:solidFill>
                      <a:latin typeface="Times New Roman" panose="02020603050405020304" pitchFamily="18" charset="0"/>
                    </a:rPr>
                    <a:t>y</a:t>
                  </a:r>
                  <a:r>
                    <a:rPr lang="en-US" altLang="zh-CN" sz="2000" baseline="-25000" dirty="0">
                      <a:solidFill>
                        <a:srgbClr val="000000"/>
                      </a:solidFill>
                      <a:latin typeface="Times New Roman" panose="02020603050405020304" pitchFamily="18" charset="0"/>
                    </a:rPr>
                    <a:t>v</a:t>
                  </a:r>
                  <a:endParaRPr lang="en-US" altLang="zh-CN" sz="2000" baseline="-25000" dirty="0">
                    <a:latin typeface="Arial" panose="020B0604020202020204" pitchFamily="34" charset="0"/>
                  </a:endParaRPr>
                </a:p>
              </p:txBody>
            </p:sp>
            <p:sp>
              <p:nvSpPr>
                <p:cNvPr id="31762" name="矩形 143384"/>
                <p:cNvSpPr/>
                <p:nvPr/>
              </p:nvSpPr>
              <p:spPr>
                <a:xfrm>
                  <a:off x="5157" y="2838"/>
                  <a:ext cx="191" cy="314"/>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z</a:t>
                  </a:r>
                  <a:r>
                    <a:rPr lang="en-US" altLang="zh-CN" sz="2000" baseline="-25000" dirty="0">
                      <a:solidFill>
                        <a:srgbClr val="000000"/>
                      </a:solidFill>
                      <a:latin typeface="Times New Roman" panose="02020603050405020304" pitchFamily="18" charset="0"/>
                    </a:rPr>
                    <a:t>v</a:t>
                  </a:r>
                  <a:endParaRPr lang="en-US" altLang="zh-CN" sz="2000" baseline="-25000" dirty="0">
                    <a:latin typeface="Arial" panose="020B0604020202020204" pitchFamily="34" charset="0"/>
                  </a:endParaRPr>
                </a:p>
              </p:txBody>
            </p:sp>
            <p:sp>
              <p:nvSpPr>
                <p:cNvPr id="31763" name="矩形 143386"/>
                <p:cNvSpPr/>
                <p:nvPr/>
              </p:nvSpPr>
              <p:spPr>
                <a:xfrm>
                  <a:off x="4706" y="2506"/>
                  <a:ext cx="122" cy="311"/>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x</a:t>
                  </a:r>
                  <a:endParaRPr lang="en-US" altLang="zh-CN" sz="2000" dirty="0">
                    <a:latin typeface="Arial" panose="020B0604020202020204" pitchFamily="34" charset="0"/>
                  </a:endParaRPr>
                </a:p>
              </p:txBody>
            </p:sp>
            <p:sp>
              <p:nvSpPr>
                <p:cNvPr id="31764" name="矩形 143387"/>
                <p:cNvSpPr/>
                <p:nvPr/>
              </p:nvSpPr>
              <p:spPr>
                <a:xfrm>
                  <a:off x="4807" y="2604"/>
                  <a:ext cx="122" cy="311"/>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p</a:t>
                  </a:r>
                  <a:endParaRPr lang="en-US" altLang="zh-CN" sz="2000" dirty="0">
                    <a:latin typeface="Arial" panose="020B0604020202020204" pitchFamily="34" charset="0"/>
                  </a:endParaRPr>
                </a:p>
              </p:txBody>
            </p:sp>
            <p:sp>
              <p:nvSpPr>
                <p:cNvPr id="31765" name="矩形 143388"/>
                <p:cNvSpPr/>
                <p:nvPr/>
              </p:nvSpPr>
              <p:spPr>
                <a:xfrm>
                  <a:off x="3744" y="2506"/>
                  <a:ext cx="122" cy="311"/>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y</a:t>
                  </a:r>
                  <a:endParaRPr lang="en-US" altLang="zh-CN" sz="2000" dirty="0">
                    <a:latin typeface="Arial" panose="020B0604020202020204" pitchFamily="34" charset="0"/>
                  </a:endParaRPr>
                </a:p>
              </p:txBody>
            </p:sp>
            <p:sp>
              <p:nvSpPr>
                <p:cNvPr id="31766" name="矩形 143389"/>
                <p:cNvSpPr/>
                <p:nvPr/>
              </p:nvSpPr>
              <p:spPr>
                <a:xfrm>
                  <a:off x="3849" y="2604"/>
                  <a:ext cx="122" cy="311"/>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p</a:t>
                  </a:r>
                  <a:endParaRPr lang="en-US" altLang="zh-CN" sz="2000" dirty="0">
                    <a:latin typeface="Arial" panose="020B0604020202020204" pitchFamily="34" charset="0"/>
                  </a:endParaRPr>
                </a:p>
              </p:txBody>
            </p:sp>
            <p:sp>
              <p:nvSpPr>
                <p:cNvPr id="31767" name="矩形 143390"/>
                <p:cNvSpPr/>
                <p:nvPr/>
              </p:nvSpPr>
              <p:spPr>
                <a:xfrm>
                  <a:off x="3269" y="3486"/>
                  <a:ext cx="108" cy="311"/>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z</a:t>
                  </a:r>
                  <a:endParaRPr lang="en-US" altLang="zh-CN" sz="2000" dirty="0">
                    <a:latin typeface="Arial" panose="020B0604020202020204" pitchFamily="34" charset="0"/>
                  </a:endParaRPr>
                </a:p>
              </p:txBody>
            </p:sp>
            <p:sp>
              <p:nvSpPr>
                <p:cNvPr id="31768" name="矩形 143391"/>
                <p:cNvSpPr/>
                <p:nvPr/>
              </p:nvSpPr>
              <p:spPr>
                <a:xfrm>
                  <a:off x="3353" y="3588"/>
                  <a:ext cx="122" cy="311"/>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p</a:t>
                  </a:r>
                  <a:endParaRPr lang="en-US" altLang="zh-CN" sz="2000" dirty="0">
                    <a:latin typeface="Arial" panose="020B0604020202020204" pitchFamily="34" charset="0"/>
                  </a:endParaRPr>
                </a:p>
              </p:txBody>
            </p:sp>
            <p:sp>
              <p:nvSpPr>
                <p:cNvPr id="31769" name="矩形 143392"/>
                <p:cNvSpPr/>
                <p:nvPr/>
              </p:nvSpPr>
              <p:spPr>
                <a:xfrm>
                  <a:off x="4222" y="3624"/>
                  <a:ext cx="256" cy="311"/>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O</a:t>
                  </a:r>
                  <a:r>
                    <a:rPr lang="en-US" altLang="zh-CN" sz="2000" baseline="-25000" dirty="0">
                      <a:solidFill>
                        <a:srgbClr val="000000"/>
                      </a:solidFill>
                      <a:latin typeface="Times New Roman" panose="02020603050405020304" pitchFamily="18" charset="0"/>
                    </a:rPr>
                    <a:t>p</a:t>
                  </a:r>
                  <a:endParaRPr lang="en-US" altLang="zh-CN" sz="2000" dirty="0">
                    <a:latin typeface="Arial" panose="020B0604020202020204" pitchFamily="34" charset="0"/>
                  </a:endParaRPr>
                </a:p>
              </p:txBody>
            </p:sp>
            <p:pic>
              <p:nvPicPr>
                <p:cNvPr id="31770" name="图片 143393"/>
                <p:cNvPicPr>
                  <a:picLocks noChangeAspect="1"/>
                </p:cNvPicPr>
                <p:nvPr/>
              </p:nvPicPr>
              <p:blipFill>
                <a:blip r:embed="rId1"/>
                <a:stretch>
                  <a:fillRect/>
                </a:stretch>
              </p:blipFill>
              <p:spPr>
                <a:xfrm>
                  <a:off x="6191" y="2734"/>
                  <a:ext cx="509" cy="345"/>
                </a:xfrm>
                <a:prstGeom prst="rect">
                  <a:avLst/>
                </a:prstGeom>
                <a:noFill/>
                <a:ln w="9525">
                  <a:noFill/>
                </a:ln>
              </p:spPr>
            </p:pic>
            <p:sp>
              <p:nvSpPr>
                <p:cNvPr id="31771" name="任意多边形 143394"/>
                <p:cNvSpPr/>
                <p:nvPr/>
              </p:nvSpPr>
              <p:spPr>
                <a:xfrm>
                  <a:off x="2844" y="4253"/>
                  <a:ext cx="76" cy="118"/>
                </a:xfrm>
                <a:custGeom>
                  <a:avLst/>
                  <a:gdLst/>
                  <a:ahLst/>
                  <a:cxnLst>
                    <a:cxn ang="0">
                      <a:pos x="0" y="89"/>
                    </a:cxn>
                    <a:cxn ang="0">
                      <a:pos x="76" y="0"/>
                    </a:cxn>
                    <a:cxn ang="0">
                      <a:pos x="67" y="118"/>
                    </a:cxn>
                    <a:cxn ang="0">
                      <a:pos x="0" y="89"/>
                    </a:cxn>
                  </a:cxnLst>
                  <a:pathLst>
                    <a:path w="76" h="118">
                      <a:moveTo>
                        <a:pt x="0" y="89"/>
                      </a:moveTo>
                      <a:lnTo>
                        <a:pt x="76" y="0"/>
                      </a:lnTo>
                      <a:lnTo>
                        <a:pt x="67" y="118"/>
                      </a:lnTo>
                      <a:lnTo>
                        <a:pt x="0" y="89"/>
                      </a:lnTo>
                      <a:close/>
                    </a:path>
                  </a:pathLst>
                </a:custGeom>
                <a:solidFill>
                  <a:srgbClr val="000000"/>
                </a:solidFill>
                <a:ln w="9525">
                  <a:noFill/>
                </a:ln>
              </p:spPr>
              <p:txBody>
                <a:bodyPr/>
                <a:p>
                  <a:endParaRPr lang="zh-CN" altLang="en-US"/>
                </a:p>
              </p:txBody>
            </p:sp>
            <p:grpSp>
              <p:nvGrpSpPr>
                <p:cNvPr id="31772" name="组合 143395"/>
                <p:cNvGrpSpPr/>
                <p:nvPr/>
              </p:nvGrpSpPr>
              <p:grpSpPr>
                <a:xfrm>
                  <a:off x="2167" y="1690"/>
                  <a:ext cx="4999" cy="3178"/>
                  <a:chOff x="2167" y="1690"/>
                  <a:chExt cx="4999" cy="3178"/>
                </a:xfrm>
              </p:grpSpPr>
              <p:sp>
                <p:nvSpPr>
                  <p:cNvPr id="31773" name="任意多边形 143396"/>
                  <p:cNvSpPr/>
                  <p:nvPr/>
                </p:nvSpPr>
                <p:spPr>
                  <a:xfrm rot="-1468506">
                    <a:off x="3314" y="1791"/>
                    <a:ext cx="1740" cy="2852"/>
                  </a:xfrm>
                  <a:custGeom>
                    <a:avLst/>
                    <a:gdLst/>
                    <a:ahLst/>
                    <a:cxnLst>
                      <a:cxn ang="0">
                        <a:pos x="4815" y="0"/>
                      </a:cxn>
                      <a:cxn ang="0">
                        <a:pos x="4815" y="2228"/>
                      </a:cxn>
                      <a:cxn ang="0">
                        <a:pos x="0" y="2784"/>
                      </a:cxn>
                      <a:cxn ang="0">
                        <a:pos x="0" y="559"/>
                      </a:cxn>
                      <a:cxn ang="0">
                        <a:pos x="4815" y="0"/>
                      </a:cxn>
                    </a:cxnLst>
                    <a:pathLst>
                      <a:path w="1349" h="2869">
                        <a:moveTo>
                          <a:pt x="1349" y="0"/>
                        </a:moveTo>
                        <a:lnTo>
                          <a:pt x="1349" y="2295"/>
                        </a:lnTo>
                        <a:lnTo>
                          <a:pt x="0" y="2869"/>
                        </a:lnTo>
                        <a:lnTo>
                          <a:pt x="0" y="574"/>
                        </a:lnTo>
                        <a:lnTo>
                          <a:pt x="1349" y="0"/>
                        </a:lnTo>
                        <a:close/>
                      </a:path>
                    </a:pathLst>
                  </a:custGeom>
                  <a:solidFill>
                    <a:srgbClr val="C0C0C0">
                      <a:alpha val="20000"/>
                    </a:srgbClr>
                  </a:solidFill>
                  <a:ln w="5080" cap="rnd" cmpd="sng">
                    <a:solidFill>
                      <a:srgbClr val="000000"/>
                    </a:solidFill>
                    <a:prstDash val="solid"/>
                    <a:round/>
                    <a:headEnd type="none" w="med" len="med"/>
                    <a:tailEnd type="none" w="med" len="med"/>
                  </a:ln>
                </p:spPr>
                <p:txBody>
                  <a:bodyPr/>
                  <a:p>
                    <a:endParaRPr lang="zh-CN" altLang="en-US"/>
                  </a:p>
                </p:txBody>
              </p:sp>
              <p:sp>
                <p:nvSpPr>
                  <p:cNvPr id="31774" name="直接连接符 143397"/>
                  <p:cNvSpPr/>
                  <p:nvPr/>
                </p:nvSpPr>
                <p:spPr>
                  <a:xfrm>
                    <a:off x="2752" y="4216"/>
                    <a:ext cx="4414" cy="0"/>
                  </a:xfrm>
                  <a:prstGeom prst="line">
                    <a:avLst/>
                  </a:prstGeom>
                  <a:ln w="15240" cap="rnd" cmpd="sng">
                    <a:solidFill>
                      <a:srgbClr val="000000"/>
                    </a:solidFill>
                    <a:prstDash val="solid"/>
                    <a:round/>
                    <a:headEnd type="none" w="med" len="med"/>
                    <a:tailEnd type="none" w="med" len="med"/>
                  </a:ln>
                </p:spPr>
              </p:sp>
              <p:sp>
                <p:nvSpPr>
                  <p:cNvPr id="31775" name="直接连接符 143398"/>
                  <p:cNvSpPr/>
                  <p:nvPr/>
                </p:nvSpPr>
                <p:spPr>
                  <a:xfrm flipV="1">
                    <a:off x="2752" y="1690"/>
                    <a:ext cx="0" cy="2526"/>
                  </a:xfrm>
                  <a:prstGeom prst="line">
                    <a:avLst/>
                  </a:prstGeom>
                  <a:ln w="15240" cap="rnd" cmpd="sng">
                    <a:solidFill>
                      <a:srgbClr val="000000"/>
                    </a:solidFill>
                    <a:prstDash val="solid"/>
                    <a:round/>
                    <a:headEnd type="none" w="med" len="med"/>
                    <a:tailEnd type="none" w="med" len="med"/>
                  </a:ln>
                </p:spPr>
              </p:sp>
              <p:sp>
                <p:nvSpPr>
                  <p:cNvPr id="31776" name="直接连接符 143399"/>
                  <p:cNvSpPr/>
                  <p:nvPr/>
                </p:nvSpPr>
                <p:spPr>
                  <a:xfrm flipH="1">
                    <a:off x="2167" y="4216"/>
                    <a:ext cx="585" cy="594"/>
                  </a:xfrm>
                  <a:prstGeom prst="line">
                    <a:avLst/>
                  </a:prstGeom>
                  <a:ln w="15240" cap="rnd" cmpd="sng">
                    <a:solidFill>
                      <a:srgbClr val="000000"/>
                    </a:solidFill>
                    <a:prstDash val="solid"/>
                    <a:round/>
                    <a:headEnd type="none" w="med" len="med"/>
                    <a:tailEnd type="none" w="med" len="med"/>
                  </a:ln>
                </p:spPr>
              </p:sp>
              <p:sp>
                <p:nvSpPr>
                  <p:cNvPr id="31777" name="直接连接符 143400"/>
                  <p:cNvSpPr/>
                  <p:nvPr/>
                </p:nvSpPr>
                <p:spPr>
                  <a:xfrm flipV="1">
                    <a:off x="2768" y="2912"/>
                    <a:ext cx="3194" cy="1304"/>
                  </a:xfrm>
                  <a:prstGeom prst="line">
                    <a:avLst/>
                  </a:prstGeom>
                  <a:ln w="5080" cap="rnd" cmpd="sng">
                    <a:solidFill>
                      <a:srgbClr val="000000"/>
                    </a:solidFill>
                    <a:prstDash val="solid"/>
                    <a:round/>
                    <a:headEnd type="none" w="med" len="med"/>
                    <a:tailEnd type="none" w="med" len="med"/>
                  </a:ln>
                </p:spPr>
              </p:sp>
              <p:sp>
                <p:nvSpPr>
                  <p:cNvPr id="31778" name="直接连接符 143401"/>
                  <p:cNvSpPr/>
                  <p:nvPr/>
                </p:nvSpPr>
                <p:spPr>
                  <a:xfrm flipV="1">
                    <a:off x="5947" y="2165"/>
                    <a:ext cx="595" cy="753"/>
                  </a:xfrm>
                  <a:prstGeom prst="line">
                    <a:avLst/>
                  </a:prstGeom>
                  <a:ln w="15240" cap="rnd" cmpd="sng">
                    <a:solidFill>
                      <a:srgbClr val="FF3300"/>
                    </a:solidFill>
                    <a:prstDash val="solid"/>
                    <a:round/>
                    <a:headEnd type="none" w="med" len="med"/>
                    <a:tailEnd type="triangle" w="lg" len="lg"/>
                  </a:ln>
                </p:spPr>
              </p:sp>
              <p:sp>
                <p:nvSpPr>
                  <p:cNvPr id="31779" name="直接连接符 143402"/>
                  <p:cNvSpPr/>
                  <p:nvPr/>
                </p:nvSpPr>
                <p:spPr>
                  <a:xfrm flipH="1" flipV="1">
                    <a:off x="5682" y="2154"/>
                    <a:ext cx="279" cy="747"/>
                  </a:xfrm>
                  <a:prstGeom prst="line">
                    <a:avLst/>
                  </a:prstGeom>
                  <a:ln w="15240" cap="rnd" cmpd="sng">
                    <a:solidFill>
                      <a:srgbClr val="FF3300"/>
                    </a:solidFill>
                    <a:prstDash val="solid"/>
                    <a:round/>
                    <a:headEnd type="none" w="med" len="med"/>
                    <a:tailEnd type="triangle" w="lg" len="lg"/>
                  </a:ln>
                </p:spPr>
              </p:sp>
              <p:sp>
                <p:nvSpPr>
                  <p:cNvPr id="31780" name="直接连接符 143403"/>
                  <p:cNvSpPr/>
                  <p:nvPr/>
                </p:nvSpPr>
                <p:spPr>
                  <a:xfrm flipH="1">
                    <a:off x="5201" y="2912"/>
                    <a:ext cx="761" cy="311"/>
                  </a:xfrm>
                  <a:prstGeom prst="line">
                    <a:avLst/>
                  </a:prstGeom>
                  <a:ln w="15240" cap="rnd" cmpd="sng">
                    <a:solidFill>
                      <a:srgbClr val="FF3300"/>
                    </a:solidFill>
                    <a:prstDash val="solid"/>
                    <a:round/>
                    <a:headEnd type="none" w="med" len="med"/>
                    <a:tailEnd type="triangle" w="lg" len="lg"/>
                  </a:ln>
                </p:spPr>
              </p:sp>
              <p:sp>
                <p:nvSpPr>
                  <p:cNvPr id="31781" name="直接连接符 143404"/>
                  <p:cNvSpPr/>
                  <p:nvPr/>
                </p:nvSpPr>
                <p:spPr>
                  <a:xfrm flipV="1">
                    <a:off x="4188" y="2876"/>
                    <a:ext cx="595" cy="753"/>
                  </a:xfrm>
                  <a:prstGeom prst="line">
                    <a:avLst/>
                  </a:prstGeom>
                  <a:ln w="15240" cap="rnd" cmpd="sng">
                    <a:solidFill>
                      <a:srgbClr val="000000"/>
                    </a:solidFill>
                    <a:prstDash val="solid"/>
                    <a:round/>
                    <a:headEnd type="none" w="med" len="med"/>
                    <a:tailEnd type="none" w="med" len="med"/>
                  </a:ln>
                </p:spPr>
              </p:sp>
              <p:sp>
                <p:nvSpPr>
                  <p:cNvPr id="31782" name="直接连接符 143405"/>
                  <p:cNvSpPr/>
                  <p:nvPr/>
                </p:nvSpPr>
                <p:spPr>
                  <a:xfrm flipH="1" flipV="1">
                    <a:off x="3923" y="2883"/>
                    <a:ext cx="278" cy="746"/>
                  </a:xfrm>
                  <a:prstGeom prst="line">
                    <a:avLst/>
                  </a:prstGeom>
                  <a:ln w="15240" cap="rnd" cmpd="sng">
                    <a:solidFill>
                      <a:srgbClr val="000000"/>
                    </a:solidFill>
                    <a:prstDash val="solid"/>
                    <a:round/>
                    <a:headEnd type="none" w="med" len="med"/>
                    <a:tailEnd type="none" w="med" len="med"/>
                  </a:ln>
                </p:spPr>
              </p:sp>
              <p:sp>
                <p:nvSpPr>
                  <p:cNvPr id="31783" name="直接连接符 143406"/>
                  <p:cNvSpPr/>
                  <p:nvPr/>
                </p:nvSpPr>
                <p:spPr>
                  <a:xfrm flipH="1">
                    <a:off x="3442" y="3615"/>
                    <a:ext cx="760" cy="311"/>
                  </a:xfrm>
                  <a:prstGeom prst="line">
                    <a:avLst/>
                  </a:prstGeom>
                  <a:ln w="15240" cap="rnd" cmpd="sng">
                    <a:solidFill>
                      <a:srgbClr val="000000"/>
                    </a:solidFill>
                    <a:prstDash val="solid"/>
                    <a:round/>
                    <a:headEnd type="none" w="med" len="med"/>
                    <a:tailEnd type="none" w="med" len="med"/>
                  </a:ln>
                </p:spPr>
              </p:sp>
              <p:sp>
                <p:nvSpPr>
                  <p:cNvPr id="31784" name="直接连接符 143407"/>
                  <p:cNvSpPr/>
                  <p:nvPr/>
                </p:nvSpPr>
                <p:spPr>
                  <a:xfrm>
                    <a:off x="2736" y="4216"/>
                    <a:ext cx="3226" cy="652"/>
                  </a:xfrm>
                  <a:prstGeom prst="line">
                    <a:avLst/>
                  </a:prstGeom>
                  <a:ln w="5080" cap="rnd" cmpd="sng">
                    <a:solidFill>
                      <a:srgbClr val="000000"/>
                    </a:solidFill>
                    <a:prstDash val="solid"/>
                    <a:round/>
                    <a:headEnd type="none" w="med" len="med"/>
                    <a:tailEnd type="none" w="med" len="med"/>
                  </a:ln>
                </p:spPr>
              </p:sp>
              <p:sp>
                <p:nvSpPr>
                  <p:cNvPr id="31785" name="直接连接符 143408"/>
                  <p:cNvSpPr/>
                  <p:nvPr/>
                </p:nvSpPr>
                <p:spPr>
                  <a:xfrm>
                    <a:off x="5955" y="2915"/>
                    <a:ext cx="7" cy="1953"/>
                  </a:xfrm>
                  <a:prstGeom prst="line">
                    <a:avLst/>
                  </a:prstGeom>
                  <a:ln w="5080" cap="rnd" cmpd="sng">
                    <a:solidFill>
                      <a:srgbClr val="000000"/>
                    </a:solidFill>
                    <a:prstDash val="solid"/>
                    <a:round/>
                    <a:headEnd type="none" w="med" len="med"/>
                    <a:tailEnd type="none" w="med" len="med"/>
                  </a:ln>
                </p:spPr>
              </p:sp>
              <p:sp>
                <p:nvSpPr>
                  <p:cNvPr id="31786" name="任意多边形 143409"/>
                  <p:cNvSpPr/>
                  <p:nvPr/>
                </p:nvSpPr>
                <p:spPr>
                  <a:xfrm>
                    <a:off x="2597" y="4348"/>
                    <a:ext cx="284" cy="53"/>
                  </a:xfrm>
                  <a:custGeom>
                    <a:avLst/>
                    <a:gdLst/>
                    <a:ahLst/>
                    <a:cxnLst>
                      <a:cxn ang="0">
                        <a:pos x="0" y="26"/>
                      </a:cxn>
                      <a:cxn ang="0">
                        <a:pos x="284" y="0"/>
                      </a:cxn>
                    </a:cxnLst>
                    <a:pathLst>
                      <a:path w="284" h="53">
                        <a:moveTo>
                          <a:pt x="0" y="26"/>
                        </a:moveTo>
                        <a:cubicBezTo>
                          <a:pt x="121" y="53"/>
                          <a:pt x="228" y="43"/>
                          <a:pt x="284" y="0"/>
                        </a:cubicBezTo>
                      </a:path>
                    </a:pathLst>
                  </a:custGeom>
                  <a:noFill/>
                  <a:ln w="5080" cap="rnd" cmpd="sng">
                    <a:solidFill>
                      <a:srgbClr val="000000"/>
                    </a:solidFill>
                    <a:prstDash val="solid"/>
                    <a:round/>
                    <a:headEnd type="none" w="med" len="med"/>
                    <a:tailEnd type="none" w="med" len="med"/>
                  </a:ln>
                </p:spPr>
                <p:txBody>
                  <a:bodyPr/>
                  <a:p>
                    <a:endParaRPr lang="zh-CN" altLang="en-US"/>
                  </a:p>
                </p:txBody>
              </p:sp>
              <p:sp>
                <p:nvSpPr>
                  <p:cNvPr id="31787" name="任意多边形 143410"/>
                  <p:cNvSpPr/>
                  <p:nvPr/>
                </p:nvSpPr>
                <p:spPr>
                  <a:xfrm>
                    <a:off x="2752" y="3862"/>
                    <a:ext cx="268" cy="142"/>
                  </a:xfrm>
                  <a:custGeom>
                    <a:avLst/>
                    <a:gdLst/>
                    <a:ahLst/>
                    <a:cxnLst>
                      <a:cxn ang="0">
                        <a:pos x="0" y="0"/>
                      </a:cxn>
                      <a:cxn ang="0">
                        <a:pos x="268" y="142"/>
                      </a:cxn>
                    </a:cxnLst>
                    <a:pathLst>
                      <a:path w="268" h="142">
                        <a:moveTo>
                          <a:pt x="0" y="0"/>
                        </a:moveTo>
                        <a:cubicBezTo>
                          <a:pt x="115" y="0"/>
                          <a:pt x="221" y="56"/>
                          <a:pt x="268" y="142"/>
                        </a:cubicBezTo>
                      </a:path>
                    </a:pathLst>
                  </a:custGeom>
                  <a:noFill/>
                  <a:ln w="5080" cap="rnd" cmpd="sng">
                    <a:solidFill>
                      <a:srgbClr val="000000"/>
                    </a:solidFill>
                    <a:prstDash val="solid"/>
                    <a:round/>
                    <a:headEnd type="none" w="med" len="med"/>
                    <a:tailEnd type="none" w="med" len="med"/>
                  </a:ln>
                </p:spPr>
                <p:txBody>
                  <a:bodyPr/>
                  <a:p>
                    <a:endParaRPr lang="zh-CN" altLang="en-US"/>
                  </a:p>
                </p:txBody>
              </p:sp>
            </p:grpSp>
            <p:sp>
              <p:nvSpPr>
                <p:cNvPr id="31788" name="任意多边形 143411"/>
                <p:cNvSpPr/>
                <p:nvPr/>
              </p:nvSpPr>
              <p:spPr>
                <a:xfrm>
                  <a:off x="2982" y="3985"/>
                  <a:ext cx="71" cy="118"/>
                </a:xfrm>
                <a:custGeom>
                  <a:avLst/>
                  <a:gdLst/>
                  <a:ahLst/>
                  <a:cxnLst>
                    <a:cxn ang="0">
                      <a:pos x="71" y="0"/>
                    </a:cxn>
                    <a:cxn ang="0">
                      <a:pos x="64" y="118"/>
                    </a:cxn>
                    <a:cxn ang="0">
                      <a:pos x="0" y="19"/>
                    </a:cxn>
                    <a:cxn ang="0">
                      <a:pos x="71" y="0"/>
                    </a:cxn>
                  </a:cxnLst>
                  <a:pathLst>
                    <a:path w="71" h="118">
                      <a:moveTo>
                        <a:pt x="71" y="0"/>
                      </a:moveTo>
                      <a:lnTo>
                        <a:pt x="64" y="118"/>
                      </a:lnTo>
                      <a:lnTo>
                        <a:pt x="0" y="19"/>
                      </a:lnTo>
                      <a:lnTo>
                        <a:pt x="71" y="0"/>
                      </a:lnTo>
                      <a:close/>
                    </a:path>
                  </a:pathLst>
                </a:custGeom>
                <a:solidFill>
                  <a:srgbClr val="000000"/>
                </a:solidFill>
                <a:ln w="9525">
                  <a:noFill/>
                </a:ln>
              </p:spPr>
              <p:txBody>
                <a:bodyPr/>
                <a:p>
                  <a:endParaRPr lang="zh-CN" altLang="en-US"/>
                </a:p>
              </p:txBody>
            </p:sp>
            <p:sp>
              <p:nvSpPr>
                <p:cNvPr id="31789" name="矩形 143412"/>
                <p:cNvSpPr/>
                <p:nvPr/>
              </p:nvSpPr>
              <p:spPr>
                <a:xfrm>
                  <a:off x="6045" y="4890"/>
                  <a:ext cx="136" cy="311"/>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P</a:t>
                  </a:r>
                  <a:endParaRPr lang="en-US" altLang="zh-CN" sz="2000" dirty="0">
                    <a:latin typeface="Arial" panose="020B0604020202020204" pitchFamily="34" charset="0"/>
                  </a:endParaRPr>
                </a:p>
              </p:txBody>
            </p:sp>
          </p:grpSp>
          <p:grpSp>
            <p:nvGrpSpPr>
              <p:cNvPr id="31790" name="组合 143413"/>
              <p:cNvGrpSpPr/>
              <p:nvPr/>
            </p:nvGrpSpPr>
            <p:grpSpPr>
              <a:xfrm>
                <a:off x="2532" y="3578"/>
                <a:ext cx="402" cy="1180"/>
                <a:chOff x="2532" y="3578"/>
                <a:chExt cx="402" cy="1180"/>
              </a:xfrm>
            </p:grpSpPr>
            <p:sp>
              <p:nvSpPr>
                <p:cNvPr id="31791" name="文本框 143414"/>
                <p:cNvSpPr txBox="1"/>
                <p:nvPr/>
              </p:nvSpPr>
              <p:spPr>
                <a:xfrm>
                  <a:off x="2532" y="4290"/>
                  <a:ext cx="360" cy="468"/>
                </a:xfrm>
                <a:prstGeom prst="rect">
                  <a:avLst/>
                </a:prstGeom>
                <a:noFill/>
                <a:ln w="9525">
                  <a:noFill/>
                </a:ln>
              </p:spPr>
              <p:txBody>
                <a:bodyPr anchor="t" anchorCtr="0"/>
                <a:p>
                  <a:pPr algn="just"/>
                  <a:r>
                    <a:rPr lang="en-US" altLang="zh-CN" sz="2000" i="1" dirty="0">
                      <a:latin typeface="Times New Roman" panose="02020603050405020304" pitchFamily="18" charset="0"/>
                    </a:rPr>
                    <a:t>θ</a:t>
                  </a:r>
                  <a:endParaRPr lang="en-US" altLang="zh-CN" sz="2000" dirty="0">
                    <a:latin typeface="Arial" panose="020B0604020202020204" pitchFamily="34" charset="0"/>
                  </a:endParaRPr>
                </a:p>
              </p:txBody>
            </p:sp>
            <p:sp>
              <p:nvSpPr>
                <p:cNvPr id="31792" name="文本框 143415"/>
                <p:cNvSpPr txBox="1"/>
                <p:nvPr/>
              </p:nvSpPr>
              <p:spPr>
                <a:xfrm>
                  <a:off x="2702" y="3578"/>
                  <a:ext cx="232" cy="405"/>
                </a:xfrm>
                <a:prstGeom prst="rect">
                  <a:avLst/>
                </a:prstGeom>
                <a:noFill/>
                <a:ln w="9525">
                  <a:noFill/>
                </a:ln>
              </p:spPr>
              <p:txBody>
                <a:bodyPr anchor="t" anchorCtr="0">
                  <a:spAutoFit/>
                </a:bodyPr>
                <a:p>
                  <a:pPr algn="just"/>
                  <a:endParaRPr lang="zh-CN" altLang="zh-CN" sz="2000" dirty="0">
                    <a:latin typeface="Arial" panose="020B0604020202020204" pitchFamily="34" charset="0"/>
                  </a:endParaRPr>
                </a:p>
              </p:txBody>
            </p:sp>
          </p:grpSp>
        </p:grpSp>
        <p:graphicFrame>
          <p:nvGraphicFramePr>
            <p:cNvPr id="31793" name="对象 143418"/>
            <p:cNvGraphicFramePr/>
            <p:nvPr/>
          </p:nvGraphicFramePr>
          <p:xfrm>
            <a:off x="2517" y="2432"/>
            <a:ext cx="204" cy="192"/>
          </p:xfrm>
          <a:graphic>
            <a:graphicData uri="http://schemas.openxmlformats.org/presentationml/2006/ole">
              <mc:AlternateContent xmlns:mc="http://schemas.openxmlformats.org/markup-compatibility/2006">
                <mc:Choice xmlns:v="urn:schemas-microsoft-com:vml" Requires="v">
                  <p:oleObj spid="_x0000_s3089" name="" r:id="rId2" imgW="139700" imgH="165100" progId="Equation.3">
                    <p:embed/>
                  </p:oleObj>
                </mc:Choice>
                <mc:Fallback>
                  <p:oleObj name="" r:id="rId2" imgW="139700" imgH="165100" progId="Equation.3">
                    <p:embed/>
                    <p:pic>
                      <p:nvPicPr>
                        <p:cNvPr id="0" name="图片 3088"/>
                        <p:cNvPicPr/>
                        <p:nvPr/>
                      </p:nvPicPr>
                      <p:blipFill>
                        <a:blip r:embed="rId3"/>
                        <a:stretch>
                          <a:fillRect/>
                        </a:stretch>
                      </p:blipFill>
                      <p:spPr>
                        <a:xfrm>
                          <a:off x="2517" y="2432"/>
                          <a:ext cx="204" cy="192"/>
                        </a:xfrm>
                        <a:prstGeom prst="rect">
                          <a:avLst/>
                        </a:prstGeom>
                        <a:noFill/>
                        <a:ln w="38100">
                          <a:noFill/>
                          <a:miter/>
                        </a:ln>
                      </p:spPr>
                    </p:pic>
                  </p:oleObj>
                </mc:Fallback>
              </mc:AlternateContent>
            </a:graphicData>
          </a:graphic>
        </p:graphicFrame>
        <p:sp>
          <p:nvSpPr>
            <p:cNvPr id="31794" name="云形标注 143425"/>
            <p:cNvSpPr/>
            <p:nvPr/>
          </p:nvSpPr>
          <p:spPr>
            <a:xfrm>
              <a:off x="494" y="1565"/>
              <a:ext cx="1974" cy="665"/>
            </a:xfrm>
            <a:prstGeom prst="cloudCallout">
              <a:avLst>
                <a:gd name="adj1" fmla="val 56157"/>
                <a:gd name="adj2" fmla="val 169838"/>
              </a:avLst>
            </a:prstGeom>
            <a:noFill/>
            <a:ln w="9525" cap="flat" cmpd="sng">
              <a:solidFill>
                <a:schemeClr val="tx1"/>
              </a:solidFill>
              <a:prstDash val="solid"/>
              <a:round/>
              <a:headEnd type="none" w="med" len="med"/>
              <a:tailEnd type="none" w="med" len="med"/>
            </a:ln>
          </p:spPr>
          <p:txBody>
            <a:bodyPr anchor="t" anchorCtr="0"/>
            <a:p>
              <a:pPr algn="ctr"/>
              <a:r>
                <a:rPr lang="en-US" altLang="zh-CN" dirty="0">
                  <a:latin typeface="Arial" panose="020B0604020202020204" pitchFamily="34" charset="0"/>
                </a:rPr>
                <a:t>①</a:t>
              </a:r>
              <a:r>
                <a:rPr lang="zh-CN" altLang="en-US" dirty="0">
                  <a:latin typeface="Arial" panose="020B0604020202020204" pitchFamily="34" charset="0"/>
                </a:rPr>
                <a:t>世界坐标系</a:t>
              </a:r>
              <a:endParaRPr lang="zh-CN" altLang="en-US" dirty="0">
                <a:latin typeface="Arial" panose="020B0604020202020204" pitchFamily="34" charset="0"/>
              </a:endParaRPr>
            </a:p>
          </p:txBody>
        </p:sp>
        <p:sp>
          <p:nvSpPr>
            <p:cNvPr id="31795" name="云形标注 143426"/>
            <p:cNvSpPr/>
            <p:nvPr/>
          </p:nvSpPr>
          <p:spPr>
            <a:xfrm>
              <a:off x="1791" y="3521"/>
              <a:ext cx="1773" cy="748"/>
            </a:xfrm>
            <a:prstGeom prst="cloudCallout">
              <a:avLst>
                <a:gd name="adj1" fmla="val 48426"/>
                <a:gd name="adj2" fmla="val -250000"/>
              </a:avLst>
            </a:prstGeom>
            <a:noFill/>
            <a:ln w="9525" cap="flat" cmpd="sng">
              <a:solidFill>
                <a:schemeClr val="tx1"/>
              </a:solidFill>
              <a:prstDash val="solid"/>
              <a:round/>
              <a:headEnd type="none" w="med" len="med"/>
              <a:tailEnd type="none" w="med" len="med"/>
            </a:ln>
          </p:spPr>
          <p:txBody>
            <a:bodyPr anchor="t" anchorCtr="0"/>
            <a:p>
              <a:pPr algn="ctr"/>
              <a:r>
                <a:rPr lang="en-US" altLang="zh-CN" dirty="0">
                  <a:latin typeface="Arial" panose="020B0604020202020204" pitchFamily="34" charset="0"/>
                </a:rPr>
                <a:t>③</a:t>
              </a:r>
              <a:r>
                <a:rPr lang="zh-CN" altLang="en-US" dirty="0">
                  <a:latin typeface="Arial" panose="020B0604020202020204" pitchFamily="34" charset="0"/>
                </a:rPr>
                <a:t>投影屏幕坐标系</a:t>
              </a:r>
              <a:endParaRPr lang="zh-CN" altLang="en-US" dirty="0">
                <a:latin typeface="Arial" panose="020B0604020202020204" pitchFamily="34" charset="0"/>
              </a:endParaRPr>
            </a:p>
          </p:txBody>
        </p:sp>
        <p:sp>
          <p:nvSpPr>
            <p:cNvPr id="31796" name="云形标注 143427"/>
            <p:cNvSpPr/>
            <p:nvPr/>
          </p:nvSpPr>
          <p:spPr>
            <a:xfrm>
              <a:off x="4105" y="663"/>
              <a:ext cx="1905" cy="499"/>
            </a:xfrm>
            <a:prstGeom prst="cloudCallout">
              <a:avLst>
                <a:gd name="adj1" fmla="val -19815"/>
                <a:gd name="adj2" fmla="val 212926"/>
              </a:avLst>
            </a:prstGeom>
            <a:noFill/>
            <a:ln w="9525" cap="flat" cmpd="sng">
              <a:solidFill>
                <a:schemeClr val="tx1"/>
              </a:solidFill>
              <a:prstDash val="solid"/>
              <a:round/>
              <a:headEnd type="none" w="med" len="med"/>
              <a:tailEnd type="none" w="med" len="med"/>
            </a:ln>
          </p:spPr>
          <p:txBody>
            <a:bodyPr anchor="t" anchorCtr="0"/>
            <a:p>
              <a:pPr algn="ctr"/>
              <a:r>
                <a:rPr lang="en-US" altLang="zh-CN" dirty="0">
                  <a:latin typeface="Arial" panose="020B0604020202020204" pitchFamily="34" charset="0"/>
                </a:rPr>
                <a:t>②</a:t>
              </a:r>
              <a:r>
                <a:rPr lang="zh-CN" altLang="en-US" dirty="0">
                  <a:latin typeface="Arial" panose="020B0604020202020204" pitchFamily="34" charset="0"/>
                </a:rPr>
                <a:t>观察坐标系</a:t>
              </a:r>
              <a:endParaRPr lang="zh-CN" altLang="en-US" dirty="0">
                <a:latin typeface="Arial" panose="020B0604020202020204" pitchFamily="34" charset="0"/>
              </a:endParaRPr>
            </a:p>
          </p:txBody>
        </p:sp>
      </p:grpSp>
      <p:sp>
        <p:nvSpPr>
          <p:cNvPr id="31797" name="矩形 143429"/>
          <p:cNvSpPr/>
          <p:nvPr/>
        </p:nvSpPr>
        <p:spPr>
          <a:xfrm>
            <a:off x="0" y="3071813"/>
            <a:ext cx="9144000" cy="0"/>
          </a:xfrm>
          <a:prstGeom prst="rect">
            <a:avLst/>
          </a:prstGeom>
          <a:noFill/>
          <a:ln w="9525">
            <a:noFill/>
          </a:ln>
        </p:spPr>
        <p:txBody>
          <a:bodyPr anchor="t" anchorCtr="0"/>
          <a:p>
            <a:endParaRPr lang="zh-CN" altLang="en-US" dirty="0">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标题 2"/>
          <p:cNvSpPr>
            <a:spLocks noGrp="1"/>
          </p:cNvSpPr>
          <p:nvPr>
            <p:ph type="title"/>
          </p:nvPr>
        </p:nvSpPr>
        <p:spPr/>
        <p:txBody>
          <a:bodyPr vert="horz" wrap="square" lIns="91440" tIns="45720" rIns="91440" bIns="45720" anchor="ctr" anchorCtr="0"/>
          <a:p>
            <a:r>
              <a:rPr lang="zh-CN" altLang="en-US" sz="2800" baseline="0" dirty="0">
                <a:latin typeface="楷体" panose="02010609060101010101" pitchFamily="49" charset="-122"/>
                <a:ea typeface="楷体" panose="02010609060101010101" pitchFamily="49" charset="-122"/>
                <a:cs typeface="+mj-cs"/>
              </a:rPr>
              <a:t>世界坐标系到观察坐标系变换步骤</a:t>
            </a:r>
            <a:r>
              <a:rPr lang="en-US" altLang="zh-CN" sz="2800" baseline="0" dirty="0">
                <a:latin typeface="楷体" panose="02010609060101010101" pitchFamily="49" charset="-122"/>
                <a:ea typeface="楷体" panose="02010609060101010101" pitchFamily="49" charset="-122"/>
                <a:cs typeface="+mj-cs"/>
              </a:rPr>
              <a:t>①</a:t>
            </a:r>
            <a:endParaRPr lang="zh-CN" altLang="en-US" sz="2800" baseline="0" dirty="0">
              <a:latin typeface="楷体" panose="02010609060101010101" pitchFamily="49" charset="-122"/>
              <a:ea typeface="楷体" panose="02010609060101010101" pitchFamily="49" charset="-122"/>
              <a:cs typeface="+mj-cs"/>
            </a:endParaRPr>
          </a:p>
        </p:txBody>
      </p:sp>
      <p:sp>
        <p:nvSpPr>
          <p:cNvPr id="27651" name="Rectangle 3"/>
          <p:cNvSpPr>
            <a:spLocks noGrp="1" noChangeArrowheads="1"/>
          </p:cNvSpPr>
          <p:nvPr>
            <p:ph idx="1"/>
          </p:nvPr>
        </p:nvSpPr>
        <p:spPr>
          <a:xfrm>
            <a:off x="304800" y="1447800"/>
            <a:ext cx="8382000" cy="4678363"/>
          </a:xfrm>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ts val="0"/>
              </a:spcBef>
              <a:spcAft>
                <a:spcPct val="0"/>
              </a:spcAft>
              <a:buClrTx/>
              <a:buSzTx/>
              <a:buFontTx/>
              <a:buChar char="•"/>
              <a:defRPr/>
            </a:pPr>
            <a:r>
              <a:rPr kumimoji="0" lang="en-US" altLang="zh-CN" sz="2400" b="0"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1. </a:t>
            </a:r>
            <a:r>
              <a:rPr kumimoji="0" lang="zh-CN" altLang="en-US" sz="2400" b="0"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原点到视点的平移</a:t>
            </a:r>
            <a:endParaRPr kumimoji="0" lang="zh-CN" altLang="en-US" sz="2400" b="0"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a:p>
            <a:pPr marL="0" marR="0" lvl="0" indent="0" algn="l" defTabSz="914400" rtl="0" eaLnBrk="0" fontAlgn="base" latinLnBrk="0" hangingPunct="0">
              <a:lnSpc>
                <a:spcPct val="150000"/>
              </a:lnSpc>
              <a:spcBef>
                <a:spcPts val="0"/>
              </a:spcBef>
              <a:spcAft>
                <a:spcPct val="0"/>
              </a:spcAft>
              <a:buClrTx/>
              <a:buSzTx/>
              <a:buFontTx/>
              <a:buNone/>
              <a:defRPr/>
            </a:pPr>
            <a:r>
              <a:rPr kumimoji="0" lang="zh-CN" altLang="en-US" sz="2400" b="0"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    原世界坐标系原点</a:t>
            </a:r>
            <a:r>
              <a:rPr kumimoji="0" lang="en-US" altLang="zh-CN" sz="2400" b="0"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O</a:t>
            </a:r>
            <a:r>
              <a:rPr kumimoji="0" lang="zh-CN" altLang="en-US" sz="2400" b="0"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平移到观察坐标系原点</a:t>
            </a:r>
            <a:r>
              <a:rPr kumimoji="0" lang="en-US" altLang="zh-CN" sz="2400" b="0"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Ov</a:t>
            </a:r>
            <a:r>
              <a:rPr kumimoji="0" lang="zh-CN" altLang="en-US" sz="2400" b="0"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，形成新坐标系</a:t>
            </a:r>
            <a:r>
              <a:rPr kumimoji="0" lang="en-US" altLang="zh-CN" sz="2400" b="0"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O</a:t>
            </a:r>
            <a:r>
              <a:rPr kumimoji="0" lang="en-US" altLang="zh-CN" sz="2400" b="0" i="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1</a:t>
            </a:r>
            <a:r>
              <a:rPr kumimoji="0" lang="en-US" altLang="zh-CN" sz="2400" b="0"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x</a:t>
            </a:r>
            <a:r>
              <a:rPr kumimoji="0" lang="en-US" altLang="zh-CN" sz="2400" b="0" i="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1</a:t>
            </a:r>
            <a:r>
              <a:rPr kumimoji="0" lang="en-US" altLang="zh-CN" sz="2400" b="0"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y</a:t>
            </a:r>
            <a:r>
              <a:rPr kumimoji="0" lang="en-US" altLang="zh-CN" sz="2400" b="0" i="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1</a:t>
            </a:r>
            <a:r>
              <a:rPr kumimoji="0" lang="en-US" altLang="zh-CN" sz="2400" b="0"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z</a:t>
            </a:r>
            <a:r>
              <a:rPr kumimoji="0" lang="en-US" altLang="zh-CN" sz="2400" b="0" i="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1</a:t>
            </a:r>
            <a:endParaRPr kumimoji="0" lang="en-US" altLang="zh-CN" sz="2400" b="0" i="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endParaRPr>
          </a:p>
        </p:txBody>
      </p:sp>
      <p:grpSp>
        <p:nvGrpSpPr>
          <p:cNvPr id="32771" name="Group 6"/>
          <p:cNvGrpSpPr/>
          <p:nvPr/>
        </p:nvGrpSpPr>
        <p:grpSpPr>
          <a:xfrm>
            <a:off x="4283075" y="4200525"/>
            <a:ext cx="4572000" cy="2438400"/>
            <a:chOff x="1990" y="1542"/>
            <a:chExt cx="5750" cy="3508"/>
          </a:xfrm>
        </p:grpSpPr>
        <p:sp>
          <p:nvSpPr>
            <p:cNvPr id="32772" name="Freeform 7"/>
            <p:cNvSpPr/>
            <p:nvPr/>
          </p:nvSpPr>
          <p:spPr>
            <a:xfrm>
              <a:off x="7498" y="4132"/>
              <a:ext cx="113" cy="106"/>
            </a:xfrm>
            <a:custGeom>
              <a:avLst/>
              <a:gdLst/>
              <a:ahLst/>
              <a:cxnLst>
                <a:cxn ang="0">
                  <a:pos x="11" y="4"/>
                </a:cxn>
                <a:cxn ang="0">
                  <a:pos x="0" y="8"/>
                </a:cxn>
                <a:cxn ang="0">
                  <a:pos x="0" y="0"/>
                </a:cxn>
                <a:cxn ang="0">
                  <a:pos x="11" y="4"/>
                </a:cxn>
              </a:cxnLst>
              <a:pathLst>
                <a:path w="200" h="200">
                  <a:moveTo>
                    <a:pt x="200" y="100"/>
                  </a:moveTo>
                  <a:lnTo>
                    <a:pt x="0" y="200"/>
                  </a:lnTo>
                  <a:cubicBezTo>
                    <a:pt x="31" y="137"/>
                    <a:pt x="31" y="63"/>
                    <a:pt x="0" y="0"/>
                  </a:cubicBezTo>
                  <a:lnTo>
                    <a:pt x="200" y="100"/>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2773" name="Freeform 8"/>
            <p:cNvSpPr/>
            <p:nvPr/>
          </p:nvSpPr>
          <p:spPr>
            <a:xfrm>
              <a:off x="2759" y="1606"/>
              <a:ext cx="113" cy="107"/>
            </a:xfrm>
            <a:custGeom>
              <a:avLst/>
              <a:gdLst/>
              <a:ahLst/>
              <a:cxnLst>
                <a:cxn ang="0">
                  <a:pos x="6" y="0"/>
                </a:cxn>
                <a:cxn ang="0">
                  <a:pos x="11" y="9"/>
                </a:cxn>
                <a:cxn ang="0">
                  <a:pos x="0" y="9"/>
                </a:cxn>
                <a:cxn ang="0">
                  <a:pos x="6" y="0"/>
                </a:cxn>
              </a:cxnLst>
              <a:pathLst>
                <a:path w="199" h="200">
                  <a:moveTo>
                    <a:pt x="100" y="0"/>
                  </a:moveTo>
                  <a:lnTo>
                    <a:pt x="199" y="200"/>
                  </a:lnTo>
                  <a:cubicBezTo>
                    <a:pt x="137" y="168"/>
                    <a:pt x="63" y="168"/>
                    <a:pt x="0" y="200"/>
                  </a:cubicBezTo>
                  <a:lnTo>
                    <a:pt x="100" y="0"/>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2774" name="Freeform 9"/>
            <p:cNvSpPr/>
            <p:nvPr/>
          </p:nvSpPr>
          <p:spPr>
            <a:xfrm>
              <a:off x="2131" y="4716"/>
              <a:ext cx="120" cy="113"/>
            </a:xfrm>
            <a:custGeom>
              <a:avLst/>
              <a:gdLst/>
              <a:ahLst/>
              <a:cxnLst>
                <a:cxn ang="0">
                  <a:pos x="0" y="9"/>
                </a:cxn>
                <a:cxn ang="0">
                  <a:pos x="4" y="0"/>
                </a:cxn>
                <a:cxn ang="0">
                  <a:pos x="12" y="6"/>
                </a:cxn>
                <a:cxn ang="0">
                  <a:pos x="0" y="9"/>
                </a:cxn>
              </a:cxnLst>
              <a:pathLst>
                <a:path w="212" h="212">
                  <a:moveTo>
                    <a:pt x="0" y="212"/>
                  </a:moveTo>
                  <a:lnTo>
                    <a:pt x="71" y="0"/>
                  </a:lnTo>
                  <a:cubicBezTo>
                    <a:pt x="93" y="67"/>
                    <a:pt x="145" y="119"/>
                    <a:pt x="212" y="142"/>
                  </a:cubicBezTo>
                  <a:lnTo>
                    <a:pt x="0" y="212"/>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2775" name="Rectangle 10"/>
            <p:cNvSpPr/>
            <p:nvPr/>
          </p:nvSpPr>
          <p:spPr>
            <a:xfrm>
              <a:off x="2507" y="1542"/>
              <a:ext cx="142" cy="439"/>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z</a:t>
              </a:r>
              <a:endParaRPr lang="en-US" altLang="zh-CN" sz="2000" dirty="0">
                <a:latin typeface="Arial" panose="020B0604020202020204" pitchFamily="34" charset="0"/>
              </a:endParaRPr>
            </a:p>
          </p:txBody>
        </p:sp>
        <p:sp>
          <p:nvSpPr>
            <p:cNvPr id="32776" name="Rectangle 11"/>
            <p:cNvSpPr/>
            <p:nvPr/>
          </p:nvSpPr>
          <p:spPr>
            <a:xfrm>
              <a:off x="1990" y="4296"/>
              <a:ext cx="160" cy="439"/>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x</a:t>
              </a:r>
              <a:endParaRPr lang="en-US" altLang="zh-CN" sz="2000" dirty="0">
                <a:latin typeface="Arial" panose="020B0604020202020204" pitchFamily="34" charset="0"/>
              </a:endParaRPr>
            </a:p>
          </p:txBody>
        </p:sp>
        <p:sp>
          <p:nvSpPr>
            <p:cNvPr id="32777" name="Rectangle 12"/>
            <p:cNvSpPr/>
            <p:nvPr/>
          </p:nvSpPr>
          <p:spPr>
            <a:xfrm>
              <a:off x="7508" y="4296"/>
              <a:ext cx="160" cy="439"/>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y</a:t>
              </a:r>
              <a:endParaRPr lang="en-US" altLang="zh-CN" sz="2000" dirty="0">
                <a:latin typeface="Arial" panose="020B0604020202020204" pitchFamily="34" charset="0"/>
              </a:endParaRPr>
            </a:p>
          </p:txBody>
        </p:sp>
        <p:sp>
          <p:nvSpPr>
            <p:cNvPr id="32778" name="Rectangle 13"/>
            <p:cNvSpPr/>
            <p:nvPr/>
          </p:nvSpPr>
          <p:spPr>
            <a:xfrm>
              <a:off x="2525" y="3990"/>
              <a:ext cx="232" cy="439"/>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O</a:t>
              </a:r>
              <a:endParaRPr lang="en-US" altLang="zh-CN" sz="2000" dirty="0">
                <a:latin typeface="Arial" panose="020B0604020202020204" pitchFamily="34" charset="0"/>
              </a:endParaRPr>
            </a:p>
          </p:txBody>
        </p:sp>
        <p:sp>
          <p:nvSpPr>
            <p:cNvPr id="32779" name="Rectangle 14"/>
            <p:cNvSpPr/>
            <p:nvPr/>
          </p:nvSpPr>
          <p:spPr>
            <a:xfrm>
              <a:off x="6269" y="3042"/>
              <a:ext cx="335" cy="439"/>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O</a:t>
              </a:r>
              <a:r>
                <a:rPr lang="en-US" altLang="zh-CN" sz="2000" baseline="-25000" dirty="0">
                  <a:solidFill>
                    <a:srgbClr val="000000"/>
                  </a:solidFill>
                  <a:latin typeface="Times New Roman" panose="02020603050405020304" pitchFamily="18" charset="0"/>
                </a:rPr>
                <a:t>1</a:t>
              </a:r>
              <a:endParaRPr lang="en-US" altLang="zh-CN" sz="2000" dirty="0">
                <a:latin typeface="Arial" panose="020B0604020202020204" pitchFamily="34" charset="0"/>
              </a:endParaRPr>
            </a:p>
          </p:txBody>
        </p:sp>
        <p:sp>
          <p:nvSpPr>
            <p:cNvPr id="32780" name="Rectangle 15"/>
            <p:cNvSpPr/>
            <p:nvPr/>
          </p:nvSpPr>
          <p:spPr>
            <a:xfrm>
              <a:off x="5588" y="3623"/>
              <a:ext cx="159" cy="438"/>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x</a:t>
              </a:r>
              <a:endParaRPr lang="en-US" altLang="zh-CN" sz="2000" dirty="0">
                <a:latin typeface="Arial" panose="020B0604020202020204" pitchFamily="34" charset="0"/>
              </a:endParaRPr>
            </a:p>
          </p:txBody>
        </p:sp>
        <p:sp>
          <p:nvSpPr>
            <p:cNvPr id="32781" name="Rectangle 16"/>
            <p:cNvSpPr/>
            <p:nvPr/>
          </p:nvSpPr>
          <p:spPr>
            <a:xfrm>
              <a:off x="5698" y="3719"/>
              <a:ext cx="159" cy="438"/>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1</a:t>
              </a:r>
              <a:endParaRPr lang="en-US" altLang="zh-CN" sz="2000" dirty="0">
                <a:latin typeface="Arial" panose="020B0604020202020204" pitchFamily="34" charset="0"/>
              </a:endParaRPr>
            </a:p>
          </p:txBody>
        </p:sp>
        <p:sp>
          <p:nvSpPr>
            <p:cNvPr id="32782" name="Rectangle 17"/>
            <p:cNvSpPr/>
            <p:nvPr/>
          </p:nvSpPr>
          <p:spPr>
            <a:xfrm>
              <a:off x="7472" y="2976"/>
              <a:ext cx="160" cy="439"/>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y</a:t>
              </a:r>
              <a:endParaRPr lang="en-US" altLang="zh-CN" sz="2000" dirty="0">
                <a:latin typeface="Arial" panose="020B0604020202020204" pitchFamily="34" charset="0"/>
              </a:endParaRPr>
            </a:p>
          </p:txBody>
        </p:sp>
        <p:sp>
          <p:nvSpPr>
            <p:cNvPr id="32783" name="Rectangle 18"/>
            <p:cNvSpPr/>
            <p:nvPr/>
          </p:nvSpPr>
          <p:spPr>
            <a:xfrm>
              <a:off x="7580" y="3079"/>
              <a:ext cx="160" cy="439"/>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1</a:t>
              </a:r>
              <a:endParaRPr lang="en-US" altLang="zh-CN" sz="2000" dirty="0">
                <a:latin typeface="Arial" panose="020B0604020202020204" pitchFamily="34" charset="0"/>
              </a:endParaRPr>
            </a:p>
          </p:txBody>
        </p:sp>
        <p:sp>
          <p:nvSpPr>
            <p:cNvPr id="32784" name="Rectangle 19"/>
            <p:cNvSpPr/>
            <p:nvPr/>
          </p:nvSpPr>
          <p:spPr>
            <a:xfrm>
              <a:off x="5755" y="1542"/>
              <a:ext cx="246" cy="442"/>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z</a:t>
              </a:r>
              <a:r>
                <a:rPr lang="en-US" altLang="zh-CN" sz="2000" baseline="-25000" dirty="0">
                  <a:solidFill>
                    <a:srgbClr val="000000"/>
                  </a:solidFill>
                  <a:uFillTx/>
                  <a:latin typeface="Times New Roman" panose="02020603050405020304" pitchFamily="18" charset="0"/>
                </a:rPr>
                <a:t>1</a:t>
              </a:r>
              <a:endParaRPr lang="en-US" altLang="zh-CN" sz="2000" baseline="-25000" dirty="0">
                <a:solidFill>
                  <a:srgbClr val="000000"/>
                </a:solidFill>
                <a:uFillTx/>
                <a:latin typeface="Times New Roman" panose="02020603050405020304" pitchFamily="18" charset="0"/>
              </a:endParaRPr>
            </a:p>
          </p:txBody>
        </p:sp>
        <p:sp>
          <p:nvSpPr>
            <p:cNvPr id="32786" name="Freeform 21"/>
            <p:cNvSpPr/>
            <p:nvPr/>
          </p:nvSpPr>
          <p:spPr>
            <a:xfrm>
              <a:off x="2913" y="4222"/>
              <a:ext cx="82" cy="116"/>
            </a:xfrm>
            <a:custGeom>
              <a:avLst/>
              <a:gdLst/>
              <a:ahLst/>
              <a:cxnLst>
                <a:cxn ang="0">
                  <a:pos x="0" y="87"/>
                </a:cxn>
                <a:cxn ang="0">
                  <a:pos x="82" y="0"/>
                </a:cxn>
                <a:cxn ang="0">
                  <a:pos x="72" y="116"/>
                </a:cxn>
                <a:cxn ang="0">
                  <a:pos x="0" y="87"/>
                </a:cxn>
              </a:cxnLst>
              <a:pathLst>
                <a:path w="82" h="116">
                  <a:moveTo>
                    <a:pt x="0" y="87"/>
                  </a:moveTo>
                  <a:lnTo>
                    <a:pt x="82" y="0"/>
                  </a:lnTo>
                  <a:lnTo>
                    <a:pt x="72" y="116"/>
                  </a:lnTo>
                  <a:lnTo>
                    <a:pt x="0" y="87"/>
                  </a:lnTo>
                  <a:close/>
                </a:path>
              </a:pathLst>
            </a:custGeom>
            <a:solidFill>
              <a:srgbClr val="000000"/>
            </a:solidFill>
            <a:ln w="9525">
              <a:noFill/>
            </a:ln>
          </p:spPr>
          <p:txBody>
            <a:bodyPr/>
            <a:p>
              <a:endParaRPr lang="zh-CN" altLang="en-US"/>
            </a:p>
          </p:txBody>
        </p:sp>
        <p:sp>
          <p:nvSpPr>
            <p:cNvPr id="32787" name="Freeform 22"/>
            <p:cNvSpPr/>
            <p:nvPr/>
          </p:nvSpPr>
          <p:spPr>
            <a:xfrm>
              <a:off x="6184" y="1606"/>
              <a:ext cx="114" cy="107"/>
            </a:xfrm>
            <a:custGeom>
              <a:avLst/>
              <a:gdLst/>
              <a:ahLst/>
              <a:cxnLst>
                <a:cxn ang="0">
                  <a:pos x="6" y="0"/>
                </a:cxn>
                <a:cxn ang="0">
                  <a:pos x="12" y="9"/>
                </a:cxn>
                <a:cxn ang="0">
                  <a:pos x="0" y="9"/>
                </a:cxn>
                <a:cxn ang="0">
                  <a:pos x="6" y="0"/>
                </a:cxn>
              </a:cxnLst>
              <a:pathLst>
                <a:path w="200" h="200">
                  <a:moveTo>
                    <a:pt x="100" y="0"/>
                  </a:moveTo>
                  <a:lnTo>
                    <a:pt x="200" y="200"/>
                  </a:lnTo>
                  <a:cubicBezTo>
                    <a:pt x="137" y="168"/>
                    <a:pt x="63" y="168"/>
                    <a:pt x="0" y="200"/>
                  </a:cubicBezTo>
                  <a:lnTo>
                    <a:pt x="100" y="0"/>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2788" name="Freeform 23"/>
            <p:cNvSpPr/>
            <p:nvPr/>
          </p:nvSpPr>
          <p:spPr>
            <a:xfrm>
              <a:off x="5556" y="3449"/>
              <a:ext cx="120" cy="113"/>
            </a:xfrm>
            <a:custGeom>
              <a:avLst/>
              <a:gdLst/>
              <a:ahLst/>
              <a:cxnLst>
                <a:cxn ang="0">
                  <a:pos x="0" y="9"/>
                </a:cxn>
                <a:cxn ang="0">
                  <a:pos x="4" y="0"/>
                </a:cxn>
                <a:cxn ang="0">
                  <a:pos x="12" y="6"/>
                </a:cxn>
                <a:cxn ang="0">
                  <a:pos x="0" y="9"/>
                </a:cxn>
              </a:cxnLst>
              <a:pathLst>
                <a:path w="212" h="212">
                  <a:moveTo>
                    <a:pt x="0" y="212"/>
                  </a:moveTo>
                  <a:lnTo>
                    <a:pt x="71" y="0"/>
                  </a:lnTo>
                  <a:cubicBezTo>
                    <a:pt x="93" y="67"/>
                    <a:pt x="145" y="119"/>
                    <a:pt x="212" y="141"/>
                  </a:cubicBezTo>
                  <a:lnTo>
                    <a:pt x="0" y="212"/>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2789" name="Freeform 24"/>
            <p:cNvSpPr/>
            <p:nvPr/>
          </p:nvSpPr>
          <p:spPr>
            <a:xfrm>
              <a:off x="7498" y="2864"/>
              <a:ext cx="113" cy="106"/>
            </a:xfrm>
            <a:custGeom>
              <a:avLst/>
              <a:gdLst/>
              <a:ahLst/>
              <a:cxnLst>
                <a:cxn ang="0">
                  <a:pos x="11" y="4"/>
                </a:cxn>
                <a:cxn ang="0">
                  <a:pos x="0" y="9"/>
                </a:cxn>
                <a:cxn ang="0">
                  <a:pos x="0" y="0"/>
                </a:cxn>
                <a:cxn ang="0">
                  <a:pos x="11" y="4"/>
                </a:cxn>
              </a:cxnLst>
              <a:pathLst>
                <a:path w="200" h="199">
                  <a:moveTo>
                    <a:pt x="200" y="99"/>
                  </a:moveTo>
                  <a:lnTo>
                    <a:pt x="0" y="199"/>
                  </a:lnTo>
                  <a:cubicBezTo>
                    <a:pt x="31" y="136"/>
                    <a:pt x="31" y="62"/>
                    <a:pt x="0" y="0"/>
                  </a:cubicBezTo>
                  <a:lnTo>
                    <a:pt x="200" y="99"/>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grpSp>
          <p:nvGrpSpPr>
            <p:cNvPr id="32790" name="Group 25"/>
            <p:cNvGrpSpPr/>
            <p:nvPr/>
          </p:nvGrpSpPr>
          <p:grpSpPr>
            <a:xfrm>
              <a:off x="2191" y="1687"/>
              <a:ext cx="5334" cy="3142"/>
              <a:chOff x="2191" y="1687"/>
              <a:chExt cx="5334" cy="3142"/>
            </a:xfrm>
          </p:grpSpPr>
          <p:sp>
            <p:nvSpPr>
              <p:cNvPr id="32791" name="Line 26"/>
              <p:cNvSpPr/>
              <p:nvPr/>
            </p:nvSpPr>
            <p:spPr>
              <a:xfrm>
                <a:off x="2816" y="4185"/>
                <a:ext cx="4709" cy="0"/>
              </a:xfrm>
              <a:prstGeom prst="line">
                <a:avLst/>
              </a:prstGeom>
              <a:ln w="16510" cap="rnd" cmpd="sng">
                <a:solidFill>
                  <a:srgbClr val="000000"/>
                </a:solidFill>
                <a:prstDash val="solid"/>
                <a:round/>
                <a:headEnd type="none" w="med" len="med"/>
                <a:tailEnd type="none" w="med" len="med"/>
              </a:ln>
            </p:spPr>
          </p:sp>
          <p:sp>
            <p:nvSpPr>
              <p:cNvPr id="32792" name="Line 27"/>
              <p:cNvSpPr/>
              <p:nvPr/>
            </p:nvSpPr>
            <p:spPr>
              <a:xfrm flipV="1">
                <a:off x="2816" y="1687"/>
                <a:ext cx="0" cy="2498"/>
              </a:xfrm>
              <a:prstGeom prst="line">
                <a:avLst/>
              </a:prstGeom>
              <a:ln w="16510" cap="rnd" cmpd="sng">
                <a:solidFill>
                  <a:srgbClr val="000000"/>
                </a:solidFill>
                <a:prstDash val="solid"/>
                <a:round/>
                <a:headEnd type="none" w="med" len="med"/>
                <a:tailEnd type="none" w="med" len="med"/>
              </a:ln>
            </p:spPr>
          </p:sp>
          <p:sp>
            <p:nvSpPr>
              <p:cNvPr id="32793" name="Line 28"/>
              <p:cNvSpPr/>
              <p:nvPr/>
            </p:nvSpPr>
            <p:spPr>
              <a:xfrm flipH="1">
                <a:off x="2191" y="4185"/>
                <a:ext cx="625" cy="587"/>
              </a:xfrm>
              <a:prstGeom prst="line">
                <a:avLst/>
              </a:prstGeom>
              <a:ln w="16510" cap="rnd" cmpd="sng">
                <a:solidFill>
                  <a:srgbClr val="000000"/>
                </a:solidFill>
                <a:prstDash val="solid"/>
                <a:round/>
                <a:headEnd type="none" w="med" len="med"/>
                <a:tailEnd type="none" w="med" len="med"/>
              </a:ln>
            </p:spPr>
          </p:sp>
          <p:sp>
            <p:nvSpPr>
              <p:cNvPr id="32794" name="Line 29"/>
              <p:cNvSpPr/>
              <p:nvPr/>
            </p:nvSpPr>
            <p:spPr>
              <a:xfrm flipV="1">
                <a:off x="2833" y="2896"/>
                <a:ext cx="3408" cy="1289"/>
              </a:xfrm>
              <a:prstGeom prst="line">
                <a:avLst/>
              </a:prstGeom>
              <a:ln w="15875" cap="rnd" cmpd="sng">
                <a:solidFill>
                  <a:srgbClr val="0000FF"/>
                </a:solidFill>
                <a:prstDash val="solid"/>
                <a:round/>
                <a:headEnd type="none" w="med" len="med"/>
                <a:tailEnd type="none" w="med" len="med"/>
              </a:ln>
            </p:spPr>
          </p:sp>
          <p:sp>
            <p:nvSpPr>
              <p:cNvPr id="32795" name="Line 30"/>
              <p:cNvSpPr/>
              <p:nvPr/>
            </p:nvSpPr>
            <p:spPr>
              <a:xfrm>
                <a:off x="2798" y="4185"/>
                <a:ext cx="3443" cy="644"/>
              </a:xfrm>
              <a:prstGeom prst="line">
                <a:avLst/>
              </a:prstGeom>
              <a:ln w="5080" cap="rnd" cmpd="sng">
                <a:solidFill>
                  <a:srgbClr val="000000"/>
                </a:solidFill>
                <a:prstDash val="solid"/>
                <a:round/>
                <a:headEnd type="none" w="med" len="med"/>
                <a:tailEnd type="none" w="med" len="med"/>
              </a:ln>
            </p:spPr>
          </p:sp>
          <p:sp>
            <p:nvSpPr>
              <p:cNvPr id="32796" name="Line 31"/>
              <p:cNvSpPr/>
              <p:nvPr/>
            </p:nvSpPr>
            <p:spPr>
              <a:xfrm>
                <a:off x="6233" y="2898"/>
                <a:ext cx="8" cy="1931"/>
              </a:xfrm>
              <a:prstGeom prst="line">
                <a:avLst/>
              </a:prstGeom>
              <a:ln w="5080" cap="rnd" cmpd="sng">
                <a:solidFill>
                  <a:srgbClr val="000000"/>
                </a:solidFill>
                <a:prstDash val="solid"/>
                <a:round/>
                <a:headEnd type="none" w="med" len="med"/>
                <a:tailEnd type="none" w="med" len="med"/>
              </a:ln>
            </p:spPr>
          </p:sp>
          <p:sp>
            <p:nvSpPr>
              <p:cNvPr id="32797" name="Freeform 32"/>
              <p:cNvSpPr/>
              <p:nvPr/>
            </p:nvSpPr>
            <p:spPr>
              <a:xfrm>
                <a:off x="2650" y="4315"/>
                <a:ext cx="303" cy="52"/>
              </a:xfrm>
              <a:custGeom>
                <a:avLst/>
                <a:gdLst/>
                <a:ahLst/>
                <a:cxnLst>
                  <a:cxn ang="0">
                    <a:pos x="0" y="26"/>
                  </a:cxn>
                  <a:cxn ang="0">
                    <a:pos x="303" y="0"/>
                  </a:cxn>
                </a:cxnLst>
                <a:pathLst>
                  <a:path w="303" h="52">
                    <a:moveTo>
                      <a:pt x="0" y="26"/>
                    </a:moveTo>
                    <a:cubicBezTo>
                      <a:pt x="129" y="52"/>
                      <a:pt x="244" y="43"/>
                      <a:pt x="303" y="0"/>
                    </a:cubicBezTo>
                  </a:path>
                </a:pathLst>
              </a:custGeom>
              <a:noFill/>
              <a:ln w="5080" cap="rnd" cmpd="sng">
                <a:solidFill>
                  <a:srgbClr val="000000"/>
                </a:solidFill>
                <a:prstDash val="solid"/>
                <a:round/>
                <a:headEnd type="none" w="med" len="med"/>
                <a:tailEnd type="none" w="med" len="med"/>
              </a:ln>
            </p:spPr>
            <p:txBody>
              <a:bodyPr/>
              <a:p>
                <a:endParaRPr lang="zh-CN" altLang="en-US"/>
              </a:p>
            </p:txBody>
          </p:sp>
          <p:sp>
            <p:nvSpPr>
              <p:cNvPr id="32798" name="Line 33"/>
              <p:cNvSpPr/>
              <p:nvPr/>
            </p:nvSpPr>
            <p:spPr>
              <a:xfrm flipV="1">
                <a:off x="6241" y="1687"/>
                <a:ext cx="0" cy="1209"/>
              </a:xfrm>
              <a:prstGeom prst="line">
                <a:avLst/>
              </a:prstGeom>
              <a:ln w="16510" cap="rnd" cmpd="sng">
                <a:solidFill>
                  <a:srgbClr val="000000"/>
                </a:solidFill>
                <a:prstDash val="solid"/>
                <a:round/>
                <a:headEnd type="none" w="med" len="med"/>
                <a:tailEnd type="none" w="med" len="med"/>
              </a:ln>
            </p:spPr>
          </p:sp>
          <p:sp>
            <p:nvSpPr>
              <p:cNvPr id="32799" name="Line 34"/>
              <p:cNvSpPr/>
              <p:nvPr/>
            </p:nvSpPr>
            <p:spPr>
              <a:xfrm flipH="1">
                <a:off x="5616" y="2917"/>
                <a:ext cx="625" cy="588"/>
              </a:xfrm>
              <a:prstGeom prst="line">
                <a:avLst/>
              </a:prstGeom>
              <a:ln w="16510" cap="rnd" cmpd="sng">
                <a:solidFill>
                  <a:srgbClr val="000000"/>
                </a:solidFill>
                <a:prstDash val="solid"/>
                <a:round/>
                <a:headEnd type="none" w="med" len="med"/>
                <a:tailEnd type="none" w="med" len="med"/>
              </a:ln>
            </p:spPr>
          </p:sp>
          <p:sp>
            <p:nvSpPr>
              <p:cNvPr id="32800" name="Line 35"/>
              <p:cNvSpPr/>
              <p:nvPr/>
            </p:nvSpPr>
            <p:spPr>
              <a:xfrm>
                <a:off x="6233" y="2917"/>
                <a:ext cx="1292" cy="0"/>
              </a:xfrm>
              <a:prstGeom prst="line">
                <a:avLst/>
              </a:prstGeom>
              <a:ln w="16510" cap="rnd" cmpd="sng">
                <a:solidFill>
                  <a:srgbClr val="000000"/>
                </a:solidFill>
                <a:prstDash val="solid"/>
                <a:round/>
                <a:headEnd type="none" w="med" len="med"/>
                <a:tailEnd type="none" w="med" len="med"/>
              </a:ln>
            </p:spPr>
          </p:sp>
          <p:sp>
            <p:nvSpPr>
              <p:cNvPr id="32801" name="Freeform 36"/>
              <p:cNvSpPr/>
              <p:nvPr/>
            </p:nvSpPr>
            <p:spPr>
              <a:xfrm>
                <a:off x="2816" y="3812"/>
                <a:ext cx="268" cy="171"/>
              </a:xfrm>
              <a:custGeom>
                <a:avLst/>
                <a:gdLst/>
                <a:ahLst/>
                <a:cxnLst>
                  <a:cxn ang="0">
                    <a:pos x="0" y="1"/>
                  </a:cxn>
                  <a:cxn ang="0">
                    <a:pos x="268" y="171"/>
                  </a:cxn>
                </a:cxnLst>
                <a:pathLst>
                  <a:path w="268" h="171">
                    <a:moveTo>
                      <a:pt x="0" y="1"/>
                    </a:moveTo>
                    <a:cubicBezTo>
                      <a:pt x="119" y="0"/>
                      <a:pt x="226" y="68"/>
                      <a:pt x="268" y="171"/>
                    </a:cubicBezTo>
                  </a:path>
                </a:pathLst>
              </a:custGeom>
              <a:noFill/>
              <a:ln w="5080" cap="rnd" cmpd="sng">
                <a:solidFill>
                  <a:srgbClr val="000000"/>
                </a:solidFill>
                <a:prstDash val="solid"/>
                <a:round/>
                <a:headEnd type="none" w="med" len="med"/>
                <a:tailEnd type="none" w="med" len="med"/>
              </a:ln>
            </p:spPr>
            <p:txBody>
              <a:bodyPr/>
              <a:p>
                <a:endParaRPr lang="zh-CN" altLang="en-US"/>
              </a:p>
            </p:txBody>
          </p:sp>
        </p:grpSp>
        <p:sp>
          <p:nvSpPr>
            <p:cNvPr id="32802" name="Freeform 37"/>
            <p:cNvSpPr/>
            <p:nvPr/>
          </p:nvSpPr>
          <p:spPr>
            <a:xfrm>
              <a:off x="3044" y="3968"/>
              <a:ext cx="77" cy="115"/>
            </a:xfrm>
            <a:custGeom>
              <a:avLst/>
              <a:gdLst/>
              <a:ahLst/>
              <a:cxnLst>
                <a:cxn ang="0">
                  <a:pos x="77" y="0"/>
                </a:cxn>
                <a:cxn ang="0">
                  <a:pos x="58" y="115"/>
                </a:cxn>
                <a:cxn ang="0">
                  <a:pos x="0" y="12"/>
                </a:cxn>
                <a:cxn ang="0">
                  <a:pos x="77" y="0"/>
                </a:cxn>
              </a:cxnLst>
              <a:pathLst>
                <a:path w="77" h="115">
                  <a:moveTo>
                    <a:pt x="77" y="0"/>
                  </a:moveTo>
                  <a:lnTo>
                    <a:pt x="58" y="115"/>
                  </a:lnTo>
                  <a:lnTo>
                    <a:pt x="0" y="12"/>
                  </a:lnTo>
                  <a:lnTo>
                    <a:pt x="77" y="0"/>
                  </a:lnTo>
                  <a:close/>
                </a:path>
              </a:pathLst>
            </a:custGeom>
            <a:solidFill>
              <a:srgbClr val="000000"/>
            </a:solidFill>
            <a:ln w="9525">
              <a:noFill/>
            </a:ln>
          </p:spPr>
          <p:txBody>
            <a:bodyPr/>
            <a:p>
              <a:endParaRPr lang="zh-CN" altLang="en-US"/>
            </a:p>
          </p:txBody>
        </p:sp>
        <p:sp>
          <p:nvSpPr>
            <p:cNvPr id="32803" name="Rectangle 38"/>
            <p:cNvSpPr/>
            <p:nvPr/>
          </p:nvSpPr>
          <p:spPr>
            <a:xfrm>
              <a:off x="6548" y="4612"/>
              <a:ext cx="178" cy="438"/>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P</a:t>
              </a:r>
              <a:endParaRPr lang="en-US" altLang="zh-CN" sz="2000" dirty="0">
                <a:latin typeface="Arial" panose="020B0604020202020204" pitchFamily="34" charset="0"/>
              </a:endParaRPr>
            </a:p>
          </p:txBody>
        </p:sp>
        <p:grpSp>
          <p:nvGrpSpPr>
            <p:cNvPr id="32804" name="Group 39"/>
            <p:cNvGrpSpPr/>
            <p:nvPr/>
          </p:nvGrpSpPr>
          <p:grpSpPr>
            <a:xfrm>
              <a:off x="2604" y="3596"/>
              <a:ext cx="401" cy="1180"/>
              <a:chOff x="2532" y="3578"/>
              <a:chExt cx="401" cy="1180"/>
            </a:xfrm>
          </p:grpSpPr>
          <p:sp>
            <p:nvSpPr>
              <p:cNvPr id="32805" name="Text Box 40"/>
              <p:cNvSpPr txBox="1"/>
              <p:nvPr/>
            </p:nvSpPr>
            <p:spPr>
              <a:xfrm>
                <a:off x="2532" y="4290"/>
                <a:ext cx="360" cy="468"/>
              </a:xfrm>
              <a:prstGeom prst="rect">
                <a:avLst/>
              </a:prstGeom>
              <a:noFill/>
              <a:ln w="9525">
                <a:noFill/>
              </a:ln>
            </p:spPr>
            <p:txBody>
              <a:bodyPr anchor="t" anchorCtr="0"/>
              <a:p>
                <a:pPr algn="just"/>
                <a:r>
                  <a:rPr lang="en-US" altLang="zh-CN" sz="2000" i="1" dirty="0">
                    <a:latin typeface="Times New Roman" panose="02020603050405020304" pitchFamily="18" charset="0"/>
                  </a:rPr>
                  <a:t>θ</a:t>
                </a:r>
                <a:endParaRPr lang="en-US" altLang="zh-CN" sz="2000" dirty="0">
                  <a:latin typeface="Arial" panose="020B0604020202020204" pitchFamily="34" charset="0"/>
                </a:endParaRPr>
              </a:p>
            </p:txBody>
          </p:sp>
          <p:sp>
            <p:nvSpPr>
              <p:cNvPr id="32806" name="Text Box 41"/>
              <p:cNvSpPr txBox="1"/>
              <p:nvPr/>
            </p:nvSpPr>
            <p:spPr>
              <a:xfrm>
                <a:off x="2700" y="3578"/>
                <a:ext cx="233" cy="571"/>
              </a:xfrm>
              <a:prstGeom prst="rect">
                <a:avLst/>
              </a:prstGeom>
              <a:noFill/>
              <a:ln w="9525">
                <a:noFill/>
              </a:ln>
            </p:spPr>
            <p:txBody>
              <a:bodyPr wrap="none" anchor="t" anchorCtr="0">
                <a:spAutoFit/>
              </a:bodyPr>
              <a:p>
                <a:pPr algn="just"/>
                <a:endParaRPr lang="zh-CN" altLang="zh-CN" sz="2000" dirty="0">
                  <a:latin typeface="Arial" panose="020B0604020202020204" pitchFamily="34" charset="0"/>
                </a:endParaRPr>
              </a:p>
            </p:txBody>
          </p:sp>
        </p:grpSp>
      </p:grpSp>
      <p:graphicFrame>
        <p:nvGraphicFramePr>
          <p:cNvPr id="32807" name="Object 2"/>
          <p:cNvGraphicFramePr/>
          <p:nvPr/>
        </p:nvGraphicFramePr>
        <p:xfrm>
          <a:off x="173038" y="3613150"/>
          <a:ext cx="4608512" cy="1584325"/>
        </p:xfrm>
        <a:graphic>
          <a:graphicData uri="http://schemas.openxmlformats.org/presentationml/2006/ole">
            <mc:AlternateContent xmlns:mc="http://schemas.openxmlformats.org/markup-compatibility/2006">
              <mc:Choice xmlns:v="urn:schemas-microsoft-com:vml" Requires="v">
                <p:oleObj spid="_x0000_s3088" name="" r:id="rId1" imgW="3187700" imgH="914400" progId="Equation.3">
                  <p:embed/>
                </p:oleObj>
              </mc:Choice>
              <mc:Fallback>
                <p:oleObj name="" r:id="rId1" imgW="3187700" imgH="914400" progId="Equation.3">
                  <p:embed/>
                  <p:pic>
                    <p:nvPicPr>
                      <p:cNvPr id="0" name="图片 3087"/>
                      <p:cNvPicPr/>
                      <p:nvPr/>
                    </p:nvPicPr>
                    <p:blipFill>
                      <a:blip r:embed="rId2"/>
                      <a:stretch>
                        <a:fillRect/>
                      </a:stretch>
                    </p:blipFill>
                    <p:spPr>
                      <a:xfrm>
                        <a:off x="173038" y="3613150"/>
                        <a:ext cx="4608512" cy="1584325"/>
                      </a:xfrm>
                      <a:prstGeom prst="rect">
                        <a:avLst/>
                      </a:prstGeom>
                      <a:noFill/>
                      <a:ln w="38100">
                        <a:noFill/>
                        <a:miter/>
                      </a:ln>
                    </p:spPr>
                  </p:pic>
                </p:oleObj>
              </mc:Fallback>
            </mc:AlternateContent>
          </a:graphicData>
        </a:graphic>
      </p:graphicFrame>
      <p:graphicFrame>
        <p:nvGraphicFramePr>
          <p:cNvPr id="32808" name="Object 2"/>
          <p:cNvGraphicFramePr/>
          <p:nvPr/>
        </p:nvGraphicFramePr>
        <p:xfrm>
          <a:off x="4953000" y="5410200"/>
          <a:ext cx="323850" cy="304800"/>
        </p:xfrm>
        <a:graphic>
          <a:graphicData uri="http://schemas.openxmlformats.org/presentationml/2006/ole">
            <mc:AlternateContent xmlns:mc="http://schemas.openxmlformats.org/markup-compatibility/2006">
              <mc:Choice xmlns:v="urn:schemas-microsoft-com:vml" Requires="v">
                <p:oleObj spid="_x0000_s3086" name="" r:id="rId3" imgW="139700" imgH="165100" progId="Equation.3">
                  <p:embed/>
                </p:oleObj>
              </mc:Choice>
              <mc:Fallback>
                <p:oleObj name="" r:id="rId3" imgW="139700" imgH="165100" progId="Equation.3">
                  <p:embed/>
                  <p:pic>
                    <p:nvPicPr>
                      <p:cNvPr id="0" name="图片 3085"/>
                      <p:cNvPicPr/>
                      <p:nvPr/>
                    </p:nvPicPr>
                    <p:blipFill>
                      <a:blip r:embed="rId4"/>
                      <a:stretch>
                        <a:fillRect/>
                      </a:stretch>
                    </p:blipFill>
                    <p:spPr>
                      <a:xfrm>
                        <a:off x="4953000" y="5410200"/>
                        <a:ext cx="323850" cy="304800"/>
                      </a:xfrm>
                      <a:prstGeom prst="rect">
                        <a:avLst/>
                      </a:prstGeom>
                      <a:noFill/>
                      <a:ln w="38100">
                        <a:noFill/>
                        <a:miter/>
                      </a:ln>
                    </p:spPr>
                  </p:pic>
                </p:oleObj>
              </mc:Fallback>
            </mc:AlternateContent>
          </a:graphicData>
        </a:graphic>
      </p:graphicFrame>
      <p:graphicFrame>
        <p:nvGraphicFramePr>
          <p:cNvPr id="32809" name="对象 2"/>
          <p:cNvGraphicFramePr/>
          <p:nvPr/>
        </p:nvGraphicFramePr>
        <p:xfrm>
          <a:off x="761683" y="5334000"/>
          <a:ext cx="1854835" cy="1225550"/>
        </p:xfrm>
        <a:graphic>
          <a:graphicData uri="http://schemas.openxmlformats.org/presentationml/2006/ole">
            <mc:AlternateContent xmlns:mc="http://schemas.openxmlformats.org/markup-compatibility/2006">
              <mc:Choice xmlns:v="urn:schemas-microsoft-com:vml" Requires="v">
                <p:oleObj spid="_x0000_s3085" name="" r:id="rId5" imgW="1206500" imgH="711200" progId="Equation.3">
                  <p:embed/>
                </p:oleObj>
              </mc:Choice>
              <mc:Fallback>
                <p:oleObj name="" r:id="rId5" imgW="1206500" imgH="711200" progId="Equation.3">
                  <p:embed/>
                  <p:pic>
                    <p:nvPicPr>
                      <p:cNvPr id="0" name="图片 3084"/>
                      <p:cNvPicPr/>
                      <p:nvPr/>
                    </p:nvPicPr>
                    <p:blipFill>
                      <a:blip r:embed="rId6"/>
                      <a:stretch>
                        <a:fillRect/>
                      </a:stretch>
                    </p:blipFill>
                    <p:spPr>
                      <a:xfrm>
                        <a:off x="761683" y="5334000"/>
                        <a:ext cx="1854835" cy="1225550"/>
                      </a:xfrm>
                      <a:prstGeom prst="rect">
                        <a:avLst/>
                      </a:prstGeom>
                      <a:noFill/>
                      <a:ln w="38100">
                        <a:noFill/>
                        <a:miter/>
                      </a:ln>
                    </p:spPr>
                  </p:pic>
                </p:oleObj>
              </mc:Fallback>
            </mc:AlternateContent>
          </a:graphicData>
        </a:graphic>
      </p:graphicFrame>
      <p:sp>
        <p:nvSpPr>
          <p:cNvPr id="32810" name="Rectangle 16"/>
          <p:cNvSpPr/>
          <p:nvPr/>
        </p:nvSpPr>
        <p:spPr>
          <a:xfrm>
            <a:off x="6142038" y="5257800"/>
            <a:ext cx="185737" cy="307975"/>
          </a:xfrm>
          <a:prstGeom prst="rect">
            <a:avLst/>
          </a:prstGeom>
          <a:noFill/>
          <a:ln w="9525">
            <a:noFill/>
          </a:ln>
        </p:spPr>
        <p:txBody>
          <a:bodyPr wrap="none" lIns="0" tIns="0" rIns="0" bIns="0" anchor="t" anchorCtr="0">
            <a:spAutoFit/>
          </a:bodyPr>
          <a:p>
            <a:pPr algn="just"/>
            <a:r>
              <a:rPr lang="en-US" altLang="zh-CN" sz="2000" dirty="0">
                <a:latin typeface="Arial" panose="020B0604020202020204" pitchFamily="34" charset="0"/>
              </a:rPr>
              <a:t>R</a:t>
            </a:r>
            <a:endParaRPr lang="en-US" altLang="zh-CN" sz="2000" dirty="0">
              <a:latin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Rectangle 3"/>
          <p:cNvSpPr>
            <a:spLocks noGrp="1"/>
          </p:cNvSpPr>
          <p:nvPr>
            <p:ph idx="1"/>
          </p:nvPr>
        </p:nvSpPr>
        <p:spPr>
          <a:xfrm>
            <a:off x="457200" y="1473835"/>
            <a:ext cx="8229600" cy="4652645"/>
          </a:xfrm>
        </p:spPr>
        <p:txBody>
          <a:bodyPr vert="horz" wrap="square" lIns="91440" tIns="45720" rIns="91440" bIns="45720" anchor="t" anchorCtr="0"/>
          <a:p>
            <a:pPr>
              <a:lnSpc>
                <a:spcPct val="150000"/>
              </a:lnSpc>
              <a:spcBef>
                <a:spcPct val="0"/>
              </a:spcBef>
            </a:pPr>
            <a:r>
              <a:rPr lang="en-US" altLang="zh-CN" sz="2400" dirty="0">
                <a:latin typeface="华文楷体" panose="02010600040101010101" pitchFamily="2" charset="-122"/>
                <a:ea typeface="华文楷体" panose="02010600040101010101" pitchFamily="2" charset="-122"/>
                <a:cs typeface="华文楷体" panose="02010600040101010101" pitchFamily="2" charset="-122"/>
              </a:rPr>
              <a:t> 2. </a:t>
            </a:r>
            <a:r>
              <a:rPr lang="zh-CN" altLang="en-US" sz="2400" dirty="0">
                <a:latin typeface="华文楷体" panose="02010600040101010101" pitchFamily="2" charset="-122"/>
                <a:ea typeface="华文楷体" panose="02010600040101010101" pitchFamily="2" charset="-122"/>
                <a:cs typeface="华文楷体" panose="02010600040101010101" pitchFamily="2" charset="-122"/>
              </a:rPr>
              <a:t>绕</a:t>
            </a:r>
            <a:r>
              <a:rPr lang="en-US" altLang="zh-CN" sz="2400" dirty="0">
                <a:latin typeface="华文楷体" panose="02010600040101010101" pitchFamily="2" charset="-122"/>
                <a:ea typeface="华文楷体" panose="02010600040101010101" pitchFamily="2" charset="-122"/>
                <a:cs typeface="华文楷体" panose="02010600040101010101" pitchFamily="2" charset="-122"/>
              </a:rPr>
              <a:t>z</a:t>
            </a:r>
            <a:r>
              <a:rPr lang="en-US" altLang="zh-CN" sz="2400" baseline="-25000" dirty="0">
                <a:latin typeface="华文楷体" panose="02010600040101010101" pitchFamily="2" charset="-122"/>
                <a:ea typeface="华文楷体" panose="02010600040101010101" pitchFamily="2" charset="-122"/>
                <a:cs typeface="华文楷体" panose="02010600040101010101" pitchFamily="2" charset="-122"/>
              </a:rPr>
              <a:t>1</a:t>
            </a:r>
            <a:r>
              <a:rPr lang="zh-CN" altLang="en-US" sz="2400" dirty="0">
                <a:latin typeface="华文楷体" panose="02010600040101010101" pitchFamily="2" charset="-122"/>
                <a:ea typeface="华文楷体" panose="02010600040101010101" pitchFamily="2" charset="-122"/>
                <a:cs typeface="华文楷体" panose="02010600040101010101" pitchFamily="2" charset="-122"/>
              </a:rPr>
              <a:t>顺时针旋转            ，使得</a:t>
            </a:r>
            <a:r>
              <a:rPr lang="en-US" altLang="zh-CN" sz="2400" dirty="0">
                <a:latin typeface="华文楷体" panose="02010600040101010101" pitchFamily="2" charset="-122"/>
                <a:ea typeface="华文楷体" panose="02010600040101010101" pitchFamily="2" charset="-122"/>
                <a:cs typeface="华文楷体" panose="02010600040101010101" pitchFamily="2" charset="-122"/>
              </a:rPr>
              <a:t>y</a:t>
            </a:r>
            <a:r>
              <a:rPr lang="en-US" altLang="zh-CN" sz="2400" baseline="-25000" dirty="0">
                <a:latin typeface="华文楷体" panose="02010600040101010101" pitchFamily="2" charset="-122"/>
                <a:ea typeface="华文楷体" panose="02010600040101010101" pitchFamily="2" charset="-122"/>
                <a:cs typeface="华文楷体" panose="02010600040101010101" pitchFamily="2" charset="-122"/>
              </a:rPr>
              <a:t>1</a:t>
            </a:r>
            <a:r>
              <a:rPr lang="zh-CN" altLang="en-US" sz="2400" dirty="0">
                <a:latin typeface="华文楷体" panose="02010600040101010101" pitchFamily="2" charset="-122"/>
                <a:ea typeface="华文楷体" panose="02010600040101010101" pitchFamily="2" charset="-122"/>
                <a:cs typeface="华文楷体" panose="02010600040101010101" pitchFamily="2" charset="-122"/>
              </a:rPr>
              <a:t>轴位于</a:t>
            </a:r>
            <a:r>
              <a:rPr lang="en-US" altLang="zh-CN" sz="2400" dirty="0">
                <a:latin typeface="华文楷体" panose="02010600040101010101" pitchFamily="2" charset="-122"/>
                <a:ea typeface="华文楷体" panose="02010600040101010101" pitchFamily="2" charset="-122"/>
                <a:cs typeface="华文楷体" panose="02010600040101010101" pitchFamily="2" charset="-122"/>
              </a:rPr>
              <a:t>O</a:t>
            </a:r>
            <a:r>
              <a:rPr lang="en-US" altLang="zh-CN" sz="2400" baseline="-25000" dirty="0">
                <a:latin typeface="华文楷体" panose="02010600040101010101" pitchFamily="2" charset="-122"/>
                <a:ea typeface="华文楷体" panose="02010600040101010101" pitchFamily="2" charset="-122"/>
                <a:cs typeface="华文楷体" panose="02010600040101010101" pitchFamily="2" charset="-122"/>
              </a:rPr>
              <a:t>1</a:t>
            </a:r>
            <a:r>
              <a:rPr lang="en-US" altLang="zh-CN" sz="2400" dirty="0">
                <a:latin typeface="华文楷体" panose="02010600040101010101" pitchFamily="2" charset="-122"/>
                <a:ea typeface="华文楷体" panose="02010600040101010101" pitchFamily="2" charset="-122"/>
                <a:cs typeface="华文楷体" panose="02010600040101010101" pitchFamily="2" charset="-122"/>
              </a:rPr>
              <a:t>PO</a:t>
            </a:r>
            <a:r>
              <a:rPr lang="zh-CN" altLang="en-US" sz="2400" dirty="0">
                <a:latin typeface="华文楷体" panose="02010600040101010101" pitchFamily="2" charset="-122"/>
                <a:ea typeface="华文楷体" panose="02010600040101010101" pitchFamily="2" charset="-122"/>
                <a:cs typeface="华文楷体" panose="02010600040101010101" pitchFamily="2" charset="-122"/>
              </a:rPr>
              <a:t>平面，形成新坐标系</a:t>
            </a:r>
            <a:r>
              <a:rPr lang="en-US" altLang="zh-CN" sz="2400" dirty="0">
                <a:latin typeface="华文楷体" panose="02010600040101010101" pitchFamily="2" charset="-122"/>
                <a:ea typeface="华文楷体" panose="02010600040101010101" pitchFamily="2" charset="-122"/>
                <a:cs typeface="华文楷体" panose="02010600040101010101" pitchFamily="2" charset="-122"/>
              </a:rPr>
              <a:t>O2x2y2z2</a:t>
            </a:r>
            <a:endParaRPr lang="en-US" altLang="zh-CN" sz="2400" dirty="0">
              <a:latin typeface="华文楷体" panose="02010600040101010101" pitchFamily="2" charset="-122"/>
              <a:ea typeface="华文楷体" panose="02010600040101010101" pitchFamily="2" charset="-122"/>
              <a:cs typeface="华文楷体" panose="02010600040101010101" pitchFamily="2" charset="-122"/>
            </a:endParaRPr>
          </a:p>
          <a:p>
            <a:pPr>
              <a:lnSpc>
                <a:spcPct val="150000"/>
              </a:lnSpc>
              <a:spcBef>
                <a:spcPct val="0"/>
              </a:spcBef>
            </a:pPr>
            <a:endParaRPr lang="en-US" altLang="zh-CN" sz="2400" dirty="0">
              <a:latin typeface="华文楷体" panose="02010600040101010101" pitchFamily="2" charset="-122"/>
              <a:ea typeface="华文楷体" panose="02010600040101010101" pitchFamily="2" charset="-122"/>
              <a:cs typeface="华文楷体" panose="02010600040101010101" pitchFamily="2" charset="-122"/>
            </a:endParaRPr>
          </a:p>
        </p:txBody>
      </p:sp>
      <p:graphicFrame>
        <p:nvGraphicFramePr>
          <p:cNvPr id="33794" name="Object 2"/>
          <p:cNvGraphicFramePr/>
          <p:nvPr/>
        </p:nvGraphicFramePr>
        <p:xfrm>
          <a:off x="3429000" y="1600200"/>
          <a:ext cx="781050" cy="774700"/>
        </p:xfrm>
        <a:graphic>
          <a:graphicData uri="http://schemas.openxmlformats.org/presentationml/2006/ole">
            <mc:AlternateContent xmlns:mc="http://schemas.openxmlformats.org/markup-compatibility/2006">
              <mc:Choice xmlns:v="urn:schemas-microsoft-com:vml" Requires="v">
                <p:oleObj spid="_x0000_s3087" name="" r:id="rId1" imgW="393700" imgH="393700" progId="Equation.3">
                  <p:embed/>
                </p:oleObj>
              </mc:Choice>
              <mc:Fallback>
                <p:oleObj name="" r:id="rId1" imgW="393700" imgH="393700" progId="Equation.3">
                  <p:embed/>
                  <p:pic>
                    <p:nvPicPr>
                      <p:cNvPr id="0" name="图片 3086"/>
                      <p:cNvPicPr/>
                      <p:nvPr/>
                    </p:nvPicPr>
                    <p:blipFill>
                      <a:blip r:embed="rId2"/>
                      <a:stretch>
                        <a:fillRect/>
                      </a:stretch>
                    </p:blipFill>
                    <p:spPr>
                      <a:xfrm>
                        <a:off x="3429000" y="1600200"/>
                        <a:ext cx="781050" cy="774700"/>
                      </a:xfrm>
                      <a:prstGeom prst="rect">
                        <a:avLst/>
                      </a:prstGeom>
                      <a:solidFill>
                        <a:schemeClr val="bg1"/>
                      </a:solidFill>
                      <a:ln w="38100">
                        <a:noFill/>
                        <a:miter/>
                      </a:ln>
                    </p:spPr>
                  </p:pic>
                </p:oleObj>
              </mc:Fallback>
            </mc:AlternateContent>
          </a:graphicData>
        </a:graphic>
      </p:graphicFrame>
      <p:grpSp>
        <p:nvGrpSpPr>
          <p:cNvPr id="33795" name="Group 50"/>
          <p:cNvGrpSpPr/>
          <p:nvPr/>
        </p:nvGrpSpPr>
        <p:grpSpPr>
          <a:xfrm>
            <a:off x="4286250" y="4546351"/>
            <a:ext cx="4568780" cy="2159249"/>
            <a:chOff x="1991" y="5748"/>
            <a:chExt cx="5676" cy="3171"/>
          </a:xfrm>
        </p:grpSpPr>
        <p:sp>
          <p:nvSpPr>
            <p:cNvPr id="33796" name="Freeform 51"/>
            <p:cNvSpPr/>
            <p:nvPr/>
          </p:nvSpPr>
          <p:spPr>
            <a:xfrm>
              <a:off x="7510" y="8161"/>
              <a:ext cx="114" cy="98"/>
            </a:xfrm>
            <a:custGeom>
              <a:avLst/>
              <a:gdLst/>
              <a:ahLst/>
              <a:cxnLst>
                <a:cxn ang="0">
                  <a:pos x="12" y="3"/>
                </a:cxn>
                <a:cxn ang="0">
                  <a:pos x="0" y="6"/>
                </a:cxn>
                <a:cxn ang="0">
                  <a:pos x="0" y="0"/>
                </a:cxn>
                <a:cxn ang="0">
                  <a:pos x="12" y="3"/>
                </a:cxn>
              </a:cxnLst>
              <a:pathLst>
                <a:path w="200" h="200">
                  <a:moveTo>
                    <a:pt x="200" y="100"/>
                  </a:moveTo>
                  <a:lnTo>
                    <a:pt x="0" y="200"/>
                  </a:lnTo>
                  <a:cubicBezTo>
                    <a:pt x="31" y="137"/>
                    <a:pt x="31" y="63"/>
                    <a:pt x="0" y="0"/>
                  </a:cubicBezTo>
                  <a:lnTo>
                    <a:pt x="200" y="100"/>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3797" name="Freeform 52"/>
            <p:cNvSpPr/>
            <p:nvPr/>
          </p:nvSpPr>
          <p:spPr>
            <a:xfrm>
              <a:off x="2762" y="5839"/>
              <a:ext cx="112" cy="98"/>
            </a:xfrm>
            <a:custGeom>
              <a:avLst/>
              <a:gdLst/>
              <a:ahLst/>
              <a:cxnLst>
                <a:cxn ang="0">
                  <a:pos x="6" y="0"/>
                </a:cxn>
                <a:cxn ang="0">
                  <a:pos x="11" y="6"/>
                </a:cxn>
                <a:cxn ang="0">
                  <a:pos x="0" y="6"/>
                </a:cxn>
                <a:cxn ang="0">
                  <a:pos x="6" y="0"/>
                </a:cxn>
              </a:cxnLst>
              <a:pathLst>
                <a:path w="199" h="200">
                  <a:moveTo>
                    <a:pt x="100" y="0"/>
                  </a:moveTo>
                  <a:lnTo>
                    <a:pt x="199" y="200"/>
                  </a:lnTo>
                  <a:cubicBezTo>
                    <a:pt x="137" y="168"/>
                    <a:pt x="63" y="168"/>
                    <a:pt x="0" y="200"/>
                  </a:cubicBezTo>
                  <a:lnTo>
                    <a:pt x="100" y="0"/>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3798" name="Freeform 53"/>
            <p:cNvSpPr/>
            <p:nvPr/>
          </p:nvSpPr>
          <p:spPr>
            <a:xfrm>
              <a:off x="2132" y="8699"/>
              <a:ext cx="120" cy="104"/>
            </a:xfrm>
            <a:custGeom>
              <a:avLst/>
              <a:gdLst/>
              <a:ahLst/>
              <a:cxnLst>
                <a:cxn ang="0">
                  <a:pos x="0" y="6"/>
                </a:cxn>
                <a:cxn ang="0">
                  <a:pos x="4" y="0"/>
                </a:cxn>
                <a:cxn ang="0">
                  <a:pos x="12" y="4"/>
                </a:cxn>
                <a:cxn ang="0">
                  <a:pos x="0" y="6"/>
                </a:cxn>
              </a:cxnLst>
              <a:pathLst>
                <a:path w="212" h="212">
                  <a:moveTo>
                    <a:pt x="0" y="212"/>
                  </a:moveTo>
                  <a:lnTo>
                    <a:pt x="71" y="0"/>
                  </a:lnTo>
                  <a:cubicBezTo>
                    <a:pt x="93" y="67"/>
                    <a:pt x="145" y="119"/>
                    <a:pt x="212" y="142"/>
                  </a:cubicBezTo>
                  <a:lnTo>
                    <a:pt x="0" y="212"/>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3799" name="Rectangle 54"/>
            <p:cNvSpPr/>
            <p:nvPr/>
          </p:nvSpPr>
          <p:spPr>
            <a:xfrm>
              <a:off x="2511" y="5788"/>
              <a:ext cx="130" cy="412"/>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z</a:t>
              </a:r>
              <a:endParaRPr lang="en-US" altLang="zh-CN" sz="2000" dirty="0">
                <a:latin typeface="Arial" panose="020B0604020202020204" pitchFamily="34" charset="0"/>
              </a:endParaRPr>
            </a:p>
          </p:txBody>
        </p:sp>
        <p:sp>
          <p:nvSpPr>
            <p:cNvPr id="33800" name="Rectangle 55"/>
            <p:cNvSpPr/>
            <p:nvPr/>
          </p:nvSpPr>
          <p:spPr>
            <a:xfrm>
              <a:off x="1991" y="8321"/>
              <a:ext cx="147" cy="411"/>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x</a:t>
              </a:r>
              <a:endParaRPr lang="en-US" altLang="zh-CN" sz="2000" dirty="0">
                <a:latin typeface="Arial" panose="020B0604020202020204" pitchFamily="34" charset="0"/>
              </a:endParaRPr>
            </a:p>
          </p:txBody>
        </p:sp>
        <p:sp>
          <p:nvSpPr>
            <p:cNvPr id="33801" name="Rectangle 56"/>
            <p:cNvSpPr/>
            <p:nvPr/>
          </p:nvSpPr>
          <p:spPr>
            <a:xfrm>
              <a:off x="7520" y="8321"/>
              <a:ext cx="147" cy="411"/>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y</a:t>
              </a:r>
              <a:endParaRPr lang="en-US" altLang="zh-CN" sz="2000" dirty="0">
                <a:latin typeface="Arial" panose="020B0604020202020204" pitchFamily="34" charset="0"/>
              </a:endParaRPr>
            </a:p>
          </p:txBody>
        </p:sp>
        <p:sp>
          <p:nvSpPr>
            <p:cNvPr id="33802" name="Rectangle 57"/>
            <p:cNvSpPr/>
            <p:nvPr/>
          </p:nvSpPr>
          <p:spPr>
            <a:xfrm>
              <a:off x="2525" y="8040"/>
              <a:ext cx="213" cy="411"/>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O</a:t>
              </a:r>
              <a:endParaRPr lang="en-US" altLang="zh-CN" sz="2000" dirty="0">
                <a:latin typeface="Arial" panose="020B0604020202020204" pitchFamily="34" charset="0"/>
              </a:endParaRPr>
            </a:p>
          </p:txBody>
        </p:sp>
        <p:sp>
          <p:nvSpPr>
            <p:cNvPr id="33803" name="Rectangle 58"/>
            <p:cNvSpPr/>
            <p:nvPr/>
          </p:nvSpPr>
          <p:spPr>
            <a:xfrm>
              <a:off x="6277" y="7169"/>
              <a:ext cx="308" cy="412"/>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O</a:t>
              </a:r>
              <a:r>
                <a:rPr lang="en-US" altLang="zh-CN" sz="2000" baseline="-25000" dirty="0">
                  <a:solidFill>
                    <a:srgbClr val="000000"/>
                  </a:solidFill>
                  <a:latin typeface="Times New Roman" panose="02020603050405020304" pitchFamily="18" charset="0"/>
                </a:rPr>
                <a:t>2</a:t>
              </a:r>
              <a:endParaRPr lang="en-US" altLang="zh-CN" sz="2000" dirty="0">
                <a:latin typeface="Arial" panose="020B0604020202020204" pitchFamily="34" charset="0"/>
              </a:endParaRPr>
            </a:p>
          </p:txBody>
        </p:sp>
        <p:sp>
          <p:nvSpPr>
            <p:cNvPr id="33808" name="Rectangle 63"/>
            <p:cNvSpPr/>
            <p:nvPr/>
          </p:nvSpPr>
          <p:spPr>
            <a:xfrm>
              <a:off x="5848" y="5748"/>
              <a:ext cx="243" cy="451"/>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z</a:t>
              </a:r>
              <a:r>
                <a:rPr lang="en-US" altLang="zh-CN" sz="2000" baseline="-25000" dirty="0">
                  <a:solidFill>
                    <a:srgbClr val="000000"/>
                  </a:solidFill>
                  <a:uFillTx/>
                  <a:latin typeface="Times New Roman" panose="02020603050405020304" pitchFamily="18" charset="0"/>
                </a:rPr>
                <a:t>2</a:t>
              </a:r>
              <a:endParaRPr lang="en-US" altLang="zh-CN" sz="2000" baseline="-25000" dirty="0">
                <a:solidFill>
                  <a:srgbClr val="000000"/>
                </a:solidFill>
                <a:uFillTx/>
                <a:latin typeface="Times New Roman" panose="02020603050405020304" pitchFamily="18" charset="0"/>
              </a:endParaRPr>
            </a:p>
          </p:txBody>
        </p:sp>
        <p:sp>
          <p:nvSpPr>
            <p:cNvPr id="33810" name="Freeform 65"/>
            <p:cNvSpPr/>
            <p:nvPr/>
          </p:nvSpPr>
          <p:spPr>
            <a:xfrm>
              <a:off x="2652" y="8330"/>
              <a:ext cx="304" cy="48"/>
            </a:xfrm>
            <a:custGeom>
              <a:avLst/>
              <a:gdLst/>
              <a:ahLst/>
              <a:cxnLst>
                <a:cxn ang="0">
                  <a:pos x="0" y="24"/>
                </a:cxn>
                <a:cxn ang="0">
                  <a:pos x="304" y="0"/>
                </a:cxn>
              </a:cxnLst>
              <a:pathLst>
                <a:path w="304" h="48">
                  <a:moveTo>
                    <a:pt x="0" y="24"/>
                  </a:moveTo>
                  <a:cubicBezTo>
                    <a:pt x="129" y="48"/>
                    <a:pt x="244" y="39"/>
                    <a:pt x="304" y="0"/>
                  </a:cubicBezTo>
                </a:path>
              </a:pathLst>
            </a:custGeom>
            <a:noFill/>
            <a:ln w="5715" cap="rnd" cmpd="sng">
              <a:solidFill>
                <a:srgbClr val="000000"/>
              </a:solidFill>
              <a:prstDash val="solid"/>
              <a:round/>
              <a:headEnd type="none" w="med" len="med"/>
              <a:tailEnd type="none" w="med" len="med"/>
            </a:ln>
          </p:spPr>
          <p:txBody>
            <a:bodyPr/>
            <a:p>
              <a:endParaRPr lang="zh-CN" altLang="en-US"/>
            </a:p>
          </p:txBody>
        </p:sp>
        <p:sp>
          <p:nvSpPr>
            <p:cNvPr id="33811" name="Freeform 66"/>
            <p:cNvSpPr/>
            <p:nvPr/>
          </p:nvSpPr>
          <p:spPr>
            <a:xfrm>
              <a:off x="2916" y="8244"/>
              <a:ext cx="82" cy="107"/>
            </a:xfrm>
            <a:custGeom>
              <a:avLst/>
              <a:gdLst/>
              <a:ahLst/>
              <a:cxnLst>
                <a:cxn ang="0">
                  <a:pos x="0" y="81"/>
                </a:cxn>
                <a:cxn ang="0">
                  <a:pos x="82" y="0"/>
                </a:cxn>
                <a:cxn ang="0">
                  <a:pos x="72" y="107"/>
                </a:cxn>
                <a:cxn ang="0">
                  <a:pos x="0" y="81"/>
                </a:cxn>
              </a:cxnLst>
              <a:pathLst>
                <a:path w="82" h="107">
                  <a:moveTo>
                    <a:pt x="0" y="81"/>
                  </a:moveTo>
                  <a:lnTo>
                    <a:pt x="82" y="0"/>
                  </a:lnTo>
                  <a:lnTo>
                    <a:pt x="72" y="107"/>
                  </a:lnTo>
                  <a:lnTo>
                    <a:pt x="0" y="81"/>
                  </a:lnTo>
                  <a:close/>
                </a:path>
              </a:pathLst>
            </a:custGeom>
            <a:solidFill>
              <a:srgbClr val="000000"/>
            </a:solidFill>
            <a:ln w="9525">
              <a:noFill/>
            </a:ln>
          </p:spPr>
          <p:txBody>
            <a:bodyPr/>
            <a:p>
              <a:endParaRPr lang="zh-CN" altLang="en-US"/>
            </a:p>
          </p:txBody>
        </p:sp>
        <p:sp>
          <p:nvSpPr>
            <p:cNvPr id="33812" name="Freeform 67"/>
            <p:cNvSpPr/>
            <p:nvPr/>
          </p:nvSpPr>
          <p:spPr>
            <a:xfrm>
              <a:off x="6194" y="5839"/>
              <a:ext cx="113" cy="98"/>
            </a:xfrm>
            <a:custGeom>
              <a:avLst/>
              <a:gdLst/>
              <a:ahLst/>
              <a:cxnLst>
                <a:cxn ang="0">
                  <a:pos x="6" y="0"/>
                </a:cxn>
                <a:cxn ang="0">
                  <a:pos x="11" y="6"/>
                </a:cxn>
                <a:cxn ang="0">
                  <a:pos x="0" y="6"/>
                </a:cxn>
                <a:cxn ang="0">
                  <a:pos x="6" y="0"/>
                </a:cxn>
              </a:cxnLst>
              <a:pathLst>
                <a:path w="200" h="200">
                  <a:moveTo>
                    <a:pt x="100" y="0"/>
                  </a:moveTo>
                  <a:lnTo>
                    <a:pt x="200" y="200"/>
                  </a:lnTo>
                  <a:cubicBezTo>
                    <a:pt x="137" y="168"/>
                    <a:pt x="63" y="168"/>
                    <a:pt x="0" y="200"/>
                  </a:cubicBezTo>
                  <a:lnTo>
                    <a:pt x="100" y="0"/>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3813" name="Freeform 68"/>
            <p:cNvSpPr/>
            <p:nvPr/>
          </p:nvSpPr>
          <p:spPr>
            <a:xfrm>
              <a:off x="5392" y="7519"/>
              <a:ext cx="125" cy="98"/>
            </a:xfrm>
            <a:custGeom>
              <a:avLst/>
              <a:gdLst/>
              <a:ahLst/>
              <a:cxnLst>
                <a:cxn ang="0">
                  <a:pos x="0" y="5"/>
                </a:cxn>
                <a:cxn ang="0">
                  <a:pos x="6" y="0"/>
                </a:cxn>
                <a:cxn ang="0">
                  <a:pos x="13" y="4"/>
                </a:cxn>
                <a:cxn ang="0">
                  <a:pos x="0" y="5"/>
                </a:cxn>
              </a:cxnLst>
              <a:pathLst>
                <a:path w="219" h="201">
                  <a:moveTo>
                    <a:pt x="0" y="201"/>
                  </a:moveTo>
                  <a:lnTo>
                    <a:pt x="97" y="0"/>
                  </a:lnTo>
                  <a:cubicBezTo>
                    <a:pt x="110" y="69"/>
                    <a:pt x="156" y="128"/>
                    <a:pt x="219" y="158"/>
                  </a:cubicBezTo>
                  <a:lnTo>
                    <a:pt x="0" y="201"/>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3814" name="Freeform 69"/>
            <p:cNvSpPr/>
            <p:nvPr/>
          </p:nvSpPr>
          <p:spPr>
            <a:xfrm>
              <a:off x="7224" y="7247"/>
              <a:ext cx="125" cy="94"/>
            </a:xfrm>
            <a:custGeom>
              <a:avLst/>
              <a:gdLst/>
              <a:ahLst/>
              <a:cxnLst>
                <a:cxn ang="0">
                  <a:pos x="13" y="4"/>
                </a:cxn>
                <a:cxn ang="0">
                  <a:pos x="0" y="5"/>
                </a:cxn>
                <a:cxn ang="0">
                  <a:pos x="3" y="0"/>
                </a:cxn>
                <a:cxn ang="0">
                  <a:pos x="13" y="4"/>
                </a:cxn>
              </a:cxnLst>
              <a:pathLst>
                <a:path w="220" h="192">
                  <a:moveTo>
                    <a:pt x="220" y="152"/>
                  </a:moveTo>
                  <a:lnTo>
                    <a:pt x="0" y="192"/>
                  </a:lnTo>
                  <a:cubicBezTo>
                    <a:pt x="48" y="140"/>
                    <a:pt x="69" y="69"/>
                    <a:pt x="56" y="0"/>
                  </a:cubicBezTo>
                  <a:lnTo>
                    <a:pt x="220" y="152"/>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3815" name="Freeform 70"/>
            <p:cNvSpPr/>
            <p:nvPr/>
          </p:nvSpPr>
          <p:spPr>
            <a:xfrm>
              <a:off x="3056" y="8004"/>
              <a:ext cx="76" cy="106"/>
            </a:xfrm>
            <a:custGeom>
              <a:avLst/>
              <a:gdLst/>
              <a:ahLst/>
              <a:cxnLst>
                <a:cxn ang="0">
                  <a:pos x="76" y="0"/>
                </a:cxn>
                <a:cxn ang="0">
                  <a:pos x="66" y="106"/>
                </a:cxn>
                <a:cxn ang="0">
                  <a:pos x="0" y="16"/>
                </a:cxn>
                <a:cxn ang="0">
                  <a:pos x="76" y="0"/>
                </a:cxn>
              </a:cxnLst>
              <a:pathLst>
                <a:path w="76" h="106">
                  <a:moveTo>
                    <a:pt x="76" y="0"/>
                  </a:moveTo>
                  <a:lnTo>
                    <a:pt x="66" y="106"/>
                  </a:lnTo>
                  <a:lnTo>
                    <a:pt x="0" y="16"/>
                  </a:lnTo>
                  <a:lnTo>
                    <a:pt x="76" y="0"/>
                  </a:lnTo>
                  <a:close/>
                </a:path>
              </a:pathLst>
            </a:custGeom>
            <a:solidFill>
              <a:srgbClr val="000000"/>
            </a:solidFill>
            <a:ln w="9525">
              <a:noFill/>
            </a:ln>
          </p:spPr>
          <p:txBody>
            <a:bodyPr/>
            <a:p>
              <a:endParaRPr lang="zh-CN" altLang="en-US"/>
            </a:p>
          </p:txBody>
        </p:sp>
        <p:sp>
          <p:nvSpPr>
            <p:cNvPr id="33816" name="Freeform 71"/>
            <p:cNvSpPr/>
            <p:nvPr/>
          </p:nvSpPr>
          <p:spPr>
            <a:xfrm>
              <a:off x="3366" y="8210"/>
              <a:ext cx="71" cy="98"/>
            </a:xfrm>
            <a:custGeom>
              <a:avLst/>
              <a:gdLst/>
              <a:ahLst/>
              <a:cxnLst>
                <a:cxn ang="0">
                  <a:pos x="70" y="0"/>
                </a:cxn>
                <a:cxn ang="0">
                  <a:pos x="10" y="98"/>
                </a:cxn>
                <a:cxn ang="0">
                  <a:pos x="0" y="97"/>
                </a:cxn>
              </a:cxnLst>
              <a:pathLst>
                <a:path w="71" h="98">
                  <a:moveTo>
                    <a:pt x="70" y="0"/>
                  </a:moveTo>
                  <a:cubicBezTo>
                    <a:pt x="71" y="52"/>
                    <a:pt x="44" y="96"/>
                    <a:pt x="10" y="98"/>
                  </a:cubicBezTo>
                  <a:cubicBezTo>
                    <a:pt x="6" y="98"/>
                    <a:pt x="3" y="98"/>
                    <a:pt x="0" y="97"/>
                  </a:cubicBezTo>
                </a:path>
              </a:pathLst>
            </a:custGeom>
            <a:noFill/>
            <a:ln w="5715" cap="rnd" cmpd="sng">
              <a:solidFill>
                <a:srgbClr val="000000"/>
              </a:solidFill>
              <a:prstDash val="solid"/>
              <a:round/>
              <a:headEnd type="none" w="med" len="med"/>
              <a:tailEnd type="none" w="med" len="med"/>
            </a:ln>
          </p:spPr>
          <p:txBody>
            <a:bodyPr/>
            <a:p>
              <a:endParaRPr lang="zh-CN" altLang="en-US"/>
            </a:p>
          </p:txBody>
        </p:sp>
        <p:sp>
          <p:nvSpPr>
            <p:cNvPr id="33817" name="Rectangle 72"/>
            <p:cNvSpPr/>
            <p:nvPr/>
          </p:nvSpPr>
          <p:spPr>
            <a:xfrm>
              <a:off x="6559" y="8507"/>
              <a:ext cx="164" cy="412"/>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P</a:t>
              </a:r>
              <a:endParaRPr lang="en-US" altLang="zh-CN" sz="2000" dirty="0">
                <a:latin typeface="Arial" panose="020B0604020202020204" pitchFamily="34" charset="0"/>
              </a:endParaRPr>
            </a:p>
          </p:txBody>
        </p:sp>
        <p:grpSp>
          <p:nvGrpSpPr>
            <p:cNvPr id="33818" name="Group 73"/>
            <p:cNvGrpSpPr/>
            <p:nvPr/>
          </p:nvGrpSpPr>
          <p:grpSpPr>
            <a:xfrm>
              <a:off x="2192" y="5913"/>
              <a:ext cx="5346" cy="2890"/>
              <a:chOff x="2192" y="5913"/>
              <a:chExt cx="5346" cy="2890"/>
            </a:xfrm>
          </p:grpSpPr>
          <p:sp>
            <p:nvSpPr>
              <p:cNvPr id="33819" name="Line 74"/>
              <p:cNvSpPr/>
              <p:nvPr/>
            </p:nvSpPr>
            <p:spPr>
              <a:xfrm>
                <a:off x="2818" y="8210"/>
                <a:ext cx="4720" cy="0"/>
              </a:xfrm>
              <a:prstGeom prst="line">
                <a:avLst/>
              </a:prstGeom>
              <a:ln w="16510" cap="rnd" cmpd="sng">
                <a:solidFill>
                  <a:srgbClr val="000000"/>
                </a:solidFill>
                <a:prstDash val="solid"/>
                <a:round/>
                <a:headEnd type="none" w="med" len="med"/>
                <a:tailEnd type="none" w="med" len="med"/>
              </a:ln>
            </p:spPr>
          </p:sp>
          <p:sp>
            <p:nvSpPr>
              <p:cNvPr id="33820" name="Line 75"/>
              <p:cNvSpPr/>
              <p:nvPr/>
            </p:nvSpPr>
            <p:spPr>
              <a:xfrm flipV="1">
                <a:off x="2818" y="5913"/>
                <a:ext cx="0" cy="2297"/>
              </a:xfrm>
              <a:prstGeom prst="line">
                <a:avLst/>
              </a:prstGeom>
              <a:ln w="16510" cap="rnd" cmpd="sng">
                <a:solidFill>
                  <a:srgbClr val="000000"/>
                </a:solidFill>
                <a:prstDash val="solid"/>
                <a:round/>
                <a:headEnd type="none" w="med" len="med"/>
                <a:tailEnd type="none" w="med" len="med"/>
              </a:ln>
            </p:spPr>
          </p:sp>
          <p:sp>
            <p:nvSpPr>
              <p:cNvPr id="33821" name="Line 76"/>
              <p:cNvSpPr/>
              <p:nvPr/>
            </p:nvSpPr>
            <p:spPr>
              <a:xfrm flipH="1">
                <a:off x="2192" y="8210"/>
                <a:ext cx="626" cy="541"/>
              </a:xfrm>
              <a:prstGeom prst="line">
                <a:avLst/>
              </a:prstGeom>
              <a:ln w="16510" cap="rnd" cmpd="sng">
                <a:solidFill>
                  <a:srgbClr val="000000"/>
                </a:solidFill>
                <a:prstDash val="solid"/>
                <a:round/>
                <a:headEnd type="none" w="med" len="med"/>
                <a:tailEnd type="none" w="med" len="med"/>
              </a:ln>
            </p:spPr>
          </p:sp>
          <p:sp>
            <p:nvSpPr>
              <p:cNvPr id="33822" name="Line 77"/>
              <p:cNvSpPr/>
              <p:nvPr/>
            </p:nvSpPr>
            <p:spPr>
              <a:xfrm flipV="1">
                <a:off x="2835" y="7025"/>
                <a:ext cx="3415" cy="1185"/>
              </a:xfrm>
              <a:prstGeom prst="line">
                <a:avLst/>
              </a:prstGeom>
              <a:ln w="5715" cap="rnd" cmpd="sng">
                <a:solidFill>
                  <a:srgbClr val="000000"/>
                </a:solidFill>
                <a:prstDash val="solid"/>
                <a:round/>
                <a:headEnd type="none" w="med" len="med"/>
                <a:tailEnd type="none" w="med" len="med"/>
              </a:ln>
            </p:spPr>
          </p:sp>
          <p:sp>
            <p:nvSpPr>
              <p:cNvPr id="33823" name="Line 78"/>
              <p:cNvSpPr/>
              <p:nvPr/>
            </p:nvSpPr>
            <p:spPr>
              <a:xfrm>
                <a:off x="2801" y="8210"/>
                <a:ext cx="3449" cy="593"/>
              </a:xfrm>
              <a:prstGeom prst="line">
                <a:avLst/>
              </a:prstGeom>
              <a:ln w="5715" cap="rnd" cmpd="sng">
                <a:solidFill>
                  <a:srgbClr val="000000"/>
                </a:solidFill>
                <a:prstDash val="solid"/>
                <a:round/>
                <a:headEnd type="none" w="med" len="med"/>
                <a:tailEnd type="none" w="med" len="med"/>
              </a:ln>
            </p:spPr>
          </p:sp>
          <p:sp>
            <p:nvSpPr>
              <p:cNvPr id="33824" name="Line 79"/>
              <p:cNvSpPr/>
              <p:nvPr/>
            </p:nvSpPr>
            <p:spPr>
              <a:xfrm>
                <a:off x="6243" y="7027"/>
                <a:ext cx="7" cy="1776"/>
              </a:xfrm>
              <a:prstGeom prst="line">
                <a:avLst/>
              </a:prstGeom>
              <a:ln w="5715" cap="rnd" cmpd="sng">
                <a:solidFill>
                  <a:srgbClr val="000000"/>
                </a:solidFill>
                <a:prstDash val="solid"/>
                <a:round/>
                <a:headEnd type="none" w="med" len="med"/>
                <a:tailEnd type="none" w="med" len="med"/>
              </a:ln>
            </p:spPr>
          </p:sp>
          <p:sp>
            <p:nvSpPr>
              <p:cNvPr id="33825" name="Line 80"/>
              <p:cNvSpPr/>
              <p:nvPr/>
            </p:nvSpPr>
            <p:spPr>
              <a:xfrm flipV="1">
                <a:off x="6250" y="5913"/>
                <a:ext cx="0" cy="1112"/>
              </a:xfrm>
              <a:prstGeom prst="line">
                <a:avLst/>
              </a:prstGeom>
              <a:ln w="16510" cap="rnd" cmpd="sng">
                <a:solidFill>
                  <a:srgbClr val="000000"/>
                </a:solidFill>
                <a:prstDash val="solid"/>
                <a:round/>
                <a:headEnd type="none" w="med" len="med"/>
                <a:tailEnd type="none" w="med" len="med"/>
              </a:ln>
            </p:spPr>
          </p:sp>
          <p:sp>
            <p:nvSpPr>
              <p:cNvPr id="33826" name="Line 81"/>
              <p:cNvSpPr/>
              <p:nvPr/>
            </p:nvSpPr>
            <p:spPr>
              <a:xfrm flipH="1">
                <a:off x="5460" y="7044"/>
                <a:ext cx="790" cy="528"/>
              </a:xfrm>
              <a:prstGeom prst="line">
                <a:avLst/>
              </a:prstGeom>
              <a:ln w="16510" cap="rnd" cmpd="sng">
                <a:solidFill>
                  <a:srgbClr val="000000"/>
                </a:solidFill>
                <a:prstDash val="solid"/>
                <a:round/>
                <a:headEnd type="none" w="med" len="med"/>
                <a:tailEnd type="none" w="med" len="med"/>
              </a:ln>
            </p:spPr>
          </p:sp>
          <p:sp>
            <p:nvSpPr>
              <p:cNvPr id="33827" name="Line 82"/>
              <p:cNvSpPr/>
              <p:nvPr/>
            </p:nvSpPr>
            <p:spPr>
              <a:xfrm>
                <a:off x="6243" y="7044"/>
                <a:ext cx="1023" cy="257"/>
              </a:xfrm>
              <a:prstGeom prst="line">
                <a:avLst/>
              </a:prstGeom>
              <a:ln w="16510" cap="rnd" cmpd="sng">
                <a:solidFill>
                  <a:srgbClr val="000000"/>
                </a:solidFill>
                <a:prstDash val="solid"/>
                <a:round/>
                <a:headEnd type="none" w="med" len="med"/>
                <a:tailEnd type="none" w="med" len="med"/>
              </a:ln>
            </p:spPr>
          </p:sp>
          <p:sp>
            <p:nvSpPr>
              <p:cNvPr id="33828" name="Freeform 83"/>
              <p:cNvSpPr/>
              <p:nvPr/>
            </p:nvSpPr>
            <p:spPr>
              <a:xfrm>
                <a:off x="2818" y="7897"/>
                <a:ext cx="278" cy="123"/>
              </a:xfrm>
              <a:custGeom>
                <a:avLst/>
                <a:gdLst/>
                <a:ahLst/>
                <a:cxnLst>
                  <a:cxn ang="0">
                    <a:pos x="0" y="1"/>
                  </a:cxn>
                  <a:cxn ang="0">
                    <a:pos x="278" y="123"/>
                  </a:cxn>
                </a:cxnLst>
                <a:pathLst>
                  <a:path w="278" h="123">
                    <a:moveTo>
                      <a:pt x="0" y="1"/>
                    </a:moveTo>
                    <a:cubicBezTo>
                      <a:pt x="120" y="0"/>
                      <a:pt x="229" y="48"/>
                      <a:pt x="278" y="123"/>
                    </a:cubicBezTo>
                  </a:path>
                </a:pathLst>
              </a:custGeom>
              <a:noFill/>
              <a:ln w="5715" cap="rnd" cmpd="sng">
                <a:solidFill>
                  <a:srgbClr val="000000"/>
                </a:solidFill>
                <a:prstDash val="solid"/>
                <a:round/>
                <a:headEnd type="none" w="med" len="med"/>
                <a:tailEnd type="none" w="med" len="med"/>
              </a:ln>
            </p:spPr>
            <p:txBody>
              <a:bodyPr/>
              <a:p>
                <a:endParaRPr lang="zh-CN" altLang="en-US"/>
              </a:p>
            </p:txBody>
          </p:sp>
          <p:grpSp>
            <p:nvGrpSpPr>
              <p:cNvPr id="33829" name="Group 84"/>
              <p:cNvGrpSpPr/>
              <p:nvPr/>
            </p:nvGrpSpPr>
            <p:grpSpPr>
              <a:xfrm>
                <a:off x="2604" y="7616"/>
                <a:ext cx="410" cy="1180"/>
                <a:chOff x="2532" y="3578"/>
                <a:chExt cx="410" cy="1180"/>
              </a:xfrm>
            </p:grpSpPr>
            <p:sp>
              <p:nvSpPr>
                <p:cNvPr id="33830" name="Text Box 85"/>
                <p:cNvSpPr txBox="1"/>
                <p:nvPr/>
              </p:nvSpPr>
              <p:spPr>
                <a:xfrm>
                  <a:off x="2532" y="4290"/>
                  <a:ext cx="360" cy="468"/>
                </a:xfrm>
                <a:prstGeom prst="rect">
                  <a:avLst/>
                </a:prstGeom>
                <a:noFill/>
                <a:ln w="9525">
                  <a:noFill/>
                </a:ln>
              </p:spPr>
              <p:txBody>
                <a:bodyPr anchor="t" anchorCtr="0"/>
                <a:p>
                  <a:pPr algn="just"/>
                  <a:r>
                    <a:rPr lang="en-US" altLang="zh-CN" sz="2000" i="1" dirty="0">
                      <a:latin typeface="Times New Roman" panose="02020603050405020304" pitchFamily="18" charset="0"/>
                    </a:rPr>
                    <a:t>θ</a:t>
                  </a:r>
                  <a:endParaRPr lang="en-US" altLang="zh-CN" sz="2000" i="1" dirty="0">
                    <a:latin typeface="Times New Roman" panose="02020603050405020304" pitchFamily="18" charset="0"/>
                  </a:endParaRPr>
                </a:p>
                <a:p>
                  <a:endParaRPr lang="en-US" altLang="zh-CN" sz="2000" dirty="0">
                    <a:latin typeface="Arial" panose="020B0604020202020204" pitchFamily="34" charset="0"/>
                  </a:endParaRPr>
                </a:p>
              </p:txBody>
            </p:sp>
            <p:sp>
              <p:nvSpPr>
                <p:cNvPr id="33831" name="Text Box 86"/>
                <p:cNvSpPr txBox="1"/>
                <p:nvPr/>
              </p:nvSpPr>
              <p:spPr>
                <a:xfrm>
                  <a:off x="2730" y="3578"/>
                  <a:ext cx="212" cy="535"/>
                </a:xfrm>
                <a:prstGeom prst="rect">
                  <a:avLst/>
                </a:prstGeom>
                <a:noFill/>
                <a:ln w="9525">
                  <a:noFill/>
                </a:ln>
              </p:spPr>
              <p:txBody>
                <a:bodyPr wrap="none" anchor="t" anchorCtr="0">
                  <a:spAutoFit/>
                </a:bodyPr>
                <a:p>
                  <a:pPr algn="just"/>
                  <a:endParaRPr lang="zh-CN" altLang="zh-CN" sz="2000" dirty="0">
                    <a:latin typeface="Arial" panose="020B0604020202020204" pitchFamily="34" charset="0"/>
                  </a:endParaRPr>
                </a:p>
              </p:txBody>
            </p:sp>
          </p:grpSp>
        </p:grpSp>
        <p:sp>
          <p:nvSpPr>
            <p:cNvPr id="33832" name="Text Box 87"/>
            <p:cNvSpPr txBox="1"/>
            <p:nvPr/>
          </p:nvSpPr>
          <p:spPr>
            <a:xfrm>
              <a:off x="4140" y="8160"/>
              <a:ext cx="862" cy="470"/>
            </a:xfrm>
            <a:prstGeom prst="rect">
              <a:avLst/>
            </a:prstGeom>
            <a:noFill/>
            <a:ln w="9525">
              <a:noFill/>
            </a:ln>
          </p:spPr>
          <p:txBody>
            <a:bodyPr wrap="none" anchor="t" anchorCtr="0"/>
            <a:p>
              <a:pPr algn="just"/>
              <a:endParaRPr lang="zh-CN" altLang="zh-CN" sz="2000" dirty="0">
                <a:latin typeface="Arial" panose="020B0604020202020204" pitchFamily="34" charset="0"/>
              </a:endParaRPr>
            </a:p>
          </p:txBody>
        </p:sp>
        <p:sp>
          <p:nvSpPr>
            <p:cNvPr id="4" name="Rectangle 63"/>
            <p:cNvSpPr/>
            <p:nvPr/>
          </p:nvSpPr>
          <p:spPr>
            <a:xfrm>
              <a:off x="5172" y="7444"/>
              <a:ext cx="260" cy="451"/>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x</a:t>
              </a:r>
              <a:r>
                <a:rPr lang="en-US" altLang="zh-CN" sz="2000" baseline="-25000" dirty="0">
                  <a:solidFill>
                    <a:srgbClr val="000000"/>
                  </a:solidFill>
                  <a:uFillTx/>
                  <a:latin typeface="Times New Roman" panose="02020603050405020304" pitchFamily="18" charset="0"/>
                </a:rPr>
                <a:t>2</a:t>
              </a:r>
              <a:endParaRPr lang="en-US" altLang="zh-CN" sz="2000" baseline="-25000" dirty="0">
                <a:solidFill>
                  <a:srgbClr val="000000"/>
                </a:solidFill>
                <a:uFillTx/>
                <a:latin typeface="Times New Roman" panose="02020603050405020304" pitchFamily="18" charset="0"/>
              </a:endParaRPr>
            </a:p>
          </p:txBody>
        </p:sp>
      </p:grpSp>
      <p:grpSp>
        <p:nvGrpSpPr>
          <p:cNvPr id="33833" name="Group 6"/>
          <p:cNvGrpSpPr/>
          <p:nvPr/>
        </p:nvGrpSpPr>
        <p:grpSpPr>
          <a:xfrm>
            <a:off x="152400" y="2590800"/>
            <a:ext cx="4343400" cy="2362200"/>
            <a:chOff x="1990" y="1542"/>
            <a:chExt cx="5750" cy="3508"/>
          </a:xfrm>
        </p:grpSpPr>
        <p:sp>
          <p:nvSpPr>
            <p:cNvPr id="33834" name="Freeform 7"/>
            <p:cNvSpPr/>
            <p:nvPr/>
          </p:nvSpPr>
          <p:spPr>
            <a:xfrm>
              <a:off x="7498" y="4132"/>
              <a:ext cx="113" cy="106"/>
            </a:xfrm>
            <a:custGeom>
              <a:avLst/>
              <a:gdLst/>
              <a:ahLst/>
              <a:cxnLst>
                <a:cxn ang="0">
                  <a:pos x="11" y="4"/>
                </a:cxn>
                <a:cxn ang="0">
                  <a:pos x="0" y="8"/>
                </a:cxn>
                <a:cxn ang="0">
                  <a:pos x="0" y="0"/>
                </a:cxn>
                <a:cxn ang="0">
                  <a:pos x="11" y="4"/>
                </a:cxn>
              </a:cxnLst>
              <a:pathLst>
                <a:path w="200" h="200">
                  <a:moveTo>
                    <a:pt x="200" y="100"/>
                  </a:moveTo>
                  <a:lnTo>
                    <a:pt x="0" y="200"/>
                  </a:lnTo>
                  <a:cubicBezTo>
                    <a:pt x="31" y="137"/>
                    <a:pt x="31" y="63"/>
                    <a:pt x="0" y="0"/>
                  </a:cubicBezTo>
                  <a:lnTo>
                    <a:pt x="200" y="100"/>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3835" name="Freeform 8"/>
            <p:cNvSpPr/>
            <p:nvPr/>
          </p:nvSpPr>
          <p:spPr>
            <a:xfrm>
              <a:off x="2759" y="1606"/>
              <a:ext cx="113" cy="107"/>
            </a:xfrm>
            <a:custGeom>
              <a:avLst/>
              <a:gdLst/>
              <a:ahLst/>
              <a:cxnLst>
                <a:cxn ang="0">
                  <a:pos x="6" y="0"/>
                </a:cxn>
                <a:cxn ang="0">
                  <a:pos x="11" y="9"/>
                </a:cxn>
                <a:cxn ang="0">
                  <a:pos x="0" y="9"/>
                </a:cxn>
                <a:cxn ang="0">
                  <a:pos x="6" y="0"/>
                </a:cxn>
              </a:cxnLst>
              <a:pathLst>
                <a:path w="199" h="200">
                  <a:moveTo>
                    <a:pt x="100" y="0"/>
                  </a:moveTo>
                  <a:lnTo>
                    <a:pt x="199" y="200"/>
                  </a:lnTo>
                  <a:cubicBezTo>
                    <a:pt x="137" y="168"/>
                    <a:pt x="63" y="168"/>
                    <a:pt x="0" y="200"/>
                  </a:cubicBezTo>
                  <a:lnTo>
                    <a:pt x="100" y="0"/>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3836" name="Freeform 9"/>
            <p:cNvSpPr/>
            <p:nvPr/>
          </p:nvSpPr>
          <p:spPr>
            <a:xfrm>
              <a:off x="2131" y="4716"/>
              <a:ext cx="120" cy="113"/>
            </a:xfrm>
            <a:custGeom>
              <a:avLst/>
              <a:gdLst/>
              <a:ahLst/>
              <a:cxnLst>
                <a:cxn ang="0">
                  <a:pos x="0" y="9"/>
                </a:cxn>
                <a:cxn ang="0">
                  <a:pos x="4" y="0"/>
                </a:cxn>
                <a:cxn ang="0">
                  <a:pos x="12" y="6"/>
                </a:cxn>
                <a:cxn ang="0">
                  <a:pos x="0" y="9"/>
                </a:cxn>
              </a:cxnLst>
              <a:pathLst>
                <a:path w="212" h="212">
                  <a:moveTo>
                    <a:pt x="0" y="212"/>
                  </a:moveTo>
                  <a:lnTo>
                    <a:pt x="71" y="0"/>
                  </a:lnTo>
                  <a:cubicBezTo>
                    <a:pt x="93" y="67"/>
                    <a:pt x="145" y="119"/>
                    <a:pt x="212" y="142"/>
                  </a:cubicBezTo>
                  <a:lnTo>
                    <a:pt x="0" y="212"/>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3837" name="Rectangle 10"/>
            <p:cNvSpPr/>
            <p:nvPr/>
          </p:nvSpPr>
          <p:spPr>
            <a:xfrm>
              <a:off x="2507" y="1542"/>
              <a:ext cx="142" cy="439"/>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z</a:t>
              </a:r>
              <a:endParaRPr lang="en-US" altLang="zh-CN" sz="2000" dirty="0">
                <a:latin typeface="Arial" panose="020B0604020202020204" pitchFamily="34" charset="0"/>
              </a:endParaRPr>
            </a:p>
          </p:txBody>
        </p:sp>
        <p:sp>
          <p:nvSpPr>
            <p:cNvPr id="33838" name="Rectangle 11"/>
            <p:cNvSpPr/>
            <p:nvPr/>
          </p:nvSpPr>
          <p:spPr>
            <a:xfrm>
              <a:off x="1990" y="4296"/>
              <a:ext cx="160" cy="439"/>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x</a:t>
              </a:r>
              <a:endParaRPr lang="en-US" altLang="zh-CN" sz="2000" dirty="0">
                <a:latin typeface="Arial" panose="020B0604020202020204" pitchFamily="34" charset="0"/>
              </a:endParaRPr>
            </a:p>
          </p:txBody>
        </p:sp>
        <p:sp>
          <p:nvSpPr>
            <p:cNvPr id="33839" name="Rectangle 12"/>
            <p:cNvSpPr/>
            <p:nvPr/>
          </p:nvSpPr>
          <p:spPr>
            <a:xfrm>
              <a:off x="7508" y="4296"/>
              <a:ext cx="160" cy="439"/>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y</a:t>
              </a:r>
              <a:endParaRPr lang="en-US" altLang="zh-CN" sz="2000" dirty="0">
                <a:latin typeface="Arial" panose="020B0604020202020204" pitchFamily="34" charset="0"/>
              </a:endParaRPr>
            </a:p>
          </p:txBody>
        </p:sp>
        <p:sp>
          <p:nvSpPr>
            <p:cNvPr id="33840" name="Rectangle 13"/>
            <p:cNvSpPr/>
            <p:nvPr/>
          </p:nvSpPr>
          <p:spPr>
            <a:xfrm>
              <a:off x="2525" y="3990"/>
              <a:ext cx="232" cy="439"/>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O</a:t>
              </a:r>
              <a:endParaRPr lang="en-US" altLang="zh-CN" sz="2000" dirty="0">
                <a:latin typeface="Arial" panose="020B0604020202020204" pitchFamily="34" charset="0"/>
              </a:endParaRPr>
            </a:p>
          </p:txBody>
        </p:sp>
        <p:sp>
          <p:nvSpPr>
            <p:cNvPr id="33841" name="Rectangle 14"/>
            <p:cNvSpPr/>
            <p:nvPr/>
          </p:nvSpPr>
          <p:spPr>
            <a:xfrm>
              <a:off x="6269" y="3042"/>
              <a:ext cx="335" cy="439"/>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O</a:t>
              </a:r>
              <a:r>
                <a:rPr lang="en-US" altLang="zh-CN" sz="2000" baseline="-25000" dirty="0">
                  <a:solidFill>
                    <a:srgbClr val="000000"/>
                  </a:solidFill>
                  <a:latin typeface="Times New Roman" panose="02020603050405020304" pitchFamily="18" charset="0"/>
                </a:rPr>
                <a:t>1</a:t>
              </a:r>
              <a:endParaRPr lang="en-US" altLang="zh-CN" sz="2000" dirty="0">
                <a:latin typeface="Arial" panose="020B0604020202020204" pitchFamily="34" charset="0"/>
              </a:endParaRPr>
            </a:p>
          </p:txBody>
        </p:sp>
        <p:sp>
          <p:nvSpPr>
            <p:cNvPr id="33842" name="Rectangle 15"/>
            <p:cNvSpPr/>
            <p:nvPr/>
          </p:nvSpPr>
          <p:spPr>
            <a:xfrm>
              <a:off x="5588" y="3623"/>
              <a:ext cx="159" cy="438"/>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x</a:t>
              </a:r>
              <a:endParaRPr lang="en-US" altLang="zh-CN" sz="2000" dirty="0">
                <a:latin typeface="Arial" panose="020B0604020202020204" pitchFamily="34" charset="0"/>
              </a:endParaRPr>
            </a:p>
          </p:txBody>
        </p:sp>
        <p:sp>
          <p:nvSpPr>
            <p:cNvPr id="33843" name="Rectangle 16"/>
            <p:cNvSpPr/>
            <p:nvPr/>
          </p:nvSpPr>
          <p:spPr>
            <a:xfrm>
              <a:off x="5698" y="3719"/>
              <a:ext cx="159" cy="438"/>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1</a:t>
              </a:r>
              <a:endParaRPr lang="en-US" altLang="zh-CN" sz="2000" dirty="0">
                <a:latin typeface="Arial" panose="020B0604020202020204" pitchFamily="34" charset="0"/>
              </a:endParaRPr>
            </a:p>
          </p:txBody>
        </p:sp>
        <p:sp>
          <p:nvSpPr>
            <p:cNvPr id="33844" name="Rectangle 17"/>
            <p:cNvSpPr/>
            <p:nvPr/>
          </p:nvSpPr>
          <p:spPr>
            <a:xfrm>
              <a:off x="7472" y="2976"/>
              <a:ext cx="160" cy="439"/>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y</a:t>
              </a:r>
              <a:endParaRPr lang="en-US" altLang="zh-CN" sz="2000" dirty="0">
                <a:latin typeface="Arial" panose="020B0604020202020204" pitchFamily="34" charset="0"/>
              </a:endParaRPr>
            </a:p>
          </p:txBody>
        </p:sp>
        <p:sp>
          <p:nvSpPr>
            <p:cNvPr id="33845" name="Rectangle 18"/>
            <p:cNvSpPr/>
            <p:nvPr/>
          </p:nvSpPr>
          <p:spPr>
            <a:xfrm>
              <a:off x="7580" y="3079"/>
              <a:ext cx="160" cy="439"/>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1</a:t>
              </a:r>
              <a:endParaRPr lang="en-US" altLang="zh-CN" sz="2000" dirty="0">
                <a:latin typeface="Arial" panose="020B0604020202020204" pitchFamily="34" charset="0"/>
              </a:endParaRPr>
            </a:p>
          </p:txBody>
        </p:sp>
        <p:sp>
          <p:nvSpPr>
            <p:cNvPr id="33846" name="Rectangle 19"/>
            <p:cNvSpPr/>
            <p:nvPr/>
          </p:nvSpPr>
          <p:spPr>
            <a:xfrm>
              <a:off x="5913" y="1542"/>
              <a:ext cx="142" cy="439"/>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z</a:t>
              </a:r>
              <a:endParaRPr lang="en-US" altLang="zh-CN" sz="2000" dirty="0">
                <a:latin typeface="Arial" panose="020B0604020202020204" pitchFamily="34" charset="0"/>
              </a:endParaRPr>
            </a:p>
          </p:txBody>
        </p:sp>
        <p:sp>
          <p:nvSpPr>
            <p:cNvPr id="33847" name="Rectangle 20"/>
            <p:cNvSpPr/>
            <p:nvPr/>
          </p:nvSpPr>
          <p:spPr>
            <a:xfrm>
              <a:off x="6015" y="1647"/>
              <a:ext cx="160" cy="439"/>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1</a:t>
              </a:r>
              <a:endParaRPr lang="en-US" altLang="zh-CN" sz="2000" dirty="0">
                <a:latin typeface="Arial" panose="020B0604020202020204" pitchFamily="34" charset="0"/>
              </a:endParaRPr>
            </a:p>
          </p:txBody>
        </p:sp>
        <p:sp>
          <p:nvSpPr>
            <p:cNvPr id="33848" name="Freeform 21"/>
            <p:cNvSpPr/>
            <p:nvPr/>
          </p:nvSpPr>
          <p:spPr>
            <a:xfrm>
              <a:off x="2913" y="4222"/>
              <a:ext cx="82" cy="116"/>
            </a:xfrm>
            <a:custGeom>
              <a:avLst/>
              <a:gdLst/>
              <a:ahLst/>
              <a:cxnLst>
                <a:cxn ang="0">
                  <a:pos x="0" y="87"/>
                </a:cxn>
                <a:cxn ang="0">
                  <a:pos x="82" y="0"/>
                </a:cxn>
                <a:cxn ang="0">
                  <a:pos x="72" y="116"/>
                </a:cxn>
                <a:cxn ang="0">
                  <a:pos x="0" y="87"/>
                </a:cxn>
              </a:cxnLst>
              <a:pathLst>
                <a:path w="82" h="116">
                  <a:moveTo>
                    <a:pt x="0" y="87"/>
                  </a:moveTo>
                  <a:lnTo>
                    <a:pt x="82" y="0"/>
                  </a:lnTo>
                  <a:lnTo>
                    <a:pt x="72" y="116"/>
                  </a:lnTo>
                  <a:lnTo>
                    <a:pt x="0" y="87"/>
                  </a:lnTo>
                  <a:close/>
                </a:path>
              </a:pathLst>
            </a:custGeom>
            <a:solidFill>
              <a:srgbClr val="000000"/>
            </a:solidFill>
            <a:ln w="9525">
              <a:noFill/>
            </a:ln>
          </p:spPr>
          <p:txBody>
            <a:bodyPr/>
            <a:p>
              <a:endParaRPr lang="zh-CN" altLang="en-US"/>
            </a:p>
          </p:txBody>
        </p:sp>
        <p:sp>
          <p:nvSpPr>
            <p:cNvPr id="33849" name="Freeform 22"/>
            <p:cNvSpPr/>
            <p:nvPr/>
          </p:nvSpPr>
          <p:spPr>
            <a:xfrm>
              <a:off x="6184" y="1606"/>
              <a:ext cx="114" cy="107"/>
            </a:xfrm>
            <a:custGeom>
              <a:avLst/>
              <a:gdLst/>
              <a:ahLst/>
              <a:cxnLst>
                <a:cxn ang="0">
                  <a:pos x="6" y="0"/>
                </a:cxn>
                <a:cxn ang="0">
                  <a:pos x="12" y="9"/>
                </a:cxn>
                <a:cxn ang="0">
                  <a:pos x="0" y="9"/>
                </a:cxn>
                <a:cxn ang="0">
                  <a:pos x="6" y="0"/>
                </a:cxn>
              </a:cxnLst>
              <a:pathLst>
                <a:path w="200" h="200">
                  <a:moveTo>
                    <a:pt x="100" y="0"/>
                  </a:moveTo>
                  <a:lnTo>
                    <a:pt x="200" y="200"/>
                  </a:lnTo>
                  <a:cubicBezTo>
                    <a:pt x="137" y="168"/>
                    <a:pt x="63" y="168"/>
                    <a:pt x="0" y="200"/>
                  </a:cubicBezTo>
                  <a:lnTo>
                    <a:pt x="100" y="0"/>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3850" name="Freeform 23"/>
            <p:cNvSpPr/>
            <p:nvPr/>
          </p:nvSpPr>
          <p:spPr>
            <a:xfrm>
              <a:off x="5656" y="3449"/>
              <a:ext cx="120" cy="113"/>
            </a:xfrm>
            <a:custGeom>
              <a:avLst/>
              <a:gdLst/>
              <a:ahLst/>
              <a:cxnLst>
                <a:cxn ang="0">
                  <a:pos x="0" y="9"/>
                </a:cxn>
                <a:cxn ang="0">
                  <a:pos x="4" y="0"/>
                </a:cxn>
                <a:cxn ang="0">
                  <a:pos x="12" y="6"/>
                </a:cxn>
                <a:cxn ang="0">
                  <a:pos x="0" y="9"/>
                </a:cxn>
              </a:cxnLst>
              <a:pathLst>
                <a:path w="212" h="212">
                  <a:moveTo>
                    <a:pt x="0" y="212"/>
                  </a:moveTo>
                  <a:lnTo>
                    <a:pt x="71" y="0"/>
                  </a:lnTo>
                  <a:cubicBezTo>
                    <a:pt x="93" y="67"/>
                    <a:pt x="145" y="119"/>
                    <a:pt x="212" y="141"/>
                  </a:cubicBezTo>
                  <a:lnTo>
                    <a:pt x="0" y="212"/>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3851" name="Freeform 24"/>
            <p:cNvSpPr/>
            <p:nvPr/>
          </p:nvSpPr>
          <p:spPr>
            <a:xfrm>
              <a:off x="7498" y="2864"/>
              <a:ext cx="113" cy="106"/>
            </a:xfrm>
            <a:custGeom>
              <a:avLst/>
              <a:gdLst/>
              <a:ahLst/>
              <a:cxnLst>
                <a:cxn ang="0">
                  <a:pos x="11" y="4"/>
                </a:cxn>
                <a:cxn ang="0">
                  <a:pos x="0" y="9"/>
                </a:cxn>
                <a:cxn ang="0">
                  <a:pos x="0" y="0"/>
                </a:cxn>
                <a:cxn ang="0">
                  <a:pos x="11" y="4"/>
                </a:cxn>
              </a:cxnLst>
              <a:pathLst>
                <a:path w="200" h="199">
                  <a:moveTo>
                    <a:pt x="200" y="99"/>
                  </a:moveTo>
                  <a:lnTo>
                    <a:pt x="0" y="199"/>
                  </a:lnTo>
                  <a:cubicBezTo>
                    <a:pt x="31" y="136"/>
                    <a:pt x="31" y="62"/>
                    <a:pt x="0" y="0"/>
                  </a:cubicBezTo>
                  <a:lnTo>
                    <a:pt x="200" y="99"/>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grpSp>
          <p:nvGrpSpPr>
            <p:cNvPr id="33852" name="Group 25"/>
            <p:cNvGrpSpPr/>
            <p:nvPr/>
          </p:nvGrpSpPr>
          <p:grpSpPr>
            <a:xfrm>
              <a:off x="2191" y="1687"/>
              <a:ext cx="5334" cy="3142"/>
              <a:chOff x="2191" y="1687"/>
              <a:chExt cx="5334" cy="3142"/>
            </a:xfrm>
          </p:grpSpPr>
          <p:sp>
            <p:nvSpPr>
              <p:cNvPr id="33853" name="Line 26"/>
              <p:cNvSpPr/>
              <p:nvPr/>
            </p:nvSpPr>
            <p:spPr>
              <a:xfrm>
                <a:off x="2816" y="4185"/>
                <a:ext cx="4709" cy="0"/>
              </a:xfrm>
              <a:prstGeom prst="line">
                <a:avLst/>
              </a:prstGeom>
              <a:ln w="16510" cap="rnd" cmpd="sng">
                <a:solidFill>
                  <a:srgbClr val="000000"/>
                </a:solidFill>
                <a:prstDash val="solid"/>
                <a:round/>
                <a:headEnd type="none" w="med" len="med"/>
                <a:tailEnd type="none" w="med" len="med"/>
              </a:ln>
            </p:spPr>
          </p:sp>
          <p:sp>
            <p:nvSpPr>
              <p:cNvPr id="33854" name="Line 27"/>
              <p:cNvSpPr/>
              <p:nvPr/>
            </p:nvSpPr>
            <p:spPr>
              <a:xfrm flipV="1">
                <a:off x="2816" y="1687"/>
                <a:ext cx="0" cy="2498"/>
              </a:xfrm>
              <a:prstGeom prst="line">
                <a:avLst/>
              </a:prstGeom>
              <a:ln w="16510" cap="rnd" cmpd="sng">
                <a:solidFill>
                  <a:srgbClr val="000000"/>
                </a:solidFill>
                <a:prstDash val="solid"/>
                <a:round/>
                <a:headEnd type="none" w="med" len="med"/>
                <a:tailEnd type="none" w="med" len="med"/>
              </a:ln>
            </p:spPr>
          </p:sp>
          <p:sp>
            <p:nvSpPr>
              <p:cNvPr id="33855" name="Line 28"/>
              <p:cNvSpPr/>
              <p:nvPr/>
            </p:nvSpPr>
            <p:spPr>
              <a:xfrm flipH="1">
                <a:off x="2191" y="4185"/>
                <a:ext cx="625" cy="587"/>
              </a:xfrm>
              <a:prstGeom prst="line">
                <a:avLst/>
              </a:prstGeom>
              <a:ln w="16510" cap="rnd" cmpd="sng">
                <a:solidFill>
                  <a:srgbClr val="000000"/>
                </a:solidFill>
                <a:prstDash val="solid"/>
                <a:round/>
                <a:headEnd type="none" w="med" len="med"/>
                <a:tailEnd type="none" w="med" len="med"/>
              </a:ln>
            </p:spPr>
          </p:sp>
          <p:sp>
            <p:nvSpPr>
              <p:cNvPr id="33856" name="Line 29"/>
              <p:cNvSpPr/>
              <p:nvPr/>
            </p:nvSpPr>
            <p:spPr>
              <a:xfrm flipV="1">
                <a:off x="2833" y="2896"/>
                <a:ext cx="3408" cy="1289"/>
              </a:xfrm>
              <a:prstGeom prst="line">
                <a:avLst/>
              </a:prstGeom>
              <a:ln w="5080" cap="rnd" cmpd="sng">
                <a:solidFill>
                  <a:srgbClr val="000000"/>
                </a:solidFill>
                <a:prstDash val="solid"/>
                <a:round/>
                <a:headEnd type="none" w="med" len="med"/>
                <a:tailEnd type="none" w="med" len="med"/>
              </a:ln>
            </p:spPr>
          </p:sp>
          <p:sp>
            <p:nvSpPr>
              <p:cNvPr id="33857" name="Line 30"/>
              <p:cNvSpPr/>
              <p:nvPr/>
            </p:nvSpPr>
            <p:spPr>
              <a:xfrm>
                <a:off x="2798" y="4185"/>
                <a:ext cx="3443" cy="644"/>
              </a:xfrm>
              <a:prstGeom prst="line">
                <a:avLst/>
              </a:prstGeom>
              <a:ln w="5080" cap="rnd" cmpd="sng">
                <a:solidFill>
                  <a:srgbClr val="000000"/>
                </a:solidFill>
                <a:prstDash val="solid"/>
                <a:round/>
                <a:headEnd type="none" w="med" len="med"/>
                <a:tailEnd type="none" w="med" len="med"/>
              </a:ln>
            </p:spPr>
          </p:sp>
          <p:sp>
            <p:nvSpPr>
              <p:cNvPr id="33858" name="Line 31"/>
              <p:cNvSpPr/>
              <p:nvPr/>
            </p:nvSpPr>
            <p:spPr>
              <a:xfrm>
                <a:off x="6233" y="2898"/>
                <a:ext cx="8" cy="1931"/>
              </a:xfrm>
              <a:prstGeom prst="line">
                <a:avLst/>
              </a:prstGeom>
              <a:ln w="5080" cap="rnd" cmpd="sng">
                <a:solidFill>
                  <a:srgbClr val="000000"/>
                </a:solidFill>
                <a:prstDash val="solid"/>
                <a:round/>
                <a:headEnd type="none" w="med" len="med"/>
                <a:tailEnd type="none" w="med" len="med"/>
              </a:ln>
            </p:spPr>
          </p:sp>
          <p:sp>
            <p:nvSpPr>
              <p:cNvPr id="33859" name="Freeform 32"/>
              <p:cNvSpPr/>
              <p:nvPr/>
            </p:nvSpPr>
            <p:spPr>
              <a:xfrm>
                <a:off x="2650" y="4315"/>
                <a:ext cx="303" cy="52"/>
              </a:xfrm>
              <a:custGeom>
                <a:avLst/>
                <a:gdLst/>
                <a:ahLst/>
                <a:cxnLst>
                  <a:cxn ang="0">
                    <a:pos x="0" y="26"/>
                  </a:cxn>
                  <a:cxn ang="0">
                    <a:pos x="303" y="0"/>
                  </a:cxn>
                </a:cxnLst>
                <a:pathLst>
                  <a:path w="303" h="52">
                    <a:moveTo>
                      <a:pt x="0" y="26"/>
                    </a:moveTo>
                    <a:cubicBezTo>
                      <a:pt x="129" y="52"/>
                      <a:pt x="244" y="43"/>
                      <a:pt x="303" y="0"/>
                    </a:cubicBezTo>
                  </a:path>
                </a:pathLst>
              </a:custGeom>
              <a:noFill/>
              <a:ln w="5080" cap="rnd" cmpd="sng">
                <a:solidFill>
                  <a:srgbClr val="000000"/>
                </a:solidFill>
                <a:prstDash val="solid"/>
                <a:round/>
                <a:headEnd type="none" w="med" len="med"/>
                <a:tailEnd type="none" w="med" len="med"/>
              </a:ln>
            </p:spPr>
            <p:txBody>
              <a:bodyPr/>
              <a:p>
                <a:endParaRPr lang="zh-CN" altLang="en-US"/>
              </a:p>
            </p:txBody>
          </p:sp>
          <p:sp>
            <p:nvSpPr>
              <p:cNvPr id="33860" name="Line 33"/>
              <p:cNvSpPr/>
              <p:nvPr/>
            </p:nvSpPr>
            <p:spPr>
              <a:xfrm flipV="1">
                <a:off x="6241" y="1687"/>
                <a:ext cx="0" cy="1209"/>
              </a:xfrm>
              <a:prstGeom prst="line">
                <a:avLst/>
              </a:prstGeom>
              <a:ln w="16510" cap="rnd" cmpd="sng">
                <a:solidFill>
                  <a:srgbClr val="000000"/>
                </a:solidFill>
                <a:prstDash val="solid"/>
                <a:round/>
                <a:headEnd type="none" w="med" len="med"/>
                <a:tailEnd type="none" w="med" len="med"/>
              </a:ln>
            </p:spPr>
          </p:sp>
          <p:sp>
            <p:nvSpPr>
              <p:cNvPr id="33861" name="Line 34"/>
              <p:cNvSpPr/>
              <p:nvPr/>
            </p:nvSpPr>
            <p:spPr>
              <a:xfrm flipH="1">
                <a:off x="5673" y="2917"/>
                <a:ext cx="568" cy="645"/>
              </a:xfrm>
              <a:prstGeom prst="line">
                <a:avLst/>
              </a:prstGeom>
              <a:ln w="16510" cap="rnd" cmpd="sng">
                <a:solidFill>
                  <a:srgbClr val="000000"/>
                </a:solidFill>
                <a:prstDash val="solid"/>
                <a:round/>
                <a:headEnd type="none" w="med" len="med"/>
                <a:tailEnd type="none" w="med" len="med"/>
              </a:ln>
            </p:spPr>
          </p:sp>
          <p:sp>
            <p:nvSpPr>
              <p:cNvPr id="33862" name="Line 35"/>
              <p:cNvSpPr/>
              <p:nvPr/>
            </p:nvSpPr>
            <p:spPr>
              <a:xfrm>
                <a:off x="6233" y="2917"/>
                <a:ext cx="1292" cy="0"/>
              </a:xfrm>
              <a:prstGeom prst="line">
                <a:avLst/>
              </a:prstGeom>
              <a:ln w="16510" cap="rnd" cmpd="sng">
                <a:solidFill>
                  <a:srgbClr val="000000"/>
                </a:solidFill>
                <a:prstDash val="solid"/>
                <a:round/>
                <a:headEnd type="none" w="med" len="med"/>
                <a:tailEnd type="none" w="med" len="med"/>
              </a:ln>
            </p:spPr>
          </p:sp>
          <p:sp>
            <p:nvSpPr>
              <p:cNvPr id="33863" name="Freeform 36"/>
              <p:cNvSpPr/>
              <p:nvPr/>
            </p:nvSpPr>
            <p:spPr>
              <a:xfrm>
                <a:off x="2816" y="3812"/>
                <a:ext cx="268" cy="171"/>
              </a:xfrm>
              <a:custGeom>
                <a:avLst/>
                <a:gdLst/>
                <a:ahLst/>
                <a:cxnLst>
                  <a:cxn ang="0">
                    <a:pos x="0" y="1"/>
                  </a:cxn>
                  <a:cxn ang="0">
                    <a:pos x="268" y="171"/>
                  </a:cxn>
                </a:cxnLst>
                <a:pathLst>
                  <a:path w="268" h="171">
                    <a:moveTo>
                      <a:pt x="0" y="1"/>
                    </a:moveTo>
                    <a:cubicBezTo>
                      <a:pt x="119" y="0"/>
                      <a:pt x="226" y="68"/>
                      <a:pt x="268" y="171"/>
                    </a:cubicBezTo>
                  </a:path>
                </a:pathLst>
              </a:custGeom>
              <a:noFill/>
              <a:ln w="5080" cap="rnd" cmpd="sng">
                <a:solidFill>
                  <a:srgbClr val="000000"/>
                </a:solidFill>
                <a:prstDash val="solid"/>
                <a:round/>
                <a:headEnd type="none" w="med" len="med"/>
                <a:tailEnd type="none" w="med" len="med"/>
              </a:ln>
            </p:spPr>
            <p:txBody>
              <a:bodyPr/>
              <a:p>
                <a:endParaRPr lang="zh-CN" altLang="en-US"/>
              </a:p>
            </p:txBody>
          </p:sp>
        </p:grpSp>
        <p:sp>
          <p:nvSpPr>
            <p:cNvPr id="33864" name="Freeform 37"/>
            <p:cNvSpPr/>
            <p:nvPr/>
          </p:nvSpPr>
          <p:spPr>
            <a:xfrm>
              <a:off x="3044" y="3968"/>
              <a:ext cx="77" cy="115"/>
            </a:xfrm>
            <a:custGeom>
              <a:avLst/>
              <a:gdLst/>
              <a:ahLst/>
              <a:cxnLst>
                <a:cxn ang="0">
                  <a:pos x="77" y="0"/>
                </a:cxn>
                <a:cxn ang="0">
                  <a:pos x="58" y="115"/>
                </a:cxn>
                <a:cxn ang="0">
                  <a:pos x="0" y="12"/>
                </a:cxn>
                <a:cxn ang="0">
                  <a:pos x="77" y="0"/>
                </a:cxn>
              </a:cxnLst>
              <a:pathLst>
                <a:path w="77" h="115">
                  <a:moveTo>
                    <a:pt x="77" y="0"/>
                  </a:moveTo>
                  <a:lnTo>
                    <a:pt x="58" y="115"/>
                  </a:lnTo>
                  <a:lnTo>
                    <a:pt x="0" y="12"/>
                  </a:lnTo>
                  <a:lnTo>
                    <a:pt x="77" y="0"/>
                  </a:lnTo>
                  <a:close/>
                </a:path>
              </a:pathLst>
            </a:custGeom>
            <a:solidFill>
              <a:srgbClr val="000000"/>
            </a:solidFill>
            <a:ln w="9525">
              <a:noFill/>
            </a:ln>
          </p:spPr>
          <p:txBody>
            <a:bodyPr/>
            <a:p>
              <a:endParaRPr lang="zh-CN" altLang="en-US"/>
            </a:p>
          </p:txBody>
        </p:sp>
        <p:sp>
          <p:nvSpPr>
            <p:cNvPr id="33865" name="Rectangle 38"/>
            <p:cNvSpPr/>
            <p:nvPr/>
          </p:nvSpPr>
          <p:spPr>
            <a:xfrm>
              <a:off x="6548" y="4612"/>
              <a:ext cx="178" cy="438"/>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P</a:t>
              </a:r>
              <a:endParaRPr lang="en-US" altLang="zh-CN" sz="2000" dirty="0">
                <a:latin typeface="Arial" panose="020B0604020202020204" pitchFamily="34" charset="0"/>
              </a:endParaRPr>
            </a:p>
          </p:txBody>
        </p:sp>
        <p:grpSp>
          <p:nvGrpSpPr>
            <p:cNvPr id="33866" name="Group 39"/>
            <p:cNvGrpSpPr/>
            <p:nvPr/>
          </p:nvGrpSpPr>
          <p:grpSpPr>
            <a:xfrm>
              <a:off x="2604" y="3596"/>
              <a:ext cx="401" cy="1180"/>
              <a:chOff x="2532" y="3578"/>
              <a:chExt cx="401" cy="1180"/>
            </a:xfrm>
          </p:grpSpPr>
          <p:sp>
            <p:nvSpPr>
              <p:cNvPr id="33867" name="Text Box 40"/>
              <p:cNvSpPr txBox="1"/>
              <p:nvPr/>
            </p:nvSpPr>
            <p:spPr>
              <a:xfrm>
                <a:off x="2532" y="4290"/>
                <a:ext cx="360" cy="468"/>
              </a:xfrm>
              <a:prstGeom prst="rect">
                <a:avLst/>
              </a:prstGeom>
              <a:noFill/>
              <a:ln w="9525">
                <a:noFill/>
              </a:ln>
            </p:spPr>
            <p:txBody>
              <a:bodyPr anchor="t" anchorCtr="0"/>
              <a:p>
                <a:pPr algn="just"/>
                <a:r>
                  <a:rPr lang="en-US" altLang="zh-CN" sz="2000" i="1" dirty="0">
                    <a:latin typeface="Times New Roman" panose="02020603050405020304" pitchFamily="18" charset="0"/>
                  </a:rPr>
                  <a:t>θ</a:t>
                </a:r>
                <a:endParaRPr lang="en-US" altLang="zh-CN" sz="2000" dirty="0">
                  <a:latin typeface="Arial" panose="020B0604020202020204" pitchFamily="34" charset="0"/>
                </a:endParaRPr>
              </a:p>
            </p:txBody>
          </p:sp>
          <p:sp>
            <p:nvSpPr>
              <p:cNvPr id="33868" name="Text Box 41"/>
              <p:cNvSpPr txBox="1"/>
              <p:nvPr/>
            </p:nvSpPr>
            <p:spPr>
              <a:xfrm>
                <a:off x="2700" y="3578"/>
                <a:ext cx="233" cy="571"/>
              </a:xfrm>
              <a:prstGeom prst="rect">
                <a:avLst/>
              </a:prstGeom>
              <a:noFill/>
              <a:ln w="9525">
                <a:noFill/>
              </a:ln>
            </p:spPr>
            <p:txBody>
              <a:bodyPr wrap="none" anchor="t" anchorCtr="0">
                <a:spAutoFit/>
              </a:bodyPr>
              <a:p>
                <a:pPr algn="just"/>
                <a:endParaRPr lang="zh-CN" altLang="zh-CN" sz="2000" dirty="0">
                  <a:latin typeface="Arial" panose="020B0604020202020204" pitchFamily="34" charset="0"/>
                </a:endParaRPr>
              </a:p>
            </p:txBody>
          </p:sp>
        </p:grpSp>
      </p:grpSp>
      <p:graphicFrame>
        <p:nvGraphicFramePr>
          <p:cNvPr id="33869" name="Object 2"/>
          <p:cNvGraphicFramePr/>
          <p:nvPr/>
        </p:nvGraphicFramePr>
        <p:xfrm>
          <a:off x="914400" y="3810000"/>
          <a:ext cx="323850" cy="304800"/>
        </p:xfrm>
        <a:graphic>
          <a:graphicData uri="http://schemas.openxmlformats.org/presentationml/2006/ole">
            <mc:AlternateContent xmlns:mc="http://schemas.openxmlformats.org/markup-compatibility/2006">
              <mc:Choice xmlns:v="urn:schemas-microsoft-com:vml" Requires="v">
                <p:oleObj spid="_x0000_s3079" name="" r:id="rId3" imgW="139700" imgH="165100" progId="Equation.3">
                  <p:embed/>
                </p:oleObj>
              </mc:Choice>
              <mc:Fallback>
                <p:oleObj name="" r:id="rId3" imgW="139700" imgH="165100" progId="Equation.3">
                  <p:embed/>
                  <p:pic>
                    <p:nvPicPr>
                      <p:cNvPr id="0" name="图片 3078"/>
                      <p:cNvPicPr/>
                      <p:nvPr/>
                    </p:nvPicPr>
                    <p:blipFill>
                      <a:blip r:embed="rId4"/>
                      <a:stretch>
                        <a:fillRect/>
                      </a:stretch>
                    </p:blipFill>
                    <p:spPr>
                      <a:xfrm>
                        <a:off x="914400" y="3810000"/>
                        <a:ext cx="323850" cy="304800"/>
                      </a:xfrm>
                      <a:prstGeom prst="rect">
                        <a:avLst/>
                      </a:prstGeom>
                      <a:noFill/>
                      <a:ln w="38100">
                        <a:noFill/>
                        <a:miter/>
                      </a:ln>
                    </p:spPr>
                  </p:pic>
                </p:oleObj>
              </mc:Fallback>
            </mc:AlternateContent>
          </a:graphicData>
        </a:graphic>
      </p:graphicFrame>
      <p:graphicFrame>
        <p:nvGraphicFramePr>
          <p:cNvPr id="33870" name="Object 2"/>
          <p:cNvGraphicFramePr/>
          <p:nvPr/>
        </p:nvGraphicFramePr>
        <p:xfrm>
          <a:off x="5029200" y="5638800"/>
          <a:ext cx="323850" cy="304800"/>
        </p:xfrm>
        <a:graphic>
          <a:graphicData uri="http://schemas.openxmlformats.org/presentationml/2006/ole">
            <mc:AlternateContent xmlns:mc="http://schemas.openxmlformats.org/markup-compatibility/2006">
              <mc:Choice xmlns:v="urn:schemas-microsoft-com:vml" Requires="v">
                <p:oleObj spid="_x0000_s3080" name="" r:id="rId5" imgW="139700" imgH="165100" progId="Equation.3">
                  <p:embed/>
                </p:oleObj>
              </mc:Choice>
              <mc:Fallback>
                <p:oleObj name="" r:id="rId5" imgW="139700" imgH="165100" progId="Equation.3">
                  <p:embed/>
                  <p:pic>
                    <p:nvPicPr>
                      <p:cNvPr id="0" name="图片 3079"/>
                      <p:cNvPicPr/>
                      <p:nvPr/>
                    </p:nvPicPr>
                    <p:blipFill>
                      <a:blip r:embed="rId4"/>
                      <a:stretch>
                        <a:fillRect/>
                      </a:stretch>
                    </p:blipFill>
                    <p:spPr>
                      <a:xfrm>
                        <a:off x="5029200" y="5638800"/>
                        <a:ext cx="323850" cy="304800"/>
                      </a:xfrm>
                      <a:prstGeom prst="rect">
                        <a:avLst/>
                      </a:prstGeom>
                      <a:noFill/>
                      <a:ln w="38100">
                        <a:noFill/>
                        <a:miter/>
                      </a:ln>
                    </p:spPr>
                  </p:pic>
                </p:oleObj>
              </mc:Fallback>
            </mc:AlternateContent>
          </a:graphicData>
        </a:graphic>
      </p:graphicFrame>
      <p:sp>
        <p:nvSpPr>
          <p:cNvPr id="33871" name="标题 2"/>
          <p:cNvSpPr>
            <a:spLocks noGrp="1"/>
          </p:cNvSpPr>
          <p:nvPr>
            <p:ph type="title"/>
          </p:nvPr>
        </p:nvSpPr>
        <p:spPr/>
        <p:txBody>
          <a:bodyPr vert="horz" wrap="square" lIns="91440" tIns="45720" rIns="91440" bIns="45720" anchor="ctr" anchorCtr="0"/>
          <a:p>
            <a:r>
              <a:rPr lang="zh-CN" altLang="en-US" sz="2800" baseline="0" dirty="0">
                <a:latin typeface="楷体" panose="02010609060101010101" pitchFamily="49" charset="-122"/>
                <a:ea typeface="楷体" panose="02010609060101010101" pitchFamily="49" charset="-122"/>
                <a:cs typeface="+mj-cs"/>
              </a:rPr>
              <a:t>世界坐标系到观察坐标系变换步骤</a:t>
            </a:r>
            <a:r>
              <a:rPr lang="en-US" altLang="zh-CN" sz="2800" baseline="0" dirty="0">
                <a:latin typeface="楷体" panose="02010609060101010101" pitchFamily="49" charset="-122"/>
                <a:ea typeface="楷体" panose="02010609060101010101" pitchFamily="49" charset="-122"/>
                <a:cs typeface="+mj-cs"/>
              </a:rPr>
              <a:t>②</a:t>
            </a:r>
            <a:endParaRPr lang="zh-CN" altLang="en-US" sz="2800" baseline="0" dirty="0">
              <a:latin typeface="楷体" panose="02010609060101010101" pitchFamily="49" charset="-122"/>
              <a:ea typeface="楷体" panose="02010609060101010101" pitchFamily="49" charset="-122"/>
              <a:cs typeface="+mj-cs"/>
            </a:endParaRPr>
          </a:p>
        </p:txBody>
      </p:sp>
      <p:sp>
        <p:nvSpPr>
          <p:cNvPr id="3" name="下箭头 2"/>
          <p:cNvSpPr/>
          <p:nvPr/>
        </p:nvSpPr>
        <p:spPr>
          <a:xfrm rot="18285052">
            <a:off x="3252788" y="5026025"/>
            <a:ext cx="593725" cy="7842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Rectangle 63"/>
          <p:cNvSpPr/>
          <p:nvPr>
            <p:custDataLst>
              <p:tags r:id="rId6"/>
            </p:custDataLst>
          </p:nvPr>
        </p:nvSpPr>
        <p:spPr>
          <a:xfrm>
            <a:off x="8548477" y="5502661"/>
            <a:ext cx="209550" cy="307340"/>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y</a:t>
            </a:r>
            <a:r>
              <a:rPr lang="en-US" altLang="zh-CN" sz="2000" baseline="-25000" dirty="0">
                <a:solidFill>
                  <a:srgbClr val="000000"/>
                </a:solidFill>
                <a:uFillTx/>
                <a:latin typeface="Times New Roman" panose="02020603050405020304" pitchFamily="18" charset="0"/>
              </a:rPr>
              <a:t>2</a:t>
            </a:r>
            <a:endParaRPr lang="en-US" altLang="zh-CN" sz="2000" baseline="-25000" dirty="0">
              <a:solidFill>
                <a:srgbClr val="000000"/>
              </a:solidFill>
              <a:uFillTx/>
              <a:latin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Rectangle 3"/>
          <p:cNvSpPr>
            <a:spLocks noGrp="1"/>
          </p:cNvSpPr>
          <p:nvPr>
            <p:ph idx="1"/>
          </p:nvPr>
        </p:nvSpPr>
        <p:spPr/>
        <p:txBody>
          <a:bodyPr vert="horz" wrap="square" lIns="91440" tIns="45720" rIns="91440" bIns="45720" anchor="t" anchorCtr="0"/>
          <a:p>
            <a:pPr>
              <a:lnSpc>
                <a:spcPct val="150000"/>
              </a:lnSpc>
            </a:pPr>
            <a:r>
              <a:rPr lang="en-US" altLang="zh-CN" sz="2400" dirty="0">
                <a:latin typeface="华文楷体" panose="02010600040101010101" pitchFamily="2" charset="-122"/>
                <a:ea typeface="华文楷体" panose="02010600040101010101" pitchFamily="2" charset="-122"/>
                <a:cs typeface="华文楷体" panose="02010600040101010101" pitchFamily="2" charset="-122"/>
              </a:rPr>
              <a:t> 2. </a:t>
            </a:r>
            <a:r>
              <a:rPr lang="zh-CN" altLang="en-US" sz="2400" dirty="0">
                <a:latin typeface="华文楷体" panose="02010600040101010101" pitchFamily="2" charset="-122"/>
                <a:ea typeface="华文楷体" panose="02010600040101010101" pitchFamily="2" charset="-122"/>
                <a:cs typeface="华文楷体" panose="02010600040101010101" pitchFamily="2" charset="-122"/>
              </a:rPr>
              <a:t>绕</a:t>
            </a:r>
            <a:r>
              <a:rPr lang="en-US" altLang="zh-CN" sz="2400" dirty="0">
                <a:latin typeface="华文楷体" panose="02010600040101010101" pitchFamily="2" charset="-122"/>
                <a:ea typeface="华文楷体" panose="02010600040101010101" pitchFamily="2" charset="-122"/>
                <a:cs typeface="华文楷体" panose="02010600040101010101" pitchFamily="2" charset="-122"/>
              </a:rPr>
              <a:t>z</a:t>
            </a:r>
            <a:r>
              <a:rPr lang="en-US" altLang="zh-CN" sz="2400" baseline="-25000" dirty="0">
                <a:latin typeface="华文楷体" panose="02010600040101010101" pitchFamily="2" charset="-122"/>
                <a:ea typeface="华文楷体" panose="02010600040101010101" pitchFamily="2" charset="-122"/>
                <a:cs typeface="华文楷体" panose="02010600040101010101" pitchFamily="2" charset="-122"/>
              </a:rPr>
              <a:t>1</a:t>
            </a:r>
            <a:r>
              <a:rPr lang="zh-CN" altLang="en-US" sz="2400" dirty="0">
                <a:latin typeface="华文楷体" panose="02010600040101010101" pitchFamily="2" charset="-122"/>
                <a:ea typeface="华文楷体" panose="02010600040101010101" pitchFamily="2" charset="-122"/>
                <a:cs typeface="华文楷体" panose="02010600040101010101" pitchFamily="2" charset="-122"/>
              </a:rPr>
              <a:t>顺时针旋转            ，使得</a:t>
            </a:r>
            <a:r>
              <a:rPr lang="en-US" altLang="zh-CN" sz="2400" dirty="0">
                <a:latin typeface="华文楷体" panose="02010600040101010101" pitchFamily="2" charset="-122"/>
                <a:ea typeface="华文楷体" panose="02010600040101010101" pitchFamily="2" charset="-122"/>
                <a:cs typeface="华文楷体" panose="02010600040101010101" pitchFamily="2" charset="-122"/>
              </a:rPr>
              <a:t>y</a:t>
            </a:r>
            <a:r>
              <a:rPr lang="en-US" altLang="zh-CN" sz="2400" baseline="-25000" dirty="0">
                <a:latin typeface="华文楷体" panose="02010600040101010101" pitchFamily="2" charset="-122"/>
                <a:ea typeface="华文楷体" panose="02010600040101010101" pitchFamily="2" charset="-122"/>
                <a:cs typeface="华文楷体" panose="02010600040101010101" pitchFamily="2" charset="-122"/>
              </a:rPr>
              <a:t>1</a:t>
            </a:r>
            <a:r>
              <a:rPr lang="zh-CN" altLang="en-US" sz="2400" dirty="0">
                <a:latin typeface="华文楷体" panose="02010600040101010101" pitchFamily="2" charset="-122"/>
                <a:ea typeface="华文楷体" panose="02010600040101010101" pitchFamily="2" charset="-122"/>
                <a:cs typeface="华文楷体" panose="02010600040101010101" pitchFamily="2" charset="-122"/>
              </a:rPr>
              <a:t>轴位于</a:t>
            </a:r>
            <a:r>
              <a:rPr lang="en-US" altLang="zh-CN" sz="2400" dirty="0">
                <a:latin typeface="华文楷体" panose="02010600040101010101" pitchFamily="2" charset="-122"/>
                <a:ea typeface="华文楷体" panose="02010600040101010101" pitchFamily="2" charset="-122"/>
                <a:cs typeface="华文楷体" panose="02010600040101010101" pitchFamily="2" charset="-122"/>
              </a:rPr>
              <a:t>O</a:t>
            </a:r>
            <a:r>
              <a:rPr lang="en-US" altLang="zh-CN" sz="2400" baseline="-25000" dirty="0">
                <a:latin typeface="华文楷体" panose="02010600040101010101" pitchFamily="2" charset="-122"/>
                <a:ea typeface="华文楷体" panose="02010600040101010101" pitchFamily="2" charset="-122"/>
                <a:cs typeface="华文楷体" panose="02010600040101010101" pitchFamily="2" charset="-122"/>
              </a:rPr>
              <a:t>1</a:t>
            </a:r>
            <a:r>
              <a:rPr lang="en-US" altLang="zh-CN" sz="2400" dirty="0">
                <a:latin typeface="华文楷体" panose="02010600040101010101" pitchFamily="2" charset="-122"/>
                <a:ea typeface="华文楷体" panose="02010600040101010101" pitchFamily="2" charset="-122"/>
                <a:cs typeface="华文楷体" panose="02010600040101010101" pitchFamily="2" charset="-122"/>
              </a:rPr>
              <a:t>PO</a:t>
            </a:r>
            <a:r>
              <a:rPr lang="zh-CN" altLang="en-US" sz="2400" dirty="0">
                <a:latin typeface="华文楷体" panose="02010600040101010101" pitchFamily="2" charset="-122"/>
                <a:ea typeface="华文楷体" panose="02010600040101010101" pitchFamily="2" charset="-122"/>
                <a:cs typeface="华文楷体" panose="02010600040101010101" pitchFamily="2" charset="-122"/>
              </a:rPr>
              <a:t>平面，形成新坐标系</a:t>
            </a:r>
            <a:r>
              <a:rPr lang="en-US" altLang="zh-CN" sz="2400" dirty="0">
                <a:latin typeface="华文楷体" panose="02010600040101010101" pitchFamily="2" charset="-122"/>
                <a:ea typeface="华文楷体" panose="02010600040101010101" pitchFamily="2" charset="-122"/>
                <a:cs typeface="华文楷体" panose="02010600040101010101" pitchFamily="2" charset="-122"/>
              </a:rPr>
              <a:t>O2x2y2z2</a:t>
            </a:r>
            <a:endParaRPr lang="en-US" altLang="zh-CN" sz="2400" dirty="0">
              <a:latin typeface="华文楷体" panose="02010600040101010101" pitchFamily="2" charset="-122"/>
              <a:ea typeface="华文楷体" panose="02010600040101010101" pitchFamily="2" charset="-122"/>
              <a:cs typeface="华文楷体" panose="02010600040101010101" pitchFamily="2" charset="-122"/>
            </a:endParaRPr>
          </a:p>
          <a:p>
            <a:pPr>
              <a:lnSpc>
                <a:spcPct val="150000"/>
              </a:lnSpc>
            </a:pPr>
            <a:endParaRPr lang="en-US" altLang="zh-CN" sz="2400" dirty="0">
              <a:latin typeface="华文楷体" panose="02010600040101010101" pitchFamily="2" charset="-122"/>
              <a:ea typeface="华文楷体" panose="02010600040101010101" pitchFamily="2" charset="-122"/>
              <a:cs typeface="华文楷体" panose="02010600040101010101" pitchFamily="2" charset="-122"/>
            </a:endParaRPr>
          </a:p>
        </p:txBody>
      </p:sp>
      <p:graphicFrame>
        <p:nvGraphicFramePr>
          <p:cNvPr id="34818" name="Object 3"/>
          <p:cNvGraphicFramePr/>
          <p:nvPr/>
        </p:nvGraphicFramePr>
        <p:xfrm>
          <a:off x="1371600" y="3770313"/>
          <a:ext cx="6264275" cy="1944687"/>
        </p:xfrm>
        <a:graphic>
          <a:graphicData uri="http://schemas.openxmlformats.org/presentationml/2006/ole">
            <mc:AlternateContent xmlns:mc="http://schemas.openxmlformats.org/markup-compatibility/2006">
              <mc:Choice xmlns:v="urn:schemas-microsoft-com:vml" Requires="v">
                <p:oleObj spid="_x0000_s3081" name="" r:id="rId1" imgW="4140200" imgH="1193800" progId="Equation.3">
                  <p:embed/>
                </p:oleObj>
              </mc:Choice>
              <mc:Fallback>
                <p:oleObj name="" r:id="rId1" imgW="4140200" imgH="1193800" progId="Equation.3">
                  <p:embed/>
                  <p:pic>
                    <p:nvPicPr>
                      <p:cNvPr id="0" name="图片 3080"/>
                      <p:cNvPicPr/>
                      <p:nvPr/>
                    </p:nvPicPr>
                    <p:blipFill>
                      <a:blip r:embed="rId2"/>
                      <a:stretch>
                        <a:fillRect/>
                      </a:stretch>
                    </p:blipFill>
                    <p:spPr>
                      <a:xfrm>
                        <a:off x="1371600" y="3770313"/>
                        <a:ext cx="6264275" cy="1944687"/>
                      </a:xfrm>
                      <a:prstGeom prst="rect">
                        <a:avLst/>
                      </a:prstGeom>
                      <a:noFill/>
                      <a:ln w="38100">
                        <a:noFill/>
                        <a:miter/>
                      </a:ln>
                    </p:spPr>
                  </p:pic>
                </p:oleObj>
              </mc:Fallback>
            </mc:AlternateContent>
          </a:graphicData>
        </a:graphic>
      </p:graphicFrame>
      <p:sp>
        <p:nvSpPr>
          <p:cNvPr id="6" name="椭圆形标注 5"/>
          <p:cNvSpPr/>
          <p:nvPr/>
        </p:nvSpPr>
        <p:spPr>
          <a:xfrm>
            <a:off x="4114800" y="2971800"/>
            <a:ext cx="2895600" cy="609600"/>
          </a:xfrm>
          <a:prstGeom prst="wedgeEllipseCallout">
            <a:avLst>
              <a:gd name="adj1" fmla="val -74815"/>
              <a:gd name="adj2" fmla="val 11992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uLnTx/>
                <a:uFillTx/>
                <a:latin typeface="+mn-lt"/>
                <a:ea typeface="+mn-ea"/>
                <a:cs typeface="+mn-cs"/>
              </a:rPr>
              <a:t>逆时针变换矩阵</a:t>
            </a:r>
            <a:endParaRPr kumimoji="0" lang="zh-CN" altLang="en-US" sz="1800" b="1" i="0" u="none" strike="noStrike" kern="1200" cap="none" spc="0" normalizeH="0" baseline="0" noProof="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uLnTx/>
              <a:uFillTx/>
              <a:latin typeface="+mn-lt"/>
              <a:ea typeface="+mn-ea"/>
              <a:cs typeface="+mn-cs"/>
            </a:endParaRPr>
          </a:p>
        </p:txBody>
      </p:sp>
      <p:sp>
        <p:nvSpPr>
          <p:cNvPr id="34820" name="标题 2"/>
          <p:cNvSpPr>
            <a:spLocks noGrp="1"/>
          </p:cNvSpPr>
          <p:nvPr>
            <p:ph type="title"/>
          </p:nvPr>
        </p:nvSpPr>
        <p:spPr/>
        <p:txBody>
          <a:bodyPr vert="horz" wrap="square" lIns="91440" tIns="45720" rIns="91440" bIns="45720" anchor="ctr" anchorCtr="0"/>
          <a:p>
            <a:r>
              <a:rPr lang="zh-CN" altLang="en-US" sz="2800" baseline="0" dirty="0">
                <a:latin typeface="楷体" panose="02010609060101010101" pitchFamily="49" charset="-122"/>
                <a:ea typeface="楷体" panose="02010609060101010101" pitchFamily="49" charset="-122"/>
                <a:cs typeface="+mj-cs"/>
              </a:rPr>
              <a:t>世界坐标系到观察坐标系变换步骤</a:t>
            </a:r>
            <a:r>
              <a:rPr lang="en-US" altLang="zh-CN" sz="2800" baseline="0" dirty="0">
                <a:latin typeface="楷体" panose="02010609060101010101" pitchFamily="49" charset="-122"/>
                <a:ea typeface="楷体" panose="02010609060101010101" pitchFamily="49" charset="-122"/>
                <a:cs typeface="+mj-cs"/>
              </a:rPr>
              <a:t>②</a:t>
            </a:r>
            <a:endParaRPr lang="zh-CN" altLang="en-US" sz="2800" baseline="0" dirty="0">
              <a:latin typeface="楷体" panose="02010609060101010101" pitchFamily="49" charset="-122"/>
              <a:ea typeface="楷体" panose="02010609060101010101" pitchFamily="49" charset="-122"/>
              <a:cs typeface="+mj-cs"/>
            </a:endParaRPr>
          </a:p>
        </p:txBody>
      </p:sp>
      <p:graphicFrame>
        <p:nvGraphicFramePr>
          <p:cNvPr id="34821" name="对象 2"/>
          <p:cNvGraphicFramePr/>
          <p:nvPr/>
        </p:nvGraphicFramePr>
        <p:xfrm>
          <a:off x="3505200" y="1676400"/>
          <a:ext cx="781050" cy="774700"/>
        </p:xfrm>
        <a:graphic>
          <a:graphicData uri="http://schemas.openxmlformats.org/presentationml/2006/ole">
            <mc:AlternateContent xmlns:mc="http://schemas.openxmlformats.org/markup-compatibility/2006">
              <mc:Choice xmlns:v="urn:schemas-microsoft-com:vml" Requires="v">
                <p:oleObj spid="_x0000_s3082" name="" r:id="rId3" imgW="393700" imgH="393700" progId="Equation.3">
                  <p:embed/>
                </p:oleObj>
              </mc:Choice>
              <mc:Fallback>
                <p:oleObj name="" r:id="rId3" imgW="393700" imgH="393700" progId="Equation.3">
                  <p:embed/>
                  <p:pic>
                    <p:nvPicPr>
                      <p:cNvPr id="0" name="图片 3081"/>
                      <p:cNvPicPr/>
                      <p:nvPr/>
                    </p:nvPicPr>
                    <p:blipFill>
                      <a:blip r:embed="rId4"/>
                      <a:stretch>
                        <a:fillRect/>
                      </a:stretch>
                    </p:blipFill>
                    <p:spPr>
                      <a:xfrm>
                        <a:off x="3505200" y="1676400"/>
                        <a:ext cx="781050" cy="774700"/>
                      </a:xfrm>
                      <a:prstGeom prst="rect">
                        <a:avLst/>
                      </a:prstGeom>
                      <a:solidFill>
                        <a:schemeClr val="bg1"/>
                      </a:solid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Rectangle 3"/>
          <p:cNvSpPr>
            <a:spLocks noGrp="1"/>
          </p:cNvSpPr>
          <p:nvPr>
            <p:ph idx="1"/>
          </p:nvPr>
        </p:nvSpPr>
        <p:spPr/>
        <p:txBody>
          <a:bodyPr vert="horz" wrap="square" lIns="91440" tIns="45720" rIns="91440" bIns="45720" anchor="t" anchorCtr="0"/>
          <a:p>
            <a:pPr>
              <a:lnSpc>
                <a:spcPct val="150000"/>
              </a:lnSpc>
            </a:pPr>
            <a:r>
              <a:rPr lang="en-US" altLang="zh-CN" sz="2400" dirty="0">
                <a:latin typeface="华文楷体" panose="02010600040101010101" pitchFamily="2" charset="-122"/>
                <a:ea typeface="华文楷体" panose="02010600040101010101" pitchFamily="2" charset="-122"/>
                <a:cs typeface="华文楷体" panose="02010600040101010101" pitchFamily="2" charset="-122"/>
              </a:rPr>
              <a:t> 3. </a:t>
            </a:r>
            <a:r>
              <a:rPr lang="zh-CN" altLang="en-US" sz="2400" dirty="0">
                <a:latin typeface="华文楷体" panose="02010600040101010101" pitchFamily="2" charset="-122"/>
                <a:ea typeface="华文楷体" panose="02010600040101010101" pitchFamily="2" charset="-122"/>
                <a:cs typeface="华文楷体" panose="02010600040101010101" pitchFamily="2" charset="-122"/>
              </a:rPr>
              <a:t>绕</a:t>
            </a:r>
            <a:r>
              <a:rPr lang="en-US" altLang="zh-CN" sz="2400" dirty="0">
                <a:latin typeface="华文楷体" panose="02010600040101010101" pitchFamily="2" charset="-122"/>
                <a:ea typeface="华文楷体" panose="02010600040101010101" pitchFamily="2" charset="-122"/>
                <a:cs typeface="华文楷体" panose="02010600040101010101" pitchFamily="2" charset="-122"/>
              </a:rPr>
              <a:t>x</a:t>
            </a:r>
            <a:r>
              <a:rPr lang="en-US" altLang="zh-CN" sz="2400" baseline="-25000" dirty="0">
                <a:latin typeface="华文楷体" panose="02010600040101010101" pitchFamily="2" charset="-122"/>
                <a:ea typeface="华文楷体" panose="02010600040101010101" pitchFamily="2" charset="-122"/>
                <a:cs typeface="华文楷体" panose="02010600040101010101" pitchFamily="2" charset="-122"/>
              </a:rPr>
              <a:t>2</a:t>
            </a:r>
            <a:r>
              <a:rPr lang="zh-CN" altLang="en-US" sz="2400" dirty="0">
                <a:latin typeface="华文楷体" panose="02010600040101010101" pitchFamily="2" charset="-122"/>
                <a:ea typeface="华文楷体" panose="02010600040101010101" pitchFamily="2" charset="-122"/>
                <a:cs typeface="华文楷体" panose="02010600040101010101" pitchFamily="2" charset="-122"/>
              </a:rPr>
              <a:t>逆时针旋转          ，使得</a:t>
            </a:r>
            <a:r>
              <a:rPr lang="en-US" altLang="zh-CN" sz="2400" dirty="0">
                <a:latin typeface="华文楷体" panose="02010600040101010101" pitchFamily="2" charset="-122"/>
                <a:ea typeface="华文楷体" panose="02010600040101010101" pitchFamily="2" charset="-122"/>
                <a:cs typeface="华文楷体" panose="02010600040101010101" pitchFamily="2" charset="-122"/>
              </a:rPr>
              <a:t>z</a:t>
            </a:r>
            <a:r>
              <a:rPr lang="en-US" altLang="zh-CN" sz="2400" baseline="-25000" dirty="0">
                <a:latin typeface="华文楷体" panose="02010600040101010101" pitchFamily="2" charset="-122"/>
                <a:ea typeface="华文楷体" panose="02010600040101010101" pitchFamily="2" charset="-122"/>
                <a:cs typeface="华文楷体" panose="02010600040101010101" pitchFamily="2" charset="-122"/>
              </a:rPr>
              <a:t>2</a:t>
            </a:r>
            <a:r>
              <a:rPr lang="zh-CN" altLang="en-US" sz="2400" dirty="0">
                <a:latin typeface="华文楷体" panose="02010600040101010101" pitchFamily="2" charset="-122"/>
                <a:ea typeface="华文楷体" panose="02010600040101010101" pitchFamily="2" charset="-122"/>
                <a:cs typeface="华文楷体" panose="02010600040101010101" pitchFamily="2" charset="-122"/>
              </a:rPr>
              <a:t>轴沿视线方向</a:t>
            </a:r>
            <a:endParaRPr lang="en-US" altLang="zh-CN" sz="2400" dirty="0">
              <a:latin typeface="华文楷体" panose="02010600040101010101" pitchFamily="2" charset="-122"/>
              <a:ea typeface="华文楷体" panose="02010600040101010101" pitchFamily="2" charset="-122"/>
              <a:cs typeface="华文楷体" panose="02010600040101010101" pitchFamily="2" charset="-122"/>
            </a:endParaRPr>
          </a:p>
        </p:txBody>
      </p:sp>
      <p:graphicFrame>
        <p:nvGraphicFramePr>
          <p:cNvPr id="35842" name="Object 2"/>
          <p:cNvGraphicFramePr/>
          <p:nvPr/>
        </p:nvGraphicFramePr>
        <p:xfrm>
          <a:off x="3362008" y="1828483"/>
          <a:ext cx="731837" cy="325437"/>
        </p:xfrm>
        <a:graphic>
          <a:graphicData uri="http://schemas.openxmlformats.org/presentationml/2006/ole">
            <mc:AlternateContent xmlns:mc="http://schemas.openxmlformats.org/markup-compatibility/2006">
              <mc:Choice xmlns:v="urn:schemas-microsoft-com:vml" Requires="v">
                <p:oleObj spid="_x0000_s3083" name="" r:id="rId1" imgW="367665" imgH="165100" progId="Equation.3">
                  <p:embed/>
                </p:oleObj>
              </mc:Choice>
              <mc:Fallback>
                <p:oleObj name="" r:id="rId1" imgW="367665" imgH="165100" progId="Equation.3">
                  <p:embed/>
                  <p:pic>
                    <p:nvPicPr>
                      <p:cNvPr id="0" name="图片 3082"/>
                      <p:cNvPicPr/>
                      <p:nvPr/>
                    </p:nvPicPr>
                    <p:blipFill>
                      <a:blip r:embed="rId2"/>
                      <a:stretch>
                        <a:fillRect/>
                      </a:stretch>
                    </p:blipFill>
                    <p:spPr>
                      <a:xfrm>
                        <a:off x="3362008" y="1828483"/>
                        <a:ext cx="731837" cy="325437"/>
                      </a:xfrm>
                      <a:prstGeom prst="rect">
                        <a:avLst/>
                      </a:prstGeom>
                      <a:solidFill>
                        <a:schemeClr val="bg1"/>
                      </a:solidFill>
                      <a:ln w="38100">
                        <a:noFill/>
                        <a:miter/>
                      </a:ln>
                    </p:spPr>
                  </p:pic>
                </p:oleObj>
              </mc:Fallback>
            </mc:AlternateContent>
          </a:graphicData>
        </a:graphic>
      </p:graphicFrame>
      <p:grpSp>
        <p:nvGrpSpPr>
          <p:cNvPr id="35843" name="Group 50"/>
          <p:cNvGrpSpPr/>
          <p:nvPr/>
        </p:nvGrpSpPr>
        <p:grpSpPr>
          <a:xfrm>
            <a:off x="150813" y="4343400"/>
            <a:ext cx="4676775" cy="2132013"/>
            <a:chOff x="1932" y="5788"/>
            <a:chExt cx="5810" cy="3131"/>
          </a:xfrm>
        </p:grpSpPr>
        <p:sp>
          <p:nvSpPr>
            <p:cNvPr id="35844" name="Freeform 51"/>
            <p:cNvSpPr/>
            <p:nvPr/>
          </p:nvSpPr>
          <p:spPr>
            <a:xfrm>
              <a:off x="7510" y="8161"/>
              <a:ext cx="114" cy="98"/>
            </a:xfrm>
            <a:custGeom>
              <a:avLst/>
              <a:gdLst/>
              <a:ahLst/>
              <a:cxnLst>
                <a:cxn ang="0">
                  <a:pos x="12" y="3"/>
                </a:cxn>
                <a:cxn ang="0">
                  <a:pos x="0" y="6"/>
                </a:cxn>
                <a:cxn ang="0">
                  <a:pos x="0" y="0"/>
                </a:cxn>
                <a:cxn ang="0">
                  <a:pos x="12" y="3"/>
                </a:cxn>
              </a:cxnLst>
              <a:pathLst>
                <a:path w="200" h="200">
                  <a:moveTo>
                    <a:pt x="200" y="100"/>
                  </a:moveTo>
                  <a:lnTo>
                    <a:pt x="0" y="200"/>
                  </a:lnTo>
                  <a:cubicBezTo>
                    <a:pt x="31" y="137"/>
                    <a:pt x="31" y="63"/>
                    <a:pt x="0" y="0"/>
                  </a:cubicBezTo>
                  <a:lnTo>
                    <a:pt x="200" y="100"/>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5845" name="Freeform 52"/>
            <p:cNvSpPr/>
            <p:nvPr/>
          </p:nvSpPr>
          <p:spPr>
            <a:xfrm>
              <a:off x="2762" y="5839"/>
              <a:ext cx="112" cy="98"/>
            </a:xfrm>
            <a:custGeom>
              <a:avLst/>
              <a:gdLst/>
              <a:ahLst/>
              <a:cxnLst>
                <a:cxn ang="0">
                  <a:pos x="6" y="0"/>
                </a:cxn>
                <a:cxn ang="0">
                  <a:pos x="11" y="6"/>
                </a:cxn>
                <a:cxn ang="0">
                  <a:pos x="0" y="6"/>
                </a:cxn>
                <a:cxn ang="0">
                  <a:pos x="6" y="0"/>
                </a:cxn>
              </a:cxnLst>
              <a:pathLst>
                <a:path w="199" h="200">
                  <a:moveTo>
                    <a:pt x="100" y="0"/>
                  </a:moveTo>
                  <a:lnTo>
                    <a:pt x="199" y="200"/>
                  </a:lnTo>
                  <a:cubicBezTo>
                    <a:pt x="137" y="168"/>
                    <a:pt x="63" y="168"/>
                    <a:pt x="0" y="200"/>
                  </a:cubicBezTo>
                  <a:lnTo>
                    <a:pt x="100" y="0"/>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5846" name="Freeform 53"/>
            <p:cNvSpPr/>
            <p:nvPr/>
          </p:nvSpPr>
          <p:spPr>
            <a:xfrm>
              <a:off x="2132" y="8699"/>
              <a:ext cx="120" cy="104"/>
            </a:xfrm>
            <a:custGeom>
              <a:avLst/>
              <a:gdLst/>
              <a:ahLst/>
              <a:cxnLst>
                <a:cxn ang="0">
                  <a:pos x="0" y="6"/>
                </a:cxn>
                <a:cxn ang="0">
                  <a:pos x="4" y="0"/>
                </a:cxn>
                <a:cxn ang="0">
                  <a:pos x="12" y="4"/>
                </a:cxn>
                <a:cxn ang="0">
                  <a:pos x="0" y="6"/>
                </a:cxn>
              </a:cxnLst>
              <a:pathLst>
                <a:path w="212" h="212">
                  <a:moveTo>
                    <a:pt x="0" y="212"/>
                  </a:moveTo>
                  <a:lnTo>
                    <a:pt x="71" y="0"/>
                  </a:lnTo>
                  <a:cubicBezTo>
                    <a:pt x="93" y="67"/>
                    <a:pt x="145" y="119"/>
                    <a:pt x="212" y="142"/>
                  </a:cubicBezTo>
                  <a:lnTo>
                    <a:pt x="0" y="212"/>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5847" name="Rectangle 54"/>
            <p:cNvSpPr/>
            <p:nvPr/>
          </p:nvSpPr>
          <p:spPr>
            <a:xfrm>
              <a:off x="2511" y="5788"/>
              <a:ext cx="130" cy="412"/>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z</a:t>
              </a:r>
              <a:endParaRPr lang="en-US" altLang="zh-CN" sz="2000" dirty="0">
                <a:latin typeface="Arial" panose="020B0604020202020204" pitchFamily="34" charset="0"/>
              </a:endParaRPr>
            </a:p>
          </p:txBody>
        </p:sp>
        <p:sp>
          <p:nvSpPr>
            <p:cNvPr id="35848" name="Rectangle 55"/>
            <p:cNvSpPr/>
            <p:nvPr/>
          </p:nvSpPr>
          <p:spPr>
            <a:xfrm>
              <a:off x="1932" y="8321"/>
              <a:ext cx="265" cy="452"/>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x</a:t>
              </a:r>
              <a:r>
                <a:rPr lang="en-US" altLang="zh-CN" sz="2000" baseline="-25000" dirty="0">
                  <a:solidFill>
                    <a:srgbClr val="000000"/>
                  </a:solidFill>
                  <a:latin typeface="Times New Roman" panose="02020603050405020304" pitchFamily="18" charset="0"/>
                </a:rPr>
                <a:t>2</a:t>
              </a:r>
              <a:endParaRPr lang="en-US" altLang="zh-CN" sz="2000" baseline="-25000" dirty="0">
                <a:latin typeface="Arial" panose="020B0604020202020204" pitchFamily="34" charset="0"/>
              </a:endParaRPr>
            </a:p>
          </p:txBody>
        </p:sp>
        <p:sp>
          <p:nvSpPr>
            <p:cNvPr id="35849" name="Rectangle 56"/>
            <p:cNvSpPr/>
            <p:nvPr/>
          </p:nvSpPr>
          <p:spPr>
            <a:xfrm>
              <a:off x="7520" y="8321"/>
              <a:ext cx="147" cy="411"/>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y</a:t>
              </a:r>
              <a:endParaRPr lang="en-US" altLang="zh-CN" sz="2000" dirty="0">
                <a:latin typeface="Arial" panose="020B0604020202020204" pitchFamily="34" charset="0"/>
              </a:endParaRPr>
            </a:p>
          </p:txBody>
        </p:sp>
        <p:sp>
          <p:nvSpPr>
            <p:cNvPr id="35850" name="Rectangle 57"/>
            <p:cNvSpPr/>
            <p:nvPr/>
          </p:nvSpPr>
          <p:spPr>
            <a:xfrm>
              <a:off x="2525" y="8040"/>
              <a:ext cx="213" cy="411"/>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O</a:t>
              </a:r>
              <a:endParaRPr lang="en-US" altLang="zh-CN" sz="2000" dirty="0">
                <a:latin typeface="Arial" panose="020B0604020202020204" pitchFamily="34" charset="0"/>
              </a:endParaRPr>
            </a:p>
          </p:txBody>
        </p:sp>
        <p:sp>
          <p:nvSpPr>
            <p:cNvPr id="35851" name="Rectangle 58"/>
            <p:cNvSpPr/>
            <p:nvPr/>
          </p:nvSpPr>
          <p:spPr>
            <a:xfrm>
              <a:off x="6277" y="7169"/>
              <a:ext cx="308" cy="412"/>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O</a:t>
              </a:r>
              <a:r>
                <a:rPr lang="en-US" altLang="zh-CN" sz="2000" baseline="-25000" dirty="0">
                  <a:solidFill>
                    <a:srgbClr val="000000"/>
                  </a:solidFill>
                  <a:latin typeface="Times New Roman" panose="02020603050405020304" pitchFamily="18" charset="0"/>
                </a:rPr>
                <a:t>2</a:t>
              </a:r>
              <a:endParaRPr lang="en-US" altLang="zh-CN" sz="2000" dirty="0">
                <a:latin typeface="Arial" panose="020B0604020202020204" pitchFamily="34" charset="0"/>
              </a:endParaRPr>
            </a:p>
          </p:txBody>
        </p:sp>
        <p:sp>
          <p:nvSpPr>
            <p:cNvPr id="35852" name="Rectangle 59"/>
            <p:cNvSpPr/>
            <p:nvPr/>
          </p:nvSpPr>
          <p:spPr>
            <a:xfrm>
              <a:off x="5423" y="7703"/>
              <a:ext cx="147" cy="412"/>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x</a:t>
              </a:r>
              <a:endParaRPr lang="en-US" altLang="zh-CN" sz="2000" dirty="0">
                <a:latin typeface="Arial" panose="020B0604020202020204" pitchFamily="34" charset="0"/>
              </a:endParaRPr>
            </a:p>
          </p:txBody>
        </p:sp>
        <p:sp>
          <p:nvSpPr>
            <p:cNvPr id="35853" name="Rectangle 60"/>
            <p:cNvSpPr/>
            <p:nvPr/>
          </p:nvSpPr>
          <p:spPr>
            <a:xfrm>
              <a:off x="5531" y="7782"/>
              <a:ext cx="147" cy="412"/>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2</a:t>
              </a:r>
              <a:endParaRPr lang="en-US" altLang="zh-CN" sz="2000" dirty="0">
                <a:latin typeface="Arial" panose="020B0604020202020204" pitchFamily="34" charset="0"/>
              </a:endParaRPr>
            </a:p>
          </p:txBody>
        </p:sp>
        <p:sp>
          <p:nvSpPr>
            <p:cNvPr id="35854" name="Rectangle 61"/>
            <p:cNvSpPr/>
            <p:nvPr/>
          </p:nvSpPr>
          <p:spPr>
            <a:xfrm>
              <a:off x="7485" y="7107"/>
              <a:ext cx="147" cy="412"/>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y</a:t>
              </a:r>
              <a:endParaRPr lang="en-US" altLang="zh-CN" sz="2000" dirty="0">
                <a:latin typeface="Arial" panose="020B0604020202020204" pitchFamily="34" charset="0"/>
              </a:endParaRPr>
            </a:p>
          </p:txBody>
        </p:sp>
        <p:sp>
          <p:nvSpPr>
            <p:cNvPr id="35855" name="Rectangle 62"/>
            <p:cNvSpPr/>
            <p:nvPr/>
          </p:nvSpPr>
          <p:spPr>
            <a:xfrm>
              <a:off x="7595" y="7193"/>
              <a:ext cx="147" cy="411"/>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2</a:t>
              </a:r>
              <a:endParaRPr lang="en-US" altLang="zh-CN" sz="2000" dirty="0">
                <a:latin typeface="Arial" panose="020B0604020202020204" pitchFamily="34" charset="0"/>
              </a:endParaRPr>
            </a:p>
          </p:txBody>
        </p:sp>
        <p:sp>
          <p:nvSpPr>
            <p:cNvPr id="35856" name="Rectangle 63"/>
            <p:cNvSpPr/>
            <p:nvPr/>
          </p:nvSpPr>
          <p:spPr>
            <a:xfrm>
              <a:off x="5922" y="5788"/>
              <a:ext cx="131" cy="412"/>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z</a:t>
              </a:r>
              <a:endParaRPr lang="en-US" altLang="zh-CN" sz="2000" dirty="0">
                <a:latin typeface="Arial" panose="020B0604020202020204" pitchFamily="34" charset="0"/>
              </a:endParaRPr>
            </a:p>
          </p:txBody>
        </p:sp>
        <p:sp>
          <p:nvSpPr>
            <p:cNvPr id="35857" name="Rectangle 64"/>
            <p:cNvSpPr/>
            <p:nvPr/>
          </p:nvSpPr>
          <p:spPr>
            <a:xfrm>
              <a:off x="6021" y="5872"/>
              <a:ext cx="147" cy="411"/>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2</a:t>
              </a:r>
              <a:endParaRPr lang="en-US" altLang="zh-CN" sz="2000" dirty="0">
                <a:latin typeface="Arial" panose="020B0604020202020204" pitchFamily="34" charset="0"/>
              </a:endParaRPr>
            </a:p>
          </p:txBody>
        </p:sp>
        <p:sp>
          <p:nvSpPr>
            <p:cNvPr id="35858" name="Freeform 65"/>
            <p:cNvSpPr/>
            <p:nvPr/>
          </p:nvSpPr>
          <p:spPr>
            <a:xfrm>
              <a:off x="2652" y="8330"/>
              <a:ext cx="304" cy="48"/>
            </a:xfrm>
            <a:custGeom>
              <a:avLst/>
              <a:gdLst/>
              <a:ahLst/>
              <a:cxnLst>
                <a:cxn ang="0">
                  <a:pos x="0" y="24"/>
                </a:cxn>
                <a:cxn ang="0">
                  <a:pos x="304" y="0"/>
                </a:cxn>
              </a:cxnLst>
              <a:pathLst>
                <a:path w="304" h="48">
                  <a:moveTo>
                    <a:pt x="0" y="24"/>
                  </a:moveTo>
                  <a:cubicBezTo>
                    <a:pt x="129" y="48"/>
                    <a:pt x="244" y="39"/>
                    <a:pt x="304" y="0"/>
                  </a:cubicBezTo>
                </a:path>
              </a:pathLst>
            </a:custGeom>
            <a:noFill/>
            <a:ln w="5715" cap="rnd" cmpd="sng">
              <a:solidFill>
                <a:srgbClr val="000000"/>
              </a:solidFill>
              <a:prstDash val="solid"/>
              <a:round/>
              <a:headEnd type="none" w="med" len="med"/>
              <a:tailEnd type="none" w="med" len="med"/>
            </a:ln>
          </p:spPr>
          <p:txBody>
            <a:bodyPr/>
            <a:p>
              <a:endParaRPr lang="zh-CN" altLang="en-US"/>
            </a:p>
          </p:txBody>
        </p:sp>
        <p:sp>
          <p:nvSpPr>
            <p:cNvPr id="35859" name="Freeform 66"/>
            <p:cNvSpPr/>
            <p:nvPr/>
          </p:nvSpPr>
          <p:spPr>
            <a:xfrm>
              <a:off x="2916" y="8244"/>
              <a:ext cx="82" cy="107"/>
            </a:xfrm>
            <a:custGeom>
              <a:avLst/>
              <a:gdLst/>
              <a:ahLst/>
              <a:cxnLst>
                <a:cxn ang="0">
                  <a:pos x="0" y="81"/>
                </a:cxn>
                <a:cxn ang="0">
                  <a:pos x="82" y="0"/>
                </a:cxn>
                <a:cxn ang="0">
                  <a:pos x="72" y="107"/>
                </a:cxn>
                <a:cxn ang="0">
                  <a:pos x="0" y="81"/>
                </a:cxn>
              </a:cxnLst>
              <a:pathLst>
                <a:path w="82" h="107">
                  <a:moveTo>
                    <a:pt x="0" y="81"/>
                  </a:moveTo>
                  <a:lnTo>
                    <a:pt x="82" y="0"/>
                  </a:lnTo>
                  <a:lnTo>
                    <a:pt x="72" y="107"/>
                  </a:lnTo>
                  <a:lnTo>
                    <a:pt x="0" y="81"/>
                  </a:lnTo>
                  <a:close/>
                </a:path>
              </a:pathLst>
            </a:custGeom>
            <a:solidFill>
              <a:srgbClr val="000000"/>
            </a:solidFill>
            <a:ln w="9525">
              <a:noFill/>
            </a:ln>
          </p:spPr>
          <p:txBody>
            <a:bodyPr/>
            <a:p>
              <a:endParaRPr lang="zh-CN" altLang="en-US"/>
            </a:p>
          </p:txBody>
        </p:sp>
        <p:sp>
          <p:nvSpPr>
            <p:cNvPr id="35860" name="Freeform 67"/>
            <p:cNvSpPr/>
            <p:nvPr/>
          </p:nvSpPr>
          <p:spPr>
            <a:xfrm>
              <a:off x="6194" y="5839"/>
              <a:ext cx="113" cy="98"/>
            </a:xfrm>
            <a:custGeom>
              <a:avLst/>
              <a:gdLst/>
              <a:ahLst/>
              <a:cxnLst>
                <a:cxn ang="0">
                  <a:pos x="6" y="0"/>
                </a:cxn>
                <a:cxn ang="0">
                  <a:pos x="11" y="6"/>
                </a:cxn>
                <a:cxn ang="0">
                  <a:pos x="0" y="6"/>
                </a:cxn>
                <a:cxn ang="0">
                  <a:pos x="6" y="0"/>
                </a:cxn>
              </a:cxnLst>
              <a:pathLst>
                <a:path w="200" h="200">
                  <a:moveTo>
                    <a:pt x="100" y="0"/>
                  </a:moveTo>
                  <a:lnTo>
                    <a:pt x="200" y="200"/>
                  </a:lnTo>
                  <a:cubicBezTo>
                    <a:pt x="137" y="168"/>
                    <a:pt x="63" y="168"/>
                    <a:pt x="0" y="200"/>
                  </a:cubicBezTo>
                  <a:lnTo>
                    <a:pt x="100" y="0"/>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5861" name="Freeform 68"/>
            <p:cNvSpPr/>
            <p:nvPr/>
          </p:nvSpPr>
          <p:spPr>
            <a:xfrm>
              <a:off x="5392" y="7519"/>
              <a:ext cx="125" cy="98"/>
            </a:xfrm>
            <a:custGeom>
              <a:avLst/>
              <a:gdLst/>
              <a:ahLst/>
              <a:cxnLst>
                <a:cxn ang="0">
                  <a:pos x="0" y="5"/>
                </a:cxn>
                <a:cxn ang="0">
                  <a:pos x="6" y="0"/>
                </a:cxn>
                <a:cxn ang="0">
                  <a:pos x="13" y="4"/>
                </a:cxn>
                <a:cxn ang="0">
                  <a:pos x="0" y="5"/>
                </a:cxn>
              </a:cxnLst>
              <a:pathLst>
                <a:path w="219" h="201">
                  <a:moveTo>
                    <a:pt x="0" y="201"/>
                  </a:moveTo>
                  <a:lnTo>
                    <a:pt x="97" y="0"/>
                  </a:lnTo>
                  <a:cubicBezTo>
                    <a:pt x="110" y="69"/>
                    <a:pt x="156" y="128"/>
                    <a:pt x="219" y="158"/>
                  </a:cubicBezTo>
                  <a:lnTo>
                    <a:pt x="0" y="201"/>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5862" name="Freeform 69"/>
            <p:cNvSpPr/>
            <p:nvPr/>
          </p:nvSpPr>
          <p:spPr>
            <a:xfrm>
              <a:off x="7224" y="7247"/>
              <a:ext cx="125" cy="94"/>
            </a:xfrm>
            <a:custGeom>
              <a:avLst/>
              <a:gdLst/>
              <a:ahLst/>
              <a:cxnLst>
                <a:cxn ang="0">
                  <a:pos x="13" y="4"/>
                </a:cxn>
                <a:cxn ang="0">
                  <a:pos x="0" y="5"/>
                </a:cxn>
                <a:cxn ang="0">
                  <a:pos x="3" y="0"/>
                </a:cxn>
                <a:cxn ang="0">
                  <a:pos x="13" y="4"/>
                </a:cxn>
              </a:cxnLst>
              <a:pathLst>
                <a:path w="220" h="192">
                  <a:moveTo>
                    <a:pt x="220" y="152"/>
                  </a:moveTo>
                  <a:lnTo>
                    <a:pt x="0" y="192"/>
                  </a:lnTo>
                  <a:cubicBezTo>
                    <a:pt x="48" y="140"/>
                    <a:pt x="69" y="69"/>
                    <a:pt x="56" y="0"/>
                  </a:cubicBezTo>
                  <a:lnTo>
                    <a:pt x="220" y="152"/>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5863" name="Freeform 70"/>
            <p:cNvSpPr/>
            <p:nvPr/>
          </p:nvSpPr>
          <p:spPr>
            <a:xfrm>
              <a:off x="3056" y="8004"/>
              <a:ext cx="76" cy="106"/>
            </a:xfrm>
            <a:custGeom>
              <a:avLst/>
              <a:gdLst/>
              <a:ahLst/>
              <a:cxnLst>
                <a:cxn ang="0">
                  <a:pos x="76" y="0"/>
                </a:cxn>
                <a:cxn ang="0">
                  <a:pos x="66" y="106"/>
                </a:cxn>
                <a:cxn ang="0">
                  <a:pos x="0" y="16"/>
                </a:cxn>
                <a:cxn ang="0">
                  <a:pos x="76" y="0"/>
                </a:cxn>
              </a:cxnLst>
              <a:pathLst>
                <a:path w="76" h="106">
                  <a:moveTo>
                    <a:pt x="76" y="0"/>
                  </a:moveTo>
                  <a:lnTo>
                    <a:pt x="66" y="106"/>
                  </a:lnTo>
                  <a:lnTo>
                    <a:pt x="0" y="16"/>
                  </a:lnTo>
                  <a:lnTo>
                    <a:pt x="76" y="0"/>
                  </a:lnTo>
                  <a:close/>
                </a:path>
              </a:pathLst>
            </a:custGeom>
            <a:solidFill>
              <a:srgbClr val="000000"/>
            </a:solidFill>
            <a:ln w="9525">
              <a:noFill/>
            </a:ln>
          </p:spPr>
          <p:txBody>
            <a:bodyPr/>
            <a:p>
              <a:endParaRPr lang="zh-CN" altLang="en-US"/>
            </a:p>
          </p:txBody>
        </p:sp>
        <p:sp>
          <p:nvSpPr>
            <p:cNvPr id="35864" name="Freeform 71"/>
            <p:cNvSpPr/>
            <p:nvPr/>
          </p:nvSpPr>
          <p:spPr>
            <a:xfrm>
              <a:off x="3366" y="8210"/>
              <a:ext cx="71" cy="98"/>
            </a:xfrm>
            <a:custGeom>
              <a:avLst/>
              <a:gdLst/>
              <a:ahLst/>
              <a:cxnLst>
                <a:cxn ang="0">
                  <a:pos x="70" y="0"/>
                </a:cxn>
                <a:cxn ang="0">
                  <a:pos x="10" y="98"/>
                </a:cxn>
                <a:cxn ang="0">
                  <a:pos x="0" y="97"/>
                </a:cxn>
              </a:cxnLst>
              <a:pathLst>
                <a:path w="71" h="98">
                  <a:moveTo>
                    <a:pt x="70" y="0"/>
                  </a:moveTo>
                  <a:cubicBezTo>
                    <a:pt x="71" y="52"/>
                    <a:pt x="44" y="96"/>
                    <a:pt x="10" y="98"/>
                  </a:cubicBezTo>
                  <a:cubicBezTo>
                    <a:pt x="6" y="98"/>
                    <a:pt x="3" y="98"/>
                    <a:pt x="0" y="97"/>
                  </a:cubicBezTo>
                </a:path>
              </a:pathLst>
            </a:custGeom>
            <a:noFill/>
            <a:ln w="5715" cap="rnd" cmpd="sng">
              <a:solidFill>
                <a:srgbClr val="000000"/>
              </a:solidFill>
              <a:prstDash val="solid"/>
              <a:round/>
              <a:headEnd type="none" w="med" len="med"/>
              <a:tailEnd type="none" w="med" len="med"/>
            </a:ln>
          </p:spPr>
          <p:txBody>
            <a:bodyPr/>
            <a:p>
              <a:endParaRPr lang="zh-CN" altLang="en-US"/>
            </a:p>
          </p:txBody>
        </p:sp>
        <p:sp>
          <p:nvSpPr>
            <p:cNvPr id="35865" name="Rectangle 72"/>
            <p:cNvSpPr/>
            <p:nvPr/>
          </p:nvSpPr>
          <p:spPr>
            <a:xfrm>
              <a:off x="6559" y="8507"/>
              <a:ext cx="164" cy="412"/>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P</a:t>
              </a:r>
              <a:endParaRPr lang="en-US" altLang="zh-CN" sz="2000" dirty="0">
                <a:latin typeface="Arial" panose="020B0604020202020204" pitchFamily="34" charset="0"/>
              </a:endParaRPr>
            </a:p>
          </p:txBody>
        </p:sp>
        <p:grpSp>
          <p:nvGrpSpPr>
            <p:cNvPr id="35866" name="Group 73"/>
            <p:cNvGrpSpPr/>
            <p:nvPr/>
          </p:nvGrpSpPr>
          <p:grpSpPr>
            <a:xfrm>
              <a:off x="2192" y="5913"/>
              <a:ext cx="5346" cy="2890"/>
              <a:chOff x="2192" y="5913"/>
              <a:chExt cx="5346" cy="2890"/>
            </a:xfrm>
          </p:grpSpPr>
          <p:sp>
            <p:nvSpPr>
              <p:cNvPr id="35867" name="Line 74"/>
              <p:cNvSpPr/>
              <p:nvPr/>
            </p:nvSpPr>
            <p:spPr>
              <a:xfrm>
                <a:off x="2818" y="8210"/>
                <a:ext cx="4720" cy="0"/>
              </a:xfrm>
              <a:prstGeom prst="line">
                <a:avLst/>
              </a:prstGeom>
              <a:ln w="16510" cap="rnd" cmpd="sng">
                <a:solidFill>
                  <a:srgbClr val="000000"/>
                </a:solidFill>
                <a:prstDash val="solid"/>
                <a:round/>
                <a:headEnd type="none" w="med" len="med"/>
                <a:tailEnd type="none" w="med" len="med"/>
              </a:ln>
            </p:spPr>
          </p:sp>
          <p:sp>
            <p:nvSpPr>
              <p:cNvPr id="35868" name="Line 75"/>
              <p:cNvSpPr/>
              <p:nvPr/>
            </p:nvSpPr>
            <p:spPr>
              <a:xfrm flipV="1">
                <a:off x="2818" y="5913"/>
                <a:ext cx="0" cy="2297"/>
              </a:xfrm>
              <a:prstGeom prst="line">
                <a:avLst/>
              </a:prstGeom>
              <a:ln w="16510" cap="rnd" cmpd="sng">
                <a:solidFill>
                  <a:srgbClr val="000000"/>
                </a:solidFill>
                <a:prstDash val="solid"/>
                <a:round/>
                <a:headEnd type="none" w="med" len="med"/>
                <a:tailEnd type="none" w="med" len="med"/>
              </a:ln>
            </p:spPr>
          </p:sp>
          <p:sp>
            <p:nvSpPr>
              <p:cNvPr id="35869" name="Line 76"/>
              <p:cNvSpPr/>
              <p:nvPr/>
            </p:nvSpPr>
            <p:spPr>
              <a:xfrm flipH="1">
                <a:off x="2192" y="8210"/>
                <a:ext cx="626" cy="541"/>
              </a:xfrm>
              <a:prstGeom prst="line">
                <a:avLst/>
              </a:prstGeom>
              <a:ln w="16510" cap="rnd" cmpd="sng">
                <a:solidFill>
                  <a:srgbClr val="000000"/>
                </a:solidFill>
                <a:prstDash val="solid"/>
                <a:round/>
                <a:headEnd type="none" w="med" len="med"/>
                <a:tailEnd type="none" w="med" len="med"/>
              </a:ln>
            </p:spPr>
          </p:sp>
          <p:sp>
            <p:nvSpPr>
              <p:cNvPr id="35870" name="Line 77"/>
              <p:cNvSpPr/>
              <p:nvPr/>
            </p:nvSpPr>
            <p:spPr>
              <a:xfrm flipV="1">
                <a:off x="2835" y="7025"/>
                <a:ext cx="3415" cy="1185"/>
              </a:xfrm>
              <a:prstGeom prst="line">
                <a:avLst/>
              </a:prstGeom>
              <a:ln w="5715" cap="rnd" cmpd="sng">
                <a:solidFill>
                  <a:srgbClr val="000000"/>
                </a:solidFill>
                <a:prstDash val="solid"/>
                <a:round/>
                <a:headEnd type="none" w="med" len="med"/>
                <a:tailEnd type="none" w="med" len="med"/>
              </a:ln>
            </p:spPr>
          </p:sp>
          <p:sp>
            <p:nvSpPr>
              <p:cNvPr id="35871" name="Line 78"/>
              <p:cNvSpPr/>
              <p:nvPr/>
            </p:nvSpPr>
            <p:spPr>
              <a:xfrm>
                <a:off x="2801" y="8210"/>
                <a:ext cx="3449" cy="593"/>
              </a:xfrm>
              <a:prstGeom prst="line">
                <a:avLst/>
              </a:prstGeom>
              <a:ln w="5715" cap="rnd" cmpd="sng">
                <a:solidFill>
                  <a:srgbClr val="000000"/>
                </a:solidFill>
                <a:prstDash val="solid"/>
                <a:round/>
                <a:headEnd type="none" w="med" len="med"/>
                <a:tailEnd type="none" w="med" len="med"/>
              </a:ln>
            </p:spPr>
          </p:sp>
          <p:sp>
            <p:nvSpPr>
              <p:cNvPr id="35872" name="Line 79"/>
              <p:cNvSpPr/>
              <p:nvPr/>
            </p:nvSpPr>
            <p:spPr>
              <a:xfrm>
                <a:off x="6243" y="7027"/>
                <a:ext cx="7" cy="1776"/>
              </a:xfrm>
              <a:prstGeom prst="line">
                <a:avLst/>
              </a:prstGeom>
              <a:ln w="5715" cap="rnd" cmpd="sng">
                <a:solidFill>
                  <a:srgbClr val="000000"/>
                </a:solidFill>
                <a:prstDash val="solid"/>
                <a:round/>
                <a:headEnd type="none" w="med" len="med"/>
                <a:tailEnd type="none" w="med" len="med"/>
              </a:ln>
            </p:spPr>
          </p:sp>
          <p:sp>
            <p:nvSpPr>
              <p:cNvPr id="35873" name="Line 80"/>
              <p:cNvSpPr/>
              <p:nvPr/>
            </p:nvSpPr>
            <p:spPr>
              <a:xfrm flipV="1">
                <a:off x="6250" y="5913"/>
                <a:ext cx="0" cy="1112"/>
              </a:xfrm>
              <a:prstGeom prst="line">
                <a:avLst/>
              </a:prstGeom>
              <a:ln w="16510" cap="rnd" cmpd="sng">
                <a:solidFill>
                  <a:srgbClr val="000000"/>
                </a:solidFill>
                <a:prstDash val="solid"/>
                <a:round/>
                <a:headEnd type="none" w="med" len="med"/>
                <a:tailEnd type="none" w="med" len="med"/>
              </a:ln>
            </p:spPr>
          </p:sp>
          <p:sp>
            <p:nvSpPr>
              <p:cNvPr id="35874" name="Line 81"/>
              <p:cNvSpPr/>
              <p:nvPr/>
            </p:nvSpPr>
            <p:spPr>
              <a:xfrm flipH="1">
                <a:off x="5460" y="7044"/>
                <a:ext cx="790" cy="528"/>
              </a:xfrm>
              <a:prstGeom prst="line">
                <a:avLst/>
              </a:prstGeom>
              <a:ln w="16510" cap="rnd" cmpd="sng">
                <a:solidFill>
                  <a:srgbClr val="000000"/>
                </a:solidFill>
                <a:prstDash val="solid"/>
                <a:round/>
                <a:headEnd type="none" w="med" len="med"/>
                <a:tailEnd type="none" w="med" len="med"/>
              </a:ln>
            </p:spPr>
          </p:sp>
          <p:sp>
            <p:nvSpPr>
              <p:cNvPr id="35875" name="Line 82"/>
              <p:cNvSpPr/>
              <p:nvPr/>
            </p:nvSpPr>
            <p:spPr>
              <a:xfrm>
                <a:off x="6243" y="7044"/>
                <a:ext cx="1023" cy="257"/>
              </a:xfrm>
              <a:prstGeom prst="line">
                <a:avLst/>
              </a:prstGeom>
              <a:ln w="16510" cap="rnd" cmpd="sng">
                <a:solidFill>
                  <a:srgbClr val="000000"/>
                </a:solidFill>
                <a:prstDash val="solid"/>
                <a:round/>
                <a:headEnd type="none" w="med" len="med"/>
                <a:tailEnd type="none" w="med" len="med"/>
              </a:ln>
            </p:spPr>
          </p:sp>
          <p:sp>
            <p:nvSpPr>
              <p:cNvPr id="35876" name="Freeform 83"/>
              <p:cNvSpPr/>
              <p:nvPr/>
            </p:nvSpPr>
            <p:spPr>
              <a:xfrm>
                <a:off x="2818" y="7897"/>
                <a:ext cx="278" cy="123"/>
              </a:xfrm>
              <a:custGeom>
                <a:avLst/>
                <a:gdLst/>
                <a:ahLst/>
                <a:cxnLst>
                  <a:cxn ang="0">
                    <a:pos x="0" y="1"/>
                  </a:cxn>
                  <a:cxn ang="0">
                    <a:pos x="278" y="123"/>
                  </a:cxn>
                </a:cxnLst>
                <a:pathLst>
                  <a:path w="278" h="123">
                    <a:moveTo>
                      <a:pt x="0" y="1"/>
                    </a:moveTo>
                    <a:cubicBezTo>
                      <a:pt x="120" y="0"/>
                      <a:pt x="229" y="48"/>
                      <a:pt x="278" y="123"/>
                    </a:cubicBezTo>
                  </a:path>
                </a:pathLst>
              </a:custGeom>
              <a:noFill/>
              <a:ln w="5715" cap="rnd" cmpd="sng">
                <a:solidFill>
                  <a:srgbClr val="000000"/>
                </a:solidFill>
                <a:prstDash val="solid"/>
                <a:round/>
                <a:headEnd type="none" w="med" len="med"/>
                <a:tailEnd type="none" w="med" len="med"/>
              </a:ln>
            </p:spPr>
            <p:txBody>
              <a:bodyPr/>
              <a:p>
                <a:endParaRPr lang="zh-CN" altLang="en-US"/>
              </a:p>
            </p:txBody>
          </p:sp>
          <p:grpSp>
            <p:nvGrpSpPr>
              <p:cNvPr id="35877" name="Group 84"/>
              <p:cNvGrpSpPr/>
              <p:nvPr/>
            </p:nvGrpSpPr>
            <p:grpSpPr>
              <a:xfrm>
                <a:off x="2604" y="7616"/>
                <a:ext cx="410" cy="1180"/>
                <a:chOff x="2532" y="3578"/>
                <a:chExt cx="410" cy="1180"/>
              </a:xfrm>
            </p:grpSpPr>
            <p:sp>
              <p:nvSpPr>
                <p:cNvPr id="35878" name="Text Box 85"/>
                <p:cNvSpPr txBox="1"/>
                <p:nvPr/>
              </p:nvSpPr>
              <p:spPr>
                <a:xfrm>
                  <a:off x="2532" y="4290"/>
                  <a:ext cx="360" cy="468"/>
                </a:xfrm>
                <a:prstGeom prst="rect">
                  <a:avLst/>
                </a:prstGeom>
                <a:noFill/>
                <a:ln w="9525">
                  <a:noFill/>
                </a:ln>
              </p:spPr>
              <p:txBody>
                <a:bodyPr anchor="t" anchorCtr="0"/>
                <a:p>
                  <a:pPr algn="just"/>
                  <a:r>
                    <a:rPr lang="en-US" altLang="zh-CN" sz="2000" i="1" dirty="0">
                      <a:latin typeface="Times New Roman" panose="02020603050405020304" pitchFamily="18" charset="0"/>
                    </a:rPr>
                    <a:t>θ</a:t>
                  </a:r>
                  <a:endParaRPr lang="en-US" altLang="zh-CN" sz="2000" i="1" dirty="0">
                    <a:latin typeface="Times New Roman" panose="02020603050405020304" pitchFamily="18" charset="0"/>
                  </a:endParaRPr>
                </a:p>
                <a:p>
                  <a:endParaRPr lang="en-US" altLang="zh-CN" sz="2000" dirty="0">
                    <a:latin typeface="Arial" panose="020B0604020202020204" pitchFamily="34" charset="0"/>
                  </a:endParaRPr>
                </a:p>
              </p:txBody>
            </p:sp>
            <p:sp>
              <p:nvSpPr>
                <p:cNvPr id="35879" name="Text Box 86"/>
                <p:cNvSpPr txBox="1"/>
                <p:nvPr/>
              </p:nvSpPr>
              <p:spPr>
                <a:xfrm>
                  <a:off x="2730" y="3578"/>
                  <a:ext cx="212" cy="535"/>
                </a:xfrm>
                <a:prstGeom prst="rect">
                  <a:avLst/>
                </a:prstGeom>
                <a:noFill/>
                <a:ln w="9525">
                  <a:noFill/>
                </a:ln>
              </p:spPr>
              <p:txBody>
                <a:bodyPr wrap="none" anchor="t" anchorCtr="0">
                  <a:spAutoFit/>
                </a:bodyPr>
                <a:p>
                  <a:pPr algn="just"/>
                  <a:endParaRPr lang="zh-CN" altLang="zh-CN" sz="2000" dirty="0">
                    <a:latin typeface="Arial" panose="020B0604020202020204" pitchFamily="34" charset="0"/>
                  </a:endParaRPr>
                </a:p>
              </p:txBody>
            </p:sp>
          </p:grpSp>
        </p:grpSp>
        <p:sp>
          <p:nvSpPr>
            <p:cNvPr id="35880" name="Text Box 87"/>
            <p:cNvSpPr txBox="1"/>
            <p:nvPr/>
          </p:nvSpPr>
          <p:spPr>
            <a:xfrm>
              <a:off x="4140" y="8160"/>
              <a:ext cx="862" cy="470"/>
            </a:xfrm>
            <a:prstGeom prst="rect">
              <a:avLst/>
            </a:prstGeom>
            <a:noFill/>
            <a:ln w="9525">
              <a:noFill/>
            </a:ln>
          </p:spPr>
          <p:txBody>
            <a:bodyPr wrap="none" anchor="t" anchorCtr="0"/>
            <a:p>
              <a:pPr algn="just"/>
              <a:endParaRPr lang="zh-CN" altLang="zh-CN" sz="2000" dirty="0">
                <a:latin typeface="Arial" panose="020B0604020202020204" pitchFamily="34" charset="0"/>
              </a:endParaRPr>
            </a:p>
          </p:txBody>
        </p:sp>
      </p:grpSp>
      <p:grpSp>
        <p:nvGrpSpPr>
          <p:cNvPr id="35881" name="Group 46"/>
          <p:cNvGrpSpPr/>
          <p:nvPr/>
        </p:nvGrpSpPr>
        <p:grpSpPr>
          <a:xfrm>
            <a:off x="3810000" y="2209800"/>
            <a:ext cx="5265738" cy="2320925"/>
            <a:chOff x="1988" y="9754"/>
            <a:chExt cx="5601" cy="3234"/>
          </a:xfrm>
        </p:grpSpPr>
        <p:sp>
          <p:nvSpPr>
            <p:cNvPr id="35882" name="Freeform 47"/>
            <p:cNvSpPr/>
            <p:nvPr/>
          </p:nvSpPr>
          <p:spPr>
            <a:xfrm>
              <a:off x="7444" y="12203"/>
              <a:ext cx="112" cy="101"/>
            </a:xfrm>
            <a:custGeom>
              <a:avLst/>
              <a:gdLst/>
              <a:ahLst/>
              <a:cxnLst>
                <a:cxn ang="0">
                  <a:pos x="11" y="4"/>
                </a:cxn>
                <a:cxn ang="0">
                  <a:pos x="0" y="7"/>
                </a:cxn>
                <a:cxn ang="0">
                  <a:pos x="0" y="0"/>
                </a:cxn>
                <a:cxn ang="0">
                  <a:pos x="11" y="4"/>
                </a:cxn>
              </a:cxnLst>
              <a:pathLst>
                <a:path w="200" h="200">
                  <a:moveTo>
                    <a:pt x="200" y="100"/>
                  </a:moveTo>
                  <a:lnTo>
                    <a:pt x="0" y="200"/>
                  </a:lnTo>
                  <a:cubicBezTo>
                    <a:pt x="31" y="137"/>
                    <a:pt x="31" y="63"/>
                    <a:pt x="0" y="0"/>
                  </a:cubicBezTo>
                  <a:lnTo>
                    <a:pt x="200" y="100"/>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5883" name="Freeform 48"/>
            <p:cNvSpPr/>
            <p:nvPr/>
          </p:nvSpPr>
          <p:spPr>
            <a:xfrm>
              <a:off x="2750" y="9807"/>
              <a:ext cx="112" cy="101"/>
            </a:xfrm>
            <a:custGeom>
              <a:avLst/>
              <a:gdLst/>
              <a:ahLst/>
              <a:cxnLst>
                <a:cxn ang="0">
                  <a:pos x="6" y="0"/>
                </a:cxn>
                <a:cxn ang="0">
                  <a:pos x="11" y="7"/>
                </a:cxn>
                <a:cxn ang="0">
                  <a:pos x="0" y="7"/>
                </a:cxn>
                <a:cxn ang="0">
                  <a:pos x="6" y="0"/>
                </a:cxn>
              </a:cxnLst>
              <a:pathLst>
                <a:path w="199" h="200">
                  <a:moveTo>
                    <a:pt x="100" y="0"/>
                  </a:moveTo>
                  <a:lnTo>
                    <a:pt x="199" y="200"/>
                  </a:lnTo>
                  <a:cubicBezTo>
                    <a:pt x="137" y="168"/>
                    <a:pt x="63" y="168"/>
                    <a:pt x="0" y="200"/>
                  </a:cubicBezTo>
                  <a:lnTo>
                    <a:pt x="100" y="0"/>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5884" name="Freeform 49"/>
            <p:cNvSpPr/>
            <p:nvPr/>
          </p:nvSpPr>
          <p:spPr>
            <a:xfrm>
              <a:off x="2128" y="12758"/>
              <a:ext cx="119" cy="107"/>
            </a:xfrm>
            <a:custGeom>
              <a:avLst/>
              <a:gdLst/>
              <a:ahLst/>
              <a:cxnLst>
                <a:cxn ang="0">
                  <a:pos x="0" y="7"/>
                </a:cxn>
                <a:cxn ang="0">
                  <a:pos x="4" y="0"/>
                </a:cxn>
                <a:cxn ang="0">
                  <a:pos x="12" y="5"/>
                </a:cxn>
                <a:cxn ang="0">
                  <a:pos x="0" y="7"/>
                </a:cxn>
              </a:cxnLst>
              <a:pathLst>
                <a:path w="212" h="212">
                  <a:moveTo>
                    <a:pt x="0" y="212"/>
                  </a:moveTo>
                  <a:lnTo>
                    <a:pt x="71" y="0"/>
                  </a:lnTo>
                  <a:cubicBezTo>
                    <a:pt x="93" y="67"/>
                    <a:pt x="145" y="119"/>
                    <a:pt x="212" y="142"/>
                  </a:cubicBezTo>
                  <a:lnTo>
                    <a:pt x="0" y="212"/>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5885" name="Rectangle 50"/>
            <p:cNvSpPr/>
            <p:nvPr/>
          </p:nvSpPr>
          <p:spPr>
            <a:xfrm>
              <a:off x="2500" y="9754"/>
              <a:ext cx="120" cy="425"/>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z</a:t>
              </a:r>
              <a:endParaRPr lang="en-US" altLang="zh-CN" sz="2000" dirty="0">
                <a:latin typeface="Arial" panose="020B0604020202020204" pitchFamily="34" charset="0"/>
              </a:endParaRPr>
            </a:p>
          </p:txBody>
        </p:sp>
        <p:sp>
          <p:nvSpPr>
            <p:cNvPr id="35886" name="Rectangle 51"/>
            <p:cNvSpPr/>
            <p:nvPr/>
          </p:nvSpPr>
          <p:spPr>
            <a:xfrm>
              <a:off x="1988" y="12366"/>
              <a:ext cx="135" cy="425"/>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x</a:t>
              </a:r>
              <a:endParaRPr lang="en-US" altLang="zh-CN" sz="2000" dirty="0">
                <a:latin typeface="Arial" panose="020B0604020202020204" pitchFamily="34" charset="0"/>
              </a:endParaRPr>
            </a:p>
          </p:txBody>
        </p:sp>
        <p:sp>
          <p:nvSpPr>
            <p:cNvPr id="35887" name="Rectangle 52"/>
            <p:cNvSpPr/>
            <p:nvPr/>
          </p:nvSpPr>
          <p:spPr>
            <a:xfrm>
              <a:off x="7454" y="12366"/>
              <a:ext cx="135" cy="425"/>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y</a:t>
              </a:r>
              <a:endParaRPr lang="en-US" altLang="zh-CN" sz="2000" dirty="0">
                <a:latin typeface="Arial" panose="020B0604020202020204" pitchFamily="34" charset="0"/>
              </a:endParaRPr>
            </a:p>
          </p:txBody>
        </p:sp>
        <p:sp>
          <p:nvSpPr>
            <p:cNvPr id="35888" name="Rectangle 53"/>
            <p:cNvSpPr/>
            <p:nvPr/>
          </p:nvSpPr>
          <p:spPr>
            <a:xfrm>
              <a:off x="2518" y="12077"/>
              <a:ext cx="196" cy="424"/>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O</a:t>
              </a:r>
              <a:endParaRPr lang="en-US" altLang="zh-CN" sz="2000" dirty="0">
                <a:latin typeface="Arial" panose="020B0604020202020204" pitchFamily="34" charset="0"/>
              </a:endParaRPr>
            </a:p>
          </p:txBody>
        </p:sp>
        <p:sp>
          <p:nvSpPr>
            <p:cNvPr id="35889" name="Rectangle 54"/>
            <p:cNvSpPr/>
            <p:nvPr/>
          </p:nvSpPr>
          <p:spPr>
            <a:xfrm>
              <a:off x="6240" y="11099"/>
              <a:ext cx="284" cy="425"/>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O</a:t>
              </a:r>
              <a:r>
                <a:rPr lang="en-US" altLang="zh-CN" sz="2000" baseline="-25000" dirty="0">
                  <a:solidFill>
                    <a:srgbClr val="000000"/>
                  </a:solidFill>
                  <a:latin typeface="Times New Roman" panose="02020603050405020304" pitchFamily="18" charset="0"/>
                </a:rPr>
                <a:t>3</a:t>
              </a:r>
              <a:endParaRPr lang="en-US" altLang="zh-CN" sz="2000" dirty="0">
                <a:latin typeface="Arial" panose="020B0604020202020204" pitchFamily="34" charset="0"/>
              </a:endParaRPr>
            </a:p>
          </p:txBody>
        </p:sp>
        <p:sp>
          <p:nvSpPr>
            <p:cNvPr id="35890" name="Rectangle 55"/>
            <p:cNvSpPr/>
            <p:nvPr/>
          </p:nvSpPr>
          <p:spPr>
            <a:xfrm>
              <a:off x="5381" y="11732"/>
              <a:ext cx="135" cy="424"/>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x</a:t>
              </a:r>
              <a:endParaRPr lang="en-US" altLang="zh-CN" sz="2000" dirty="0">
                <a:latin typeface="Arial" panose="020B0604020202020204" pitchFamily="34" charset="0"/>
              </a:endParaRPr>
            </a:p>
          </p:txBody>
        </p:sp>
        <p:sp>
          <p:nvSpPr>
            <p:cNvPr id="35891" name="Rectangle 56"/>
            <p:cNvSpPr/>
            <p:nvPr/>
          </p:nvSpPr>
          <p:spPr>
            <a:xfrm>
              <a:off x="5489" y="11811"/>
              <a:ext cx="135" cy="425"/>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3</a:t>
              </a:r>
              <a:endParaRPr lang="en-US" altLang="zh-CN" sz="2000" dirty="0">
                <a:latin typeface="Arial" panose="020B0604020202020204" pitchFamily="34" charset="0"/>
              </a:endParaRPr>
            </a:p>
          </p:txBody>
        </p:sp>
        <p:sp>
          <p:nvSpPr>
            <p:cNvPr id="35892" name="Rectangle 57"/>
            <p:cNvSpPr/>
            <p:nvPr/>
          </p:nvSpPr>
          <p:spPr>
            <a:xfrm>
              <a:off x="5651" y="10152"/>
              <a:ext cx="135" cy="425"/>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y</a:t>
              </a:r>
              <a:endParaRPr lang="en-US" altLang="zh-CN" sz="2000" dirty="0">
                <a:latin typeface="Arial" panose="020B0604020202020204" pitchFamily="34" charset="0"/>
              </a:endParaRPr>
            </a:p>
          </p:txBody>
        </p:sp>
        <p:sp>
          <p:nvSpPr>
            <p:cNvPr id="35893" name="Rectangle 58"/>
            <p:cNvSpPr/>
            <p:nvPr/>
          </p:nvSpPr>
          <p:spPr>
            <a:xfrm>
              <a:off x="5757" y="10238"/>
              <a:ext cx="135" cy="425"/>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3</a:t>
              </a:r>
              <a:endParaRPr lang="en-US" altLang="zh-CN" sz="2000" dirty="0">
                <a:latin typeface="Arial" panose="020B0604020202020204" pitchFamily="34" charset="0"/>
              </a:endParaRPr>
            </a:p>
          </p:txBody>
        </p:sp>
        <p:sp>
          <p:nvSpPr>
            <p:cNvPr id="35894" name="Rectangle 59"/>
            <p:cNvSpPr/>
            <p:nvPr/>
          </p:nvSpPr>
          <p:spPr>
            <a:xfrm>
              <a:off x="5391" y="10966"/>
              <a:ext cx="120" cy="425"/>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z</a:t>
              </a:r>
              <a:endParaRPr lang="en-US" altLang="zh-CN" sz="2000" dirty="0">
                <a:latin typeface="Arial" panose="020B0604020202020204" pitchFamily="34" charset="0"/>
              </a:endParaRPr>
            </a:p>
          </p:txBody>
        </p:sp>
        <p:sp>
          <p:nvSpPr>
            <p:cNvPr id="35895" name="Rectangle 60"/>
            <p:cNvSpPr/>
            <p:nvPr/>
          </p:nvSpPr>
          <p:spPr>
            <a:xfrm>
              <a:off x="5480" y="11048"/>
              <a:ext cx="135" cy="425"/>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3</a:t>
              </a:r>
              <a:endParaRPr lang="en-US" altLang="zh-CN" sz="2000" dirty="0">
                <a:latin typeface="Arial" panose="020B0604020202020204" pitchFamily="34" charset="0"/>
              </a:endParaRPr>
            </a:p>
          </p:txBody>
        </p:sp>
        <p:sp>
          <p:nvSpPr>
            <p:cNvPr id="35896" name="Freeform 61"/>
            <p:cNvSpPr/>
            <p:nvPr/>
          </p:nvSpPr>
          <p:spPr>
            <a:xfrm>
              <a:off x="2642" y="12377"/>
              <a:ext cx="300" cy="50"/>
            </a:xfrm>
            <a:custGeom>
              <a:avLst/>
              <a:gdLst/>
              <a:ahLst/>
              <a:cxnLst>
                <a:cxn ang="0">
                  <a:pos x="0" y="24"/>
                </a:cxn>
                <a:cxn ang="0">
                  <a:pos x="300" y="0"/>
                </a:cxn>
              </a:cxnLst>
              <a:pathLst>
                <a:path w="300" h="50">
                  <a:moveTo>
                    <a:pt x="0" y="24"/>
                  </a:moveTo>
                  <a:cubicBezTo>
                    <a:pt x="128" y="50"/>
                    <a:pt x="241" y="41"/>
                    <a:pt x="300" y="0"/>
                  </a:cubicBezTo>
                </a:path>
              </a:pathLst>
            </a:custGeom>
            <a:noFill/>
            <a:ln w="5080" cap="rnd" cmpd="sng">
              <a:solidFill>
                <a:srgbClr val="000000"/>
              </a:solidFill>
              <a:prstDash val="solid"/>
              <a:round/>
              <a:headEnd type="none" w="med" len="med"/>
              <a:tailEnd type="none" w="med" len="med"/>
            </a:ln>
          </p:spPr>
          <p:txBody>
            <a:bodyPr/>
            <a:p>
              <a:endParaRPr lang="zh-CN" altLang="en-US"/>
            </a:p>
          </p:txBody>
        </p:sp>
        <p:sp>
          <p:nvSpPr>
            <p:cNvPr id="35897" name="Freeform 62"/>
            <p:cNvSpPr/>
            <p:nvPr/>
          </p:nvSpPr>
          <p:spPr>
            <a:xfrm>
              <a:off x="2903" y="12289"/>
              <a:ext cx="81" cy="110"/>
            </a:xfrm>
            <a:custGeom>
              <a:avLst/>
              <a:gdLst/>
              <a:ahLst/>
              <a:cxnLst>
                <a:cxn ang="0">
                  <a:pos x="0" y="83"/>
                </a:cxn>
                <a:cxn ang="0">
                  <a:pos x="81" y="0"/>
                </a:cxn>
                <a:cxn ang="0">
                  <a:pos x="71" y="110"/>
                </a:cxn>
                <a:cxn ang="0">
                  <a:pos x="0" y="83"/>
                </a:cxn>
              </a:cxnLst>
              <a:pathLst>
                <a:path w="81" h="110">
                  <a:moveTo>
                    <a:pt x="0" y="83"/>
                  </a:moveTo>
                  <a:lnTo>
                    <a:pt x="81" y="0"/>
                  </a:lnTo>
                  <a:lnTo>
                    <a:pt x="71" y="110"/>
                  </a:lnTo>
                  <a:lnTo>
                    <a:pt x="0" y="83"/>
                  </a:lnTo>
                  <a:close/>
                </a:path>
              </a:pathLst>
            </a:custGeom>
            <a:solidFill>
              <a:srgbClr val="000000"/>
            </a:solidFill>
            <a:ln w="9525">
              <a:noFill/>
            </a:ln>
          </p:spPr>
          <p:txBody>
            <a:bodyPr/>
            <a:p>
              <a:endParaRPr lang="zh-CN" altLang="en-US"/>
            </a:p>
          </p:txBody>
        </p:sp>
        <p:sp>
          <p:nvSpPr>
            <p:cNvPr id="35898" name="Freeform 63"/>
            <p:cNvSpPr/>
            <p:nvPr/>
          </p:nvSpPr>
          <p:spPr>
            <a:xfrm>
              <a:off x="5269" y="11283"/>
              <a:ext cx="125" cy="93"/>
            </a:xfrm>
            <a:custGeom>
              <a:avLst/>
              <a:gdLst/>
              <a:ahLst/>
              <a:cxnLst>
                <a:cxn ang="0">
                  <a:pos x="0" y="6"/>
                </a:cxn>
                <a:cxn ang="0">
                  <a:pos x="8" y="0"/>
                </a:cxn>
                <a:cxn ang="0">
                  <a:pos x="12" y="6"/>
                </a:cxn>
                <a:cxn ang="0">
                  <a:pos x="0" y="6"/>
                </a:cxn>
              </a:cxnLst>
              <a:pathLst>
                <a:path w="223" h="185">
                  <a:moveTo>
                    <a:pt x="0" y="167"/>
                  </a:moveTo>
                  <a:lnTo>
                    <a:pt x="148" y="0"/>
                  </a:lnTo>
                  <a:cubicBezTo>
                    <a:pt x="143" y="70"/>
                    <a:pt x="170" y="138"/>
                    <a:pt x="223" y="185"/>
                  </a:cubicBezTo>
                  <a:lnTo>
                    <a:pt x="0" y="167"/>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5899" name="Freeform 64"/>
            <p:cNvSpPr/>
            <p:nvPr/>
          </p:nvSpPr>
          <p:spPr>
            <a:xfrm>
              <a:off x="5339" y="11540"/>
              <a:ext cx="123" cy="102"/>
            </a:xfrm>
            <a:custGeom>
              <a:avLst/>
              <a:gdLst/>
              <a:ahLst/>
              <a:cxnLst>
                <a:cxn ang="0">
                  <a:pos x="0" y="7"/>
                </a:cxn>
                <a:cxn ang="0">
                  <a:pos x="6" y="0"/>
                </a:cxn>
                <a:cxn ang="0">
                  <a:pos x="12" y="6"/>
                </a:cxn>
                <a:cxn ang="0">
                  <a:pos x="0" y="7"/>
                </a:cxn>
              </a:cxnLst>
              <a:pathLst>
                <a:path w="219" h="201">
                  <a:moveTo>
                    <a:pt x="0" y="201"/>
                  </a:moveTo>
                  <a:lnTo>
                    <a:pt x="97" y="0"/>
                  </a:lnTo>
                  <a:cubicBezTo>
                    <a:pt x="110" y="69"/>
                    <a:pt x="156" y="128"/>
                    <a:pt x="219" y="158"/>
                  </a:cubicBezTo>
                  <a:lnTo>
                    <a:pt x="0" y="201"/>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5900" name="Freeform 65"/>
            <p:cNvSpPr/>
            <p:nvPr/>
          </p:nvSpPr>
          <p:spPr>
            <a:xfrm>
              <a:off x="5893" y="10404"/>
              <a:ext cx="103" cy="112"/>
            </a:xfrm>
            <a:custGeom>
              <a:avLst/>
              <a:gdLst/>
              <a:ahLst/>
              <a:cxnLst>
                <a:cxn ang="0">
                  <a:pos x="1" y="0"/>
                </a:cxn>
                <a:cxn ang="0">
                  <a:pos x="11" y="5"/>
                </a:cxn>
                <a:cxn ang="0">
                  <a:pos x="0" y="7"/>
                </a:cxn>
                <a:cxn ang="0">
                  <a:pos x="1" y="0"/>
                </a:cxn>
              </a:cxnLst>
              <a:pathLst>
                <a:path w="183" h="223">
                  <a:moveTo>
                    <a:pt x="13" y="0"/>
                  </a:moveTo>
                  <a:lnTo>
                    <a:pt x="183" y="144"/>
                  </a:lnTo>
                  <a:cubicBezTo>
                    <a:pt x="113" y="140"/>
                    <a:pt x="45" y="169"/>
                    <a:pt x="0" y="223"/>
                  </a:cubicBezTo>
                  <a:lnTo>
                    <a:pt x="13" y="0"/>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5901" name="Freeform 66"/>
            <p:cNvSpPr/>
            <p:nvPr/>
          </p:nvSpPr>
          <p:spPr>
            <a:xfrm>
              <a:off x="2933" y="12080"/>
              <a:ext cx="76" cy="110"/>
            </a:xfrm>
            <a:custGeom>
              <a:avLst/>
              <a:gdLst/>
              <a:ahLst/>
              <a:cxnLst>
                <a:cxn ang="0">
                  <a:pos x="76" y="0"/>
                </a:cxn>
                <a:cxn ang="0">
                  <a:pos x="65" y="110"/>
                </a:cxn>
                <a:cxn ang="0">
                  <a:pos x="0" y="16"/>
                </a:cxn>
                <a:cxn ang="0">
                  <a:pos x="76" y="0"/>
                </a:cxn>
              </a:cxnLst>
              <a:pathLst>
                <a:path w="76" h="110">
                  <a:moveTo>
                    <a:pt x="76" y="0"/>
                  </a:moveTo>
                  <a:lnTo>
                    <a:pt x="65" y="110"/>
                  </a:lnTo>
                  <a:lnTo>
                    <a:pt x="0" y="16"/>
                  </a:lnTo>
                  <a:lnTo>
                    <a:pt x="76" y="0"/>
                  </a:lnTo>
                  <a:close/>
                </a:path>
              </a:pathLst>
            </a:custGeom>
            <a:solidFill>
              <a:srgbClr val="000000"/>
            </a:solidFill>
            <a:ln w="9525">
              <a:noFill/>
            </a:ln>
          </p:spPr>
          <p:txBody>
            <a:bodyPr/>
            <a:p>
              <a:endParaRPr lang="zh-CN" altLang="en-US"/>
            </a:p>
          </p:txBody>
        </p:sp>
        <p:sp>
          <p:nvSpPr>
            <p:cNvPr id="35902" name="Rectangle 67"/>
            <p:cNvSpPr/>
            <p:nvPr/>
          </p:nvSpPr>
          <p:spPr>
            <a:xfrm>
              <a:off x="6504" y="12564"/>
              <a:ext cx="150" cy="424"/>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P</a:t>
              </a:r>
              <a:endParaRPr lang="en-US" altLang="zh-CN" sz="2000" dirty="0">
                <a:latin typeface="Arial" panose="020B0604020202020204" pitchFamily="34" charset="0"/>
              </a:endParaRPr>
            </a:p>
          </p:txBody>
        </p:sp>
        <p:grpSp>
          <p:nvGrpSpPr>
            <p:cNvPr id="35903" name="Group 68"/>
            <p:cNvGrpSpPr/>
            <p:nvPr/>
          </p:nvGrpSpPr>
          <p:grpSpPr>
            <a:xfrm>
              <a:off x="2188" y="9883"/>
              <a:ext cx="5283" cy="2997"/>
              <a:chOff x="2188" y="9883"/>
              <a:chExt cx="5283" cy="2997"/>
            </a:xfrm>
          </p:grpSpPr>
          <p:sp>
            <p:nvSpPr>
              <p:cNvPr id="35904" name="Line 69"/>
              <p:cNvSpPr/>
              <p:nvPr/>
            </p:nvSpPr>
            <p:spPr>
              <a:xfrm>
                <a:off x="2806" y="12254"/>
                <a:ext cx="4665" cy="0"/>
              </a:xfrm>
              <a:prstGeom prst="line">
                <a:avLst/>
              </a:prstGeom>
              <a:ln w="16510" cap="rnd" cmpd="sng">
                <a:solidFill>
                  <a:srgbClr val="000000"/>
                </a:solidFill>
                <a:prstDash val="solid"/>
                <a:round/>
                <a:headEnd type="none" w="med" len="med"/>
                <a:tailEnd type="none" w="med" len="med"/>
              </a:ln>
            </p:spPr>
          </p:sp>
          <p:sp>
            <p:nvSpPr>
              <p:cNvPr id="35905" name="Line 70"/>
              <p:cNvSpPr/>
              <p:nvPr/>
            </p:nvSpPr>
            <p:spPr>
              <a:xfrm flipV="1">
                <a:off x="2806" y="9883"/>
                <a:ext cx="0" cy="2371"/>
              </a:xfrm>
              <a:prstGeom prst="line">
                <a:avLst/>
              </a:prstGeom>
              <a:ln w="16510" cap="rnd" cmpd="sng">
                <a:solidFill>
                  <a:srgbClr val="000000"/>
                </a:solidFill>
                <a:prstDash val="solid"/>
                <a:round/>
                <a:headEnd type="none" w="med" len="med"/>
                <a:tailEnd type="none" w="med" len="med"/>
              </a:ln>
            </p:spPr>
          </p:sp>
          <p:sp>
            <p:nvSpPr>
              <p:cNvPr id="35906" name="Line 71"/>
              <p:cNvSpPr/>
              <p:nvPr/>
            </p:nvSpPr>
            <p:spPr>
              <a:xfrm flipH="1">
                <a:off x="2188" y="12254"/>
                <a:ext cx="618" cy="557"/>
              </a:xfrm>
              <a:prstGeom prst="line">
                <a:avLst/>
              </a:prstGeom>
              <a:ln w="16510" cap="rnd" cmpd="sng">
                <a:solidFill>
                  <a:srgbClr val="000000"/>
                </a:solidFill>
                <a:prstDash val="solid"/>
                <a:round/>
                <a:headEnd type="none" w="med" len="med"/>
                <a:tailEnd type="none" w="med" len="med"/>
              </a:ln>
            </p:spPr>
          </p:sp>
          <p:sp>
            <p:nvSpPr>
              <p:cNvPr id="35907" name="Line 72"/>
              <p:cNvSpPr/>
              <p:nvPr/>
            </p:nvSpPr>
            <p:spPr>
              <a:xfrm flipV="1">
                <a:off x="2823" y="11030"/>
                <a:ext cx="3376" cy="1224"/>
              </a:xfrm>
              <a:prstGeom prst="line">
                <a:avLst/>
              </a:prstGeom>
              <a:ln w="5080" cap="rnd" cmpd="sng">
                <a:solidFill>
                  <a:srgbClr val="000000"/>
                </a:solidFill>
                <a:prstDash val="solid"/>
                <a:round/>
                <a:headEnd type="none" w="med" len="med"/>
                <a:tailEnd type="none" w="med" len="med"/>
              </a:ln>
            </p:spPr>
          </p:sp>
          <p:sp>
            <p:nvSpPr>
              <p:cNvPr id="35908" name="Line 73"/>
              <p:cNvSpPr/>
              <p:nvPr/>
            </p:nvSpPr>
            <p:spPr>
              <a:xfrm>
                <a:off x="2789" y="12254"/>
                <a:ext cx="3410" cy="611"/>
              </a:xfrm>
              <a:prstGeom prst="line">
                <a:avLst/>
              </a:prstGeom>
              <a:ln w="5080" cap="rnd" cmpd="sng">
                <a:solidFill>
                  <a:srgbClr val="000000"/>
                </a:solidFill>
                <a:prstDash val="solid"/>
                <a:round/>
                <a:headEnd type="none" w="med" len="med"/>
                <a:tailEnd type="none" w="med" len="med"/>
              </a:ln>
            </p:spPr>
          </p:sp>
          <p:sp>
            <p:nvSpPr>
              <p:cNvPr id="35909" name="Line 74"/>
              <p:cNvSpPr/>
              <p:nvPr/>
            </p:nvSpPr>
            <p:spPr>
              <a:xfrm>
                <a:off x="6191" y="11033"/>
                <a:ext cx="8" cy="1832"/>
              </a:xfrm>
              <a:prstGeom prst="line">
                <a:avLst/>
              </a:prstGeom>
              <a:ln w="5080" cap="rnd" cmpd="sng">
                <a:solidFill>
                  <a:srgbClr val="000000"/>
                </a:solidFill>
                <a:prstDash val="solid"/>
                <a:round/>
                <a:headEnd type="none" w="med" len="med"/>
                <a:tailEnd type="none" w="med" len="med"/>
              </a:ln>
            </p:spPr>
          </p:sp>
          <p:sp>
            <p:nvSpPr>
              <p:cNvPr id="35910" name="Line 75"/>
              <p:cNvSpPr/>
              <p:nvPr/>
            </p:nvSpPr>
            <p:spPr>
              <a:xfrm flipH="1">
                <a:off x="5348" y="11035"/>
                <a:ext cx="837" cy="303"/>
              </a:xfrm>
              <a:prstGeom prst="line">
                <a:avLst/>
              </a:prstGeom>
              <a:ln w="16510" cap="rnd" cmpd="sng">
                <a:solidFill>
                  <a:srgbClr val="000000"/>
                </a:solidFill>
                <a:prstDash val="solid"/>
                <a:round/>
                <a:headEnd type="none" w="med" len="med"/>
                <a:tailEnd type="none" w="med" len="med"/>
              </a:ln>
            </p:spPr>
          </p:sp>
          <p:sp>
            <p:nvSpPr>
              <p:cNvPr id="35911" name="Line 76"/>
              <p:cNvSpPr/>
              <p:nvPr/>
            </p:nvSpPr>
            <p:spPr>
              <a:xfrm flipH="1">
                <a:off x="5406" y="11050"/>
                <a:ext cx="781" cy="545"/>
              </a:xfrm>
              <a:prstGeom prst="line">
                <a:avLst/>
              </a:prstGeom>
              <a:ln w="16510" cap="rnd" cmpd="sng">
                <a:solidFill>
                  <a:srgbClr val="000000"/>
                </a:solidFill>
                <a:prstDash val="solid"/>
                <a:round/>
                <a:headEnd type="none" w="med" len="med"/>
                <a:tailEnd type="none" w="med" len="med"/>
              </a:ln>
            </p:spPr>
          </p:sp>
          <p:sp>
            <p:nvSpPr>
              <p:cNvPr id="35912" name="Line 77"/>
              <p:cNvSpPr/>
              <p:nvPr/>
            </p:nvSpPr>
            <p:spPr>
              <a:xfrm flipH="1" flipV="1">
                <a:off x="5934" y="10474"/>
                <a:ext cx="265" cy="556"/>
              </a:xfrm>
              <a:prstGeom prst="line">
                <a:avLst/>
              </a:prstGeom>
              <a:ln w="16510" cap="rnd" cmpd="sng">
                <a:solidFill>
                  <a:srgbClr val="000000"/>
                </a:solidFill>
                <a:prstDash val="solid"/>
                <a:round/>
                <a:headEnd type="none" w="med" len="med"/>
                <a:tailEnd type="none" w="med" len="med"/>
              </a:ln>
            </p:spPr>
          </p:sp>
          <p:sp>
            <p:nvSpPr>
              <p:cNvPr id="35913" name="Freeform 78"/>
              <p:cNvSpPr/>
              <p:nvPr/>
            </p:nvSpPr>
            <p:spPr>
              <a:xfrm>
                <a:off x="2806" y="12023"/>
                <a:ext cx="168" cy="74"/>
              </a:xfrm>
              <a:custGeom>
                <a:avLst/>
                <a:gdLst/>
                <a:ahLst/>
                <a:cxnLst>
                  <a:cxn ang="0">
                    <a:pos x="0" y="0"/>
                  </a:cxn>
                  <a:cxn ang="0">
                    <a:pos x="168" y="74"/>
                  </a:cxn>
                </a:cxnLst>
                <a:pathLst>
                  <a:path w="168" h="74">
                    <a:moveTo>
                      <a:pt x="0" y="0"/>
                    </a:moveTo>
                    <a:cubicBezTo>
                      <a:pt x="69" y="2"/>
                      <a:pt x="133" y="29"/>
                      <a:pt x="168" y="74"/>
                    </a:cubicBezTo>
                  </a:path>
                </a:pathLst>
              </a:custGeom>
              <a:noFill/>
              <a:ln w="5080" cap="rnd" cmpd="sng">
                <a:solidFill>
                  <a:srgbClr val="000000"/>
                </a:solidFill>
                <a:prstDash val="solid"/>
                <a:round/>
                <a:headEnd type="none" w="med" len="med"/>
                <a:tailEnd type="none" w="med" len="med"/>
              </a:ln>
            </p:spPr>
            <p:txBody>
              <a:bodyPr/>
              <a:p>
                <a:endParaRPr lang="zh-CN" altLang="en-US"/>
              </a:p>
            </p:txBody>
          </p:sp>
          <p:grpSp>
            <p:nvGrpSpPr>
              <p:cNvPr id="35914" name="Group 79"/>
              <p:cNvGrpSpPr/>
              <p:nvPr/>
            </p:nvGrpSpPr>
            <p:grpSpPr>
              <a:xfrm>
                <a:off x="2556" y="11700"/>
                <a:ext cx="400" cy="1180"/>
                <a:chOff x="2532" y="3578"/>
                <a:chExt cx="376" cy="1180"/>
              </a:xfrm>
            </p:grpSpPr>
            <p:sp>
              <p:nvSpPr>
                <p:cNvPr id="35915" name="Text Box 80"/>
                <p:cNvSpPr txBox="1"/>
                <p:nvPr/>
              </p:nvSpPr>
              <p:spPr>
                <a:xfrm>
                  <a:off x="2532" y="4290"/>
                  <a:ext cx="360" cy="468"/>
                </a:xfrm>
                <a:prstGeom prst="rect">
                  <a:avLst/>
                </a:prstGeom>
                <a:noFill/>
                <a:ln w="9525">
                  <a:noFill/>
                </a:ln>
              </p:spPr>
              <p:txBody>
                <a:bodyPr anchor="t" anchorCtr="0"/>
                <a:p>
                  <a:pPr algn="just"/>
                  <a:r>
                    <a:rPr lang="en-US" altLang="zh-CN" sz="2000" i="1" dirty="0">
                      <a:latin typeface="Times New Roman" panose="02020603050405020304" pitchFamily="18" charset="0"/>
                    </a:rPr>
                    <a:t>θ</a:t>
                  </a:r>
                  <a:endParaRPr lang="en-US" altLang="zh-CN" sz="2000" dirty="0">
                    <a:latin typeface="Arial" panose="020B0604020202020204" pitchFamily="34" charset="0"/>
                  </a:endParaRPr>
                </a:p>
              </p:txBody>
            </p:sp>
            <p:sp>
              <p:nvSpPr>
                <p:cNvPr id="35916" name="Text Box 81"/>
                <p:cNvSpPr txBox="1"/>
                <p:nvPr/>
              </p:nvSpPr>
              <p:spPr>
                <a:xfrm>
                  <a:off x="2724" y="3578"/>
                  <a:ext cx="184" cy="552"/>
                </a:xfrm>
                <a:prstGeom prst="rect">
                  <a:avLst/>
                </a:prstGeom>
                <a:noFill/>
                <a:ln w="9525">
                  <a:noFill/>
                </a:ln>
              </p:spPr>
              <p:txBody>
                <a:bodyPr wrap="none" anchor="t" anchorCtr="0">
                  <a:spAutoFit/>
                </a:bodyPr>
                <a:p>
                  <a:pPr algn="just"/>
                  <a:endParaRPr lang="zh-CN" altLang="zh-CN" sz="2000" dirty="0">
                    <a:latin typeface="Arial" panose="020B0604020202020204" pitchFamily="34" charset="0"/>
                  </a:endParaRPr>
                </a:p>
              </p:txBody>
            </p:sp>
          </p:grpSp>
        </p:grpSp>
      </p:grpSp>
      <p:graphicFrame>
        <p:nvGraphicFramePr>
          <p:cNvPr id="35917" name="Object 2"/>
          <p:cNvGraphicFramePr/>
          <p:nvPr/>
        </p:nvGraphicFramePr>
        <p:xfrm>
          <a:off x="1017588" y="5484813"/>
          <a:ext cx="323850" cy="304800"/>
        </p:xfrm>
        <a:graphic>
          <a:graphicData uri="http://schemas.openxmlformats.org/presentationml/2006/ole">
            <mc:AlternateContent xmlns:mc="http://schemas.openxmlformats.org/markup-compatibility/2006">
              <mc:Choice xmlns:v="urn:schemas-microsoft-com:vml" Requires="v">
                <p:oleObj spid="_x0000_s3084" name="" r:id="rId3" imgW="139700" imgH="165100" progId="Equation.3">
                  <p:embed/>
                </p:oleObj>
              </mc:Choice>
              <mc:Fallback>
                <p:oleObj name="" r:id="rId3" imgW="139700" imgH="165100" progId="Equation.3">
                  <p:embed/>
                  <p:pic>
                    <p:nvPicPr>
                      <p:cNvPr id="0" name="图片 3083"/>
                      <p:cNvPicPr/>
                      <p:nvPr/>
                    </p:nvPicPr>
                    <p:blipFill>
                      <a:blip r:embed="rId4"/>
                      <a:stretch>
                        <a:fillRect/>
                      </a:stretch>
                    </p:blipFill>
                    <p:spPr>
                      <a:xfrm>
                        <a:off x="1017588" y="5484813"/>
                        <a:ext cx="323850" cy="304800"/>
                      </a:xfrm>
                      <a:prstGeom prst="rect">
                        <a:avLst/>
                      </a:prstGeom>
                      <a:noFill/>
                      <a:ln w="38100">
                        <a:noFill/>
                        <a:miter/>
                      </a:ln>
                    </p:spPr>
                  </p:pic>
                </p:oleObj>
              </mc:Fallback>
            </mc:AlternateContent>
          </a:graphicData>
        </a:graphic>
      </p:graphicFrame>
      <p:sp>
        <p:nvSpPr>
          <p:cNvPr id="35918" name="标题 2"/>
          <p:cNvSpPr>
            <a:spLocks noGrp="1"/>
          </p:cNvSpPr>
          <p:nvPr>
            <p:ph type="title"/>
          </p:nvPr>
        </p:nvSpPr>
        <p:spPr/>
        <p:txBody>
          <a:bodyPr vert="horz" wrap="square" lIns="91440" tIns="45720" rIns="91440" bIns="45720" anchor="ctr" anchorCtr="0"/>
          <a:p>
            <a:r>
              <a:rPr lang="zh-CN" altLang="en-US" sz="2800" baseline="0" dirty="0">
                <a:latin typeface="楷体" panose="02010609060101010101" pitchFamily="49" charset="-122"/>
                <a:ea typeface="楷体" panose="02010609060101010101" pitchFamily="49" charset="-122"/>
                <a:cs typeface="+mj-cs"/>
              </a:rPr>
              <a:t>世界坐标系到观察坐标系变换步骤</a:t>
            </a:r>
            <a:r>
              <a:rPr lang="en-US" altLang="zh-CN" sz="2800" baseline="0" dirty="0">
                <a:latin typeface="楷体" panose="02010609060101010101" pitchFamily="49" charset="-122"/>
                <a:ea typeface="楷体" panose="02010609060101010101" pitchFamily="49" charset="-122"/>
                <a:cs typeface="+mj-cs"/>
              </a:rPr>
              <a:t>③</a:t>
            </a:r>
            <a:endParaRPr lang="zh-CN" altLang="en-US" sz="2800" baseline="0" dirty="0">
              <a:latin typeface="楷体" panose="02010609060101010101" pitchFamily="49" charset="-122"/>
              <a:ea typeface="楷体" panose="02010609060101010101" pitchFamily="49" charset="-122"/>
              <a:cs typeface="+mj-cs"/>
            </a:endParaRPr>
          </a:p>
        </p:txBody>
      </p:sp>
      <p:sp>
        <p:nvSpPr>
          <p:cNvPr id="82" name="下箭头 81"/>
          <p:cNvSpPr/>
          <p:nvPr/>
        </p:nvSpPr>
        <p:spPr>
          <a:xfrm rot="13415861">
            <a:off x="5086350" y="5008563"/>
            <a:ext cx="592138" cy="7842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Rectangle 3"/>
          <p:cNvSpPr>
            <a:spLocks noGrp="1"/>
          </p:cNvSpPr>
          <p:nvPr>
            <p:ph idx="1"/>
          </p:nvPr>
        </p:nvSpPr>
        <p:spPr/>
        <p:txBody>
          <a:bodyPr vert="horz" wrap="square" lIns="91440" tIns="45720" rIns="91440" bIns="45720" anchor="t" anchorCtr="0"/>
          <a:p>
            <a:pPr>
              <a:lnSpc>
                <a:spcPct val="150000"/>
              </a:lnSpc>
            </a:pPr>
            <a:r>
              <a:rPr lang="en-US" altLang="zh-CN" sz="2600" dirty="0">
                <a:latin typeface="华文楷体" panose="02010600040101010101" pitchFamily="2" charset="-122"/>
                <a:ea typeface="华文楷体" panose="02010600040101010101" pitchFamily="2" charset="-122"/>
                <a:cs typeface="华文楷体" panose="02010600040101010101" pitchFamily="2" charset="-122"/>
              </a:rPr>
              <a:t> 3</a:t>
            </a:r>
            <a:r>
              <a:rPr lang="en-US" altLang="zh-CN" sz="2400" dirty="0">
                <a:latin typeface="华文楷体" panose="02010600040101010101" pitchFamily="2" charset="-122"/>
                <a:ea typeface="华文楷体" panose="02010600040101010101" pitchFamily="2" charset="-122"/>
                <a:cs typeface="华文楷体" panose="02010600040101010101" pitchFamily="2" charset="-122"/>
              </a:rPr>
              <a:t>. </a:t>
            </a:r>
            <a:r>
              <a:rPr lang="zh-CN" altLang="en-US" sz="2400" dirty="0">
                <a:latin typeface="华文楷体" panose="02010600040101010101" pitchFamily="2" charset="-122"/>
                <a:ea typeface="华文楷体" panose="02010600040101010101" pitchFamily="2" charset="-122"/>
                <a:cs typeface="华文楷体" panose="02010600040101010101" pitchFamily="2" charset="-122"/>
              </a:rPr>
              <a:t>绕</a:t>
            </a:r>
            <a:r>
              <a:rPr lang="en-US" altLang="zh-CN" sz="2400" dirty="0">
                <a:latin typeface="华文楷体" panose="02010600040101010101" pitchFamily="2" charset="-122"/>
                <a:ea typeface="华文楷体" panose="02010600040101010101" pitchFamily="2" charset="-122"/>
                <a:cs typeface="华文楷体" panose="02010600040101010101" pitchFamily="2" charset="-122"/>
              </a:rPr>
              <a:t>x</a:t>
            </a:r>
            <a:r>
              <a:rPr lang="en-US" altLang="zh-CN" sz="2400" baseline="-25000" dirty="0">
                <a:latin typeface="华文楷体" panose="02010600040101010101" pitchFamily="2" charset="-122"/>
                <a:ea typeface="华文楷体" panose="02010600040101010101" pitchFamily="2" charset="-122"/>
                <a:cs typeface="华文楷体" panose="02010600040101010101" pitchFamily="2" charset="-122"/>
              </a:rPr>
              <a:t>2</a:t>
            </a:r>
            <a:r>
              <a:rPr lang="zh-CN" altLang="en-US" sz="2400" dirty="0">
                <a:latin typeface="华文楷体" panose="02010600040101010101" pitchFamily="2" charset="-122"/>
                <a:ea typeface="华文楷体" panose="02010600040101010101" pitchFamily="2" charset="-122"/>
                <a:cs typeface="华文楷体" panose="02010600040101010101" pitchFamily="2" charset="-122"/>
              </a:rPr>
              <a:t>逆时针旋转          ，使得</a:t>
            </a:r>
            <a:r>
              <a:rPr lang="en-US" altLang="zh-CN" sz="2400" dirty="0">
                <a:latin typeface="华文楷体" panose="02010600040101010101" pitchFamily="2" charset="-122"/>
                <a:ea typeface="华文楷体" panose="02010600040101010101" pitchFamily="2" charset="-122"/>
                <a:cs typeface="华文楷体" panose="02010600040101010101" pitchFamily="2" charset="-122"/>
              </a:rPr>
              <a:t>z</a:t>
            </a:r>
            <a:r>
              <a:rPr lang="en-US" altLang="zh-CN" sz="2400" baseline="-25000" dirty="0">
                <a:latin typeface="华文楷体" panose="02010600040101010101" pitchFamily="2" charset="-122"/>
                <a:ea typeface="华文楷体" panose="02010600040101010101" pitchFamily="2" charset="-122"/>
                <a:cs typeface="华文楷体" panose="02010600040101010101" pitchFamily="2" charset="-122"/>
              </a:rPr>
              <a:t>2</a:t>
            </a:r>
            <a:r>
              <a:rPr lang="zh-CN" altLang="en-US" sz="2400" dirty="0">
                <a:latin typeface="华文楷体" panose="02010600040101010101" pitchFamily="2" charset="-122"/>
                <a:ea typeface="华文楷体" panose="02010600040101010101" pitchFamily="2" charset="-122"/>
                <a:cs typeface="华文楷体" panose="02010600040101010101" pitchFamily="2" charset="-122"/>
              </a:rPr>
              <a:t>轴沿视线方向</a:t>
            </a:r>
            <a:endParaRPr lang="en-US" altLang="zh-CN" sz="2400" dirty="0">
              <a:latin typeface="华文楷体" panose="02010600040101010101" pitchFamily="2" charset="-122"/>
              <a:ea typeface="华文楷体" panose="02010600040101010101" pitchFamily="2" charset="-122"/>
              <a:cs typeface="华文楷体" panose="02010600040101010101" pitchFamily="2" charset="-122"/>
            </a:endParaRPr>
          </a:p>
        </p:txBody>
      </p:sp>
      <p:graphicFrame>
        <p:nvGraphicFramePr>
          <p:cNvPr id="37890" name="Object 2"/>
          <p:cNvGraphicFramePr/>
          <p:nvPr/>
        </p:nvGraphicFramePr>
        <p:xfrm>
          <a:off x="3429000" y="1905000"/>
          <a:ext cx="731838" cy="325438"/>
        </p:xfrm>
        <a:graphic>
          <a:graphicData uri="http://schemas.openxmlformats.org/presentationml/2006/ole">
            <mc:AlternateContent xmlns:mc="http://schemas.openxmlformats.org/markup-compatibility/2006">
              <mc:Choice xmlns:v="urn:schemas-microsoft-com:vml" Requires="v">
                <p:oleObj spid="_x0000_s3077" name="" r:id="rId1" imgW="367665" imgH="165100" progId="Equation.3">
                  <p:embed/>
                </p:oleObj>
              </mc:Choice>
              <mc:Fallback>
                <p:oleObj name="" r:id="rId1" imgW="367665" imgH="165100" progId="Equation.3">
                  <p:embed/>
                  <p:pic>
                    <p:nvPicPr>
                      <p:cNvPr id="0" name="图片 3076"/>
                      <p:cNvPicPr/>
                      <p:nvPr/>
                    </p:nvPicPr>
                    <p:blipFill>
                      <a:blip r:embed="rId2"/>
                      <a:stretch>
                        <a:fillRect/>
                      </a:stretch>
                    </p:blipFill>
                    <p:spPr>
                      <a:xfrm>
                        <a:off x="3429000" y="1905000"/>
                        <a:ext cx="731838" cy="325438"/>
                      </a:xfrm>
                      <a:prstGeom prst="rect">
                        <a:avLst/>
                      </a:prstGeom>
                      <a:solidFill>
                        <a:schemeClr val="bg1"/>
                      </a:solidFill>
                      <a:ln w="38100">
                        <a:noFill/>
                        <a:miter/>
                      </a:ln>
                    </p:spPr>
                  </p:pic>
                </p:oleObj>
              </mc:Fallback>
            </mc:AlternateContent>
          </a:graphicData>
        </a:graphic>
      </p:graphicFrame>
      <p:graphicFrame>
        <p:nvGraphicFramePr>
          <p:cNvPr id="37891" name="Object 3"/>
          <p:cNvGraphicFramePr/>
          <p:nvPr/>
        </p:nvGraphicFramePr>
        <p:xfrm>
          <a:off x="762000" y="3429000"/>
          <a:ext cx="7416800" cy="1600200"/>
        </p:xfrm>
        <a:graphic>
          <a:graphicData uri="http://schemas.openxmlformats.org/presentationml/2006/ole">
            <mc:AlternateContent xmlns:mc="http://schemas.openxmlformats.org/markup-compatibility/2006">
              <mc:Choice xmlns:v="urn:schemas-microsoft-com:vml" Requires="v">
                <p:oleObj spid="_x0000_s3076" name="" r:id="rId3" imgW="4229100" imgH="914400" progId="Equation.3">
                  <p:embed/>
                </p:oleObj>
              </mc:Choice>
              <mc:Fallback>
                <p:oleObj name="" r:id="rId3" imgW="4229100" imgH="914400" progId="Equation.3">
                  <p:embed/>
                  <p:pic>
                    <p:nvPicPr>
                      <p:cNvPr id="0" name="图片 3075"/>
                      <p:cNvPicPr/>
                      <p:nvPr/>
                    </p:nvPicPr>
                    <p:blipFill>
                      <a:blip r:embed="rId4"/>
                      <a:stretch>
                        <a:fillRect/>
                      </a:stretch>
                    </p:blipFill>
                    <p:spPr>
                      <a:xfrm>
                        <a:off x="762000" y="3429000"/>
                        <a:ext cx="7416800" cy="1600200"/>
                      </a:xfrm>
                      <a:prstGeom prst="rect">
                        <a:avLst/>
                      </a:prstGeom>
                      <a:noFill/>
                      <a:ln w="38100">
                        <a:noFill/>
                        <a:miter/>
                      </a:ln>
                    </p:spPr>
                  </p:pic>
                </p:oleObj>
              </mc:Fallback>
            </mc:AlternateContent>
          </a:graphicData>
        </a:graphic>
      </p:graphicFrame>
      <p:sp>
        <p:nvSpPr>
          <p:cNvPr id="6" name="椭圆形标注 5"/>
          <p:cNvSpPr/>
          <p:nvPr/>
        </p:nvSpPr>
        <p:spPr>
          <a:xfrm>
            <a:off x="3428999" y="5562599"/>
            <a:ext cx="2895600" cy="609600"/>
          </a:xfrm>
          <a:prstGeom prst="wedgeEllipseCallout">
            <a:avLst>
              <a:gd name="adj1" fmla="val -87644"/>
              <a:gd name="adj2" fmla="val -21523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uLnTx/>
                <a:uFillTx/>
                <a:latin typeface="+mn-lt"/>
                <a:ea typeface="+mn-ea"/>
                <a:cs typeface="+mn-cs"/>
              </a:rPr>
              <a:t>顺时针变换矩阵</a:t>
            </a:r>
            <a:endParaRPr kumimoji="0" lang="zh-CN" altLang="en-US" sz="1800" b="1" i="0" u="none" strike="noStrike" kern="1200" cap="none" spc="0" normalizeH="0" baseline="0" noProof="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uLnTx/>
              <a:uFillTx/>
              <a:latin typeface="+mn-lt"/>
              <a:ea typeface="+mn-ea"/>
              <a:cs typeface="+mn-cs"/>
            </a:endParaRPr>
          </a:p>
        </p:txBody>
      </p:sp>
      <p:sp>
        <p:nvSpPr>
          <p:cNvPr id="37893" name="标题 2"/>
          <p:cNvSpPr>
            <a:spLocks noGrp="1"/>
          </p:cNvSpPr>
          <p:nvPr>
            <p:ph type="title"/>
          </p:nvPr>
        </p:nvSpPr>
        <p:spPr/>
        <p:txBody>
          <a:bodyPr vert="horz" wrap="square" lIns="91440" tIns="45720" rIns="91440" bIns="45720" anchor="ctr" anchorCtr="0"/>
          <a:p>
            <a:r>
              <a:rPr lang="zh-CN" altLang="en-US" sz="2800" baseline="0" dirty="0">
                <a:latin typeface="楷体" panose="02010609060101010101" pitchFamily="49" charset="-122"/>
                <a:ea typeface="楷体" panose="02010609060101010101" pitchFamily="49" charset="-122"/>
                <a:cs typeface="+mj-cs"/>
              </a:rPr>
              <a:t>世界坐标系到观察坐标系变换步骤</a:t>
            </a:r>
            <a:r>
              <a:rPr lang="en-US" altLang="zh-CN" sz="2800" baseline="0" dirty="0">
                <a:latin typeface="楷体" panose="02010609060101010101" pitchFamily="49" charset="-122"/>
                <a:ea typeface="楷体" panose="02010609060101010101" pitchFamily="49" charset="-122"/>
                <a:cs typeface="+mj-cs"/>
              </a:rPr>
              <a:t>③</a:t>
            </a:r>
            <a:endParaRPr lang="zh-CN" altLang="en-US" sz="2800" baseline="0" dirty="0">
              <a:latin typeface="楷体" panose="02010609060101010101" pitchFamily="49" charset="-122"/>
              <a:ea typeface="楷体" panose="02010609060101010101"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3"/>
          <p:cNvSpPr>
            <a:spLocks noGrp="1" noChangeArrowheads="1"/>
          </p:cNvSpPr>
          <p:nvPr>
            <p:ph idx="1"/>
          </p:nvPr>
        </p:nvSpPr>
        <p:spPr bwMode="auto">
          <a:xfrm>
            <a:off x="609624" y="1559387"/>
            <a:ext cx="8229600" cy="4525963"/>
          </a:xfrm>
          <a:effectLst/>
          <a:scene3d>
            <a:camera prst="orthographicFront"/>
            <a:lightRig rig="balanced" dir="t"/>
          </a:scene3d>
          <a:sp3d prstMaterial="plastic"/>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50000"/>
              </a:lnSpc>
              <a:spcBef>
                <a:spcPct val="0"/>
              </a:spcBef>
              <a:spcAft>
                <a:spcPct val="0"/>
              </a:spcAft>
              <a:buClrTx/>
              <a:buSzTx/>
              <a:buFontTx/>
              <a:buNone/>
              <a:defRPr/>
            </a:pPr>
            <a:r>
              <a:rPr kumimoji="0" lang="en-US" altLang="zh-CN" sz="2600" b="0" i="0" u="non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rPr>
              <a:t> </a:t>
            </a:r>
            <a:r>
              <a:rPr kumimoji="0" lang="en-US" altLang="zh-CN" sz="2400" b="0" i="0" u="non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rPr>
              <a:t>4. </a:t>
            </a:r>
            <a:r>
              <a:rPr kumimoji="0" lang="zh-CN" altLang="en-US" sz="2400" b="0" i="0" u="none" kern="1200" cap="none" spc="0" normalizeH="0" baseline="0" noProof="0">
                <a:ln>
                  <a:noFill/>
                </a:ln>
                <a:solidFill>
                  <a:schemeClr val="tx1"/>
                </a:solidFill>
                <a:effectLst/>
                <a:uLnTx/>
                <a:uFillTx/>
                <a:latin typeface="Arial" panose="020B0604020202020204" pitchFamily="34" charset="0"/>
                <a:ea typeface="楷体" panose="02010609060101010101" pitchFamily="49" charset="-122"/>
                <a:cs typeface="+mn-cs"/>
              </a:rPr>
              <a:t>关于</a:t>
            </a:r>
            <a:r>
              <a:rPr kumimoji="0" lang="en-US" altLang="zh-CN" sz="2400" b="0" i="0" u="none" kern="1200" cap="none" spc="0" normalizeH="0" baseline="0" noProof="0">
                <a:ln>
                  <a:noFill/>
                </a:ln>
                <a:solidFill>
                  <a:schemeClr val="tx1"/>
                </a:solidFill>
                <a:effectLst/>
                <a:uLnTx/>
                <a:uFillTx/>
                <a:latin typeface="Arial" panose="020B0604020202020204" pitchFamily="34" charset="0"/>
                <a:ea typeface="楷体" panose="02010609060101010101" pitchFamily="49" charset="-122"/>
                <a:cs typeface="+mn-cs"/>
              </a:rPr>
              <a:t>y3o3z3</a:t>
            </a:r>
            <a:r>
              <a:rPr kumimoji="0" lang="zh-CN" altLang="en-US" sz="2400" b="0" i="0" u="none" kern="1200" cap="none" spc="0" normalizeH="0" baseline="0" noProof="0">
                <a:ln>
                  <a:noFill/>
                </a:ln>
                <a:solidFill>
                  <a:schemeClr val="tx1"/>
                </a:solidFill>
                <a:effectLst/>
                <a:uLnTx/>
                <a:uFillTx/>
                <a:latin typeface="Arial" panose="020B0604020202020204" pitchFamily="34" charset="0"/>
                <a:ea typeface="楷体" panose="02010609060101010101" pitchFamily="49" charset="-122"/>
                <a:cs typeface="+mn-cs"/>
              </a:rPr>
              <a:t>面的反射变换，使得右手系变左手系</a:t>
            </a:r>
            <a:endParaRPr kumimoji="0" lang="en-US" altLang="zh-CN" sz="2400" b="0" i="0" u="none" kern="1200" cap="none" spc="0" normalizeH="0" baseline="0" noProof="0">
              <a:ln>
                <a:noFill/>
              </a:ln>
              <a:solidFill>
                <a:schemeClr val="tx1"/>
              </a:solidFill>
              <a:effectLst/>
              <a:uLnTx/>
              <a:uFillTx/>
              <a:latin typeface="Arial" panose="020B0604020202020204" pitchFamily="34" charset="0"/>
              <a:ea typeface="楷体" panose="02010609060101010101" pitchFamily="49" charset="-122"/>
              <a:cs typeface="+mn-cs"/>
            </a:endParaRPr>
          </a:p>
        </p:txBody>
      </p:sp>
      <p:grpSp>
        <p:nvGrpSpPr>
          <p:cNvPr id="38914" name="Group 49"/>
          <p:cNvGrpSpPr>
            <a:grpSpLocks noChangeAspect="1"/>
          </p:cNvGrpSpPr>
          <p:nvPr/>
        </p:nvGrpSpPr>
        <p:grpSpPr>
          <a:xfrm>
            <a:off x="5029200" y="2971800"/>
            <a:ext cx="3863975" cy="2125663"/>
            <a:chOff x="1980" y="1596"/>
            <a:chExt cx="5964" cy="3280"/>
          </a:xfrm>
        </p:grpSpPr>
        <p:sp>
          <p:nvSpPr>
            <p:cNvPr id="38915" name="AutoShape 50"/>
            <p:cNvSpPr>
              <a:spLocks noChangeAspect="1"/>
            </p:cNvSpPr>
            <p:nvPr/>
          </p:nvSpPr>
          <p:spPr>
            <a:xfrm>
              <a:off x="1980" y="1596"/>
              <a:ext cx="5964" cy="3280"/>
            </a:xfrm>
            <a:prstGeom prst="rect">
              <a:avLst/>
            </a:prstGeom>
            <a:noFill/>
            <a:ln w="9525">
              <a:noFill/>
            </a:ln>
          </p:spPr>
          <p:txBody>
            <a:bodyPr anchor="t" anchorCtr="0"/>
            <a:p>
              <a:endParaRPr lang="zh-CN" altLang="en-US" dirty="0">
                <a:latin typeface="Arial" panose="020B0604020202020204" pitchFamily="34" charset="0"/>
              </a:endParaRPr>
            </a:p>
          </p:txBody>
        </p:sp>
        <p:grpSp>
          <p:nvGrpSpPr>
            <p:cNvPr id="38916" name="Group 51"/>
            <p:cNvGrpSpPr/>
            <p:nvPr/>
          </p:nvGrpSpPr>
          <p:grpSpPr>
            <a:xfrm>
              <a:off x="2169" y="1691"/>
              <a:ext cx="5622" cy="3062"/>
              <a:chOff x="2169" y="1691"/>
              <a:chExt cx="5622" cy="3062"/>
            </a:xfrm>
          </p:grpSpPr>
          <p:sp>
            <p:nvSpPr>
              <p:cNvPr id="38917" name="Freeform 52"/>
              <p:cNvSpPr/>
              <p:nvPr/>
            </p:nvSpPr>
            <p:spPr>
              <a:xfrm>
                <a:off x="7640" y="4104"/>
                <a:ext cx="112" cy="99"/>
              </a:xfrm>
              <a:custGeom>
                <a:avLst/>
                <a:gdLst/>
                <a:ahLst/>
                <a:cxnLst>
                  <a:cxn ang="0">
                    <a:pos x="11" y="3"/>
                  </a:cxn>
                  <a:cxn ang="0">
                    <a:pos x="0" y="6"/>
                  </a:cxn>
                  <a:cxn ang="0">
                    <a:pos x="0" y="0"/>
                  </a:cxn>
                  <a:cxn ang="0">
                    <a:pos x="11" y="3"/>
                  </a:cxn>
                </a:cxnLst>
                <a:pathLst>
                  <a:path w="200" h="200">
                    <a:moveTo>
                      <a:pt x="200" y="100"/>
                    </a:moveTo>
                    <a:lnTo>
                      <a:pt x="0" y="200"/>
                    </a:lnTo>
                    <a:cubicBezTo>
                      <a:pt x="31" y="137"/>
                      <a:pt x="31" y="63"/>
                      <a:pt x="0" y="0"/>
                    </a:cubicBezTo>
                    <a:lnTo>
                      <a:pt x="200" y="100"/>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8918" name="Freeform 53"/>
              <p:cNvSpPr/>
              <p:nvPr/>
            </p:nvSpPr>
            <p:spPr>
              <a:xfrm>
                <a:off x="2933" y="1751"/>
                <a:ext cx="112" cy="99"/>
              </a:xfrm>
              <a:custGeom>
                <a:avLst/>
                <a:gdLst/>
                <a:ahLst/>
                <a:cxnLst>
                  <a:cxn ang="0">
                    <a:pos x="6" y="0"/>
                  </a:cxn>
                  <a:cxn ang="0">
                    <a:pos x="11" y="6"/>
                  </a:cxn>
                  <a:cxn ang="0">
                    <a:pos x="0" y="6"/>
                  </a:cxn>
                  <a:cxn ang="0">
                    <a:pos x="6" y="0"/>
                  </a:cxn>
                </a:cxnLst>
                <a:pathLst>
                  <a:path w="199" h="200">
                    <a:moveTo>
                      <a:pt x="100" y="0"/>
                    </a:moveTo>
                    <a:lnTo>
                      <a:pt x="199" y="200"/>
                    </a:lnTo>
                    <a:cubicBezTo>
                      <a:pt x="137" y="168"/>
                      <a:pt x="63" y="168"/>
                      <a:pt x="0" y="200"/>
                    </a:cubicBezTo>
                    <a:lnTo>
                      <a:pt x="100" y="0"/>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8919" name="Freeform 54"/>
              <p:cNvSpPr/>
              <p:nvPr/>
            </p:nvSpPr>
            <p:spPr>
              <a:xfrm>
                <a:off x="2309" y="4648"/>
                <a:ext cx="119" cy="105"/>
              </a:xfrm>
              <a:custGeom>
                <a:avLst/>
                <a:gdLst/>
                <a:ahLst/>
                <a:cxnLst>
                  <a:cxn ang="0">
                    <a:pos x="0" y="6"/>
                  </a:cxn>
                  <a:cxn ang="0">
                    <a:pos x="4" y="0"/>
                  </a:cxn>
                  <a:cxn ang="0">
                    <a:pos x="12" y="4"/>
                  </a:cxn>
                  <a:cxn ang="0">
                    <a:pos x="0" y="6"/>
                  </a:cxn>
                </a:cxnLst>
                <a:pathLst>
                  <a:path w="212" h="212">
                    <a:moveTo>
                      <a:pt x="0" y="212"/>
                    </a:moveTo>
                    <a:lnTo>
                      <a:pt x="71" y="0"/>
                    </a:lnTo>
                    <a:cubicBezTo>
                      <a:pt x="93" y="67"/>
                      <a:pt x="145" y="119"/>
                      <a:pt x="212" y="142"/>
                    </a:cubicBezTo>
                    <a:lnTo>
                      <a:pt x="0" y="212"/>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8920" name="Rectangle 55"/>
              <p:cNvSpPr/>
              <p:nvPr/>
            </p:nvSpPr>
            <p:spPr>
              <a:xfrm>
                <a:off x="2683" y="1691"/>
                <a:ext cx="124" cy="336"/>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z</a:t>
                </a:r>
                <a:endParaRPr lang="en-US" altLang="zh-CN" sz="2000" dirty="0">
                  <a:latin typeface="Arial" panose="020B0604020202020204" pitchFamily="34" charset="0"/>
                </a:endParaRPr>
              </a:p>
            </p:txBody>
          </p:sp>
          <p:sp>
            <p:nvSpPr>
              <p:cNvPr id="38921" name="Rectangle 56"/>
              <p:cNvSpPr/>
              <p:nvPr/>
            </p:nvSpPr>
            <p:spPr>
              <a:xfrm>
                <a:off x="2169" y="4261"/>
                <a:ext cx="144" cy="336"/>
              </a:xfrm>
              <a:prstGeom prst="rect">
                <a:avLst/>
              </a:prstGeom>
              <a:noFill/>
              <a:ln w="9525">
                <a:noFill/>
              </a:ln>
            </p:spPr>
            <p:txBody>
              <a:bodyPr lIns="0" tIns="0" rIns="0" bIns="0" anchor="t" anchorCtr="0">
                <a:spAutoFit/>
              </a:bodyPr>
              <a:p>
                <a:pPr algn="just"/>
                <a:r>
                  <a:rPr lang="en-US" altLang="zh-CN" sz="2000" dirty="0">
                    <a:solidFill>
                      <a:srgbClr val="000000"/>
                    </a:solidFill>
                    <a:latin typeface="Times New Roman" panose="02020603050405020304" pitchFamily="18" charset="0"/>
                  </a:rPr>
                  <a:t>x</a:t>
                </a:r>
                <a:endParaRPr lang="en-US" altLang="zh-CN" sz="2000" dirty="0">
                  <a:latin typeface="Arial" panose="020B0604020202020204" pitchFamily="34" charset="0"/>
                </a:endParaRPr>
              </a:p>
            </p:txBody>
          </p:sp>
          <p:sp>
            <p:nvSpPr>
              <p:cNvPr id="38922" name="Rectangle 57"/>
              <p:cNvSpPr/>
              <p:nvPr/>
            </p:nvSpPr>
            <p:spPr>
              <a:xfrm>
                <a:off x="7651" y="4261"/>
                <a:ext cx="140" cy="336"/>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y</a:t>
                </a:r>
                <a:endParaRPr lang="en-US" altLang="zh-CN" sz="2000" dirty="0">
                  <a:latin typeface="Arial" panose="020B0604020202020204" pitchFamily="34" charset="0"/>
                </a:endParaRPr>
              </a:p>
            </p:txBody>
          </p:sp>
          <p:sp>
            <p:nvSpPr>
              <p:cNvPr id="38923" name="Rectangle 58"/>
              <p:cNvSpPr/>
              <p:nvPr/>
            </p:nvSpPr>
            <p:spPr>
              <a:xfrm>
                <a:off x="2698" y="3972"/>
                <a:ext cx="204" cy="336"/>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O</a:t>
                </a:r>
                <a:endParaRPr lang="en-US" altLang="zh-CN" sz="2000" dirty="0">
                  <a:latin typeface="Arial" panose="020B0604020202020204" pitchFamily="34" charset="0"/>
                </a:endParaRPr>
              </a:p>
            </p:txBody>
          </p:sp>
          <p:sp>
            <p:nvSpPr>
              <p:cNvPr id="38924" name="Rectangle 59"/>
              <p:cNvSpPr/>
              <p:nvPr/>
            </p:nvSpPr>
            <p:spPr>
              <a:xfrm>
                <a:off x="6443" y="3049"/>
                <a:ext cx="274" cy="336"/>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O</a:t>
                </a:r>
                <a:r>
                  <a:rPr lang="en-US" altLang="zh-CN" sz="2000" baseline="-25000" dirty="0">
                    <a:solidFill>
                      <a:srgbClr val="000000"/>
                    </a:solidFill>
                    <a:latin typeface="Times New Roman" panose="02020603050405020304" pitchFamily="18" charset="0"/>
                  </a:rPr>
                  <a:t>s</a:t>
                </a:r>
                <a:endParaRPr lang="en-US" altLang="zh-CN" sz="2000" dirty="0">
                  <a:latin typeface="Arial" panose="020B0604020202020204" pitchFamily="34" charset="0"/>
                </a:endParaRPr>
              </a:p>
            </p:txBody>
          </p:sp>
          <p:sp>
            <p:nvSpPr>
              <p:cNvPr id="38925" name="Rectangle 60"/>
              <p:cNvSpPr/>
              <p:nvPr/>
            </p:nvSpPr>
            <p:spPr>
              <a:xfrm>
                <a:off x="6939" y="2127"/>
                <a:ext cx="451" cy="475"/>
              </a:xfrm>
              <a:prstGeom prst="rect">
                <a:avLst/>
              </a:prstGeom>
              <a:noFill/>
              <a:ln w="9525">
                <a:noFill/>
              </a:ln>
            </p:spPr>
            <p:txBody>
              <a:bodyPr lIns="0" tIns="0" rIns="0" bIns="0" anchor="t" anchorCtr="0">
                <a:spAutoFit/>
              </a:bodyPr>
              <a:p>
                <a:pPr algn="just"/>
                <a:r>
                  <a:rPr lang="en-US" altLang="zh-CN" sz="2000" dirty="0">
                    <a:solidFill>
                      <a:srgbClr val="000000"/>
                    </a:solidFill>
                    <a:latin typeface="Times New Roman" panose="02020603050405020304" pitchFamily="18" charset="0"/>
                  </a:rPr>
                  <a:t>xs</a:t>
                </a:r>
                <a:endParaRPr lang="en-US" altLang="zh-CN" sz="2000" dirty="0">
                  <a:latin typeface="Arial" panose="020B0604020202020204" pitchFamily="34" charset="0"/>
                </a:endParaRPr>
              </a:p>
            </p:txBody>
          </p:sp>
          <p:sp>
            <p:nvSpPr>
              <p:cNvPr id="38926" name="Rectangle 62"/>
              <p:cNvSpPr/>
              <p:nvPr/>
            </p:nvSpPr>
            <p:spPr>
              <a:xfrm>
                <a:off x="5666" y="2082"/>
                <a:ext cx="471" cy="475"/>
              </a:xfrm>
              <a:prstGeom prst="rect">
                <a:avLst/>
              </a:prstGeom>
              <a:noFill/>
              <a:ln w="9525">
                <a:noFill/>
              </a:ln>
            </p:spPr>
            <p:txBody>
              <a:bodyPr lIns="0" tIns="0" rIns="0" bIns="0" anchor="t" anchorCtr="0">
                <a:spAutoFit/>
              </a:bodyPr>
              <a:p>
                <a:pPr algn="just"/>
                <a:r>
                  <a:rPr lang="en-US" altLang="zh-CN" sz="2000" dirty="0">
                    <a:solidFill>
                      <a:srgbClr val="000000"/>
                    </a:solidFill>
                    <a:latin typeface="Times New Roman" panose="02020603050405020304" pitchFamily="18" charset="0"/>
                  </a:rPr>
                  <a:t>ys</a:t>
                </a:r>
                <a:endParaRPr lang="en-US" altLang="zh-CN" sz="2000" dirty="0">
                  <a:latin typeface="Arial" panose="020B0604020202020204" pitchFamily="34" charset="0"/>
                </a:endParaRPr>
              </a:p>
            </p:txBody>
          </p:sp>
          <p:sp>
            <p:nvSpPr>
              <p:cNvPr id="38927" name="Rectangle 64"/>
              <p:cNvSpPr/>
              <p:nvPr/>
            </p:nvSpPr>
            <p:spPr>
              <a:xfrm>
                <a:off x="5496" y="3263"/>
                <a:ext cx="339" cy="475"/>
              </a:xfrm>
              <a:prstGeom prst="rect">
                <a:avLst/>
              </a:prstGeom>
              <a:noFill/>
              <a:ln w="9525">
                <a:noFill/>
              </a:ln>
            </p:spPr>
            <p:txBody>
              <a:bodyPr lIns="0" tIns="0" rIns="0" bIns="0" anchor="t" anchorCtr="0">
                <a:spAutoFit/>
              </a:bodyPr>
              <a:p>
                <a:pPr algn="just"/>
                <a:r>
                  <a:rPr lang="en-US" altLang="zh-CN" sz="2000" dirty="0">
                    <a:solidFill>
                      <a:srgbClr val="000000"/>
                    </a:solidFill>
                    <a:latin typeface="Times New Roman" panose="02020603050405020304" pitchFamily="18" charset="0"/>
                  </a:rPr>
                  <a:t>zs</a:t>
                </a:r>
                <a:endParaRPr lang="en-US" altLang="zh-CN" sz="2000" dirty="0">
                  <a:latin typeface="Arial" panose="020B0604020202020204" pitchFamily="34" charset="0"/>
                </a:endParaRPr>
              </a:p>
            </p:txBody>
          </p:sp>
          <p:sp>
            <p:nvSpPr>
              <p:cNvPr id="38928" name="Freeform 66"/>
              <p:cNvSpPr/>
              <p:nvPr/>
            </p:nvSpPr>
            <p:spPr>
              <a:xfrm>
                <a:off x="2824" y="4274"/>
                <a:ext cx="301" cy="49"/>
              </a:xfrm>
              <a:custGeom>
                <a:avLst/>
                <a:gdLst/>
                <a:ahLst/>
                <a:cxnLst>
                  <a:cxn ang="0">
                    <a:pos x="0" y="24"/>
                  </a:cxn>
                  <a:cxn ang="0">
                    <a:pos x="301" y="0"/>
                  </a:cxn>
                </a:cxnLst>
                <a:pathLst>
                  <a:path w="301" h="49">
                    <a:moveTo>
                      <a:pt x="0" y="24"/>
                    </a:moveTo>
                    <a:cubicBezTo>
                      <a:pt x="129" y="49"/>
                      <a:pt x="242" y="40"/>
                      <a:pt x="301" y="0"/>
                    </a:cubicBezTo>
                  </a:path>
                </a:pathLst>
              </a:custGeom>
              <a:noFill/>
              <a:ln w="5080" cap="rnd" cmpd="sng">
                <a:solidFill>
                  <a:srgbClr val="000000"/>
                </a:solidFill>
                <a:prstDash val="solid"/>
                <a:round/>
                <a:headEnd type="none" w="med" len="med"/>
                <a:tailEnd type="none" w="med" len="med"/>
              </a:ln>
            </p:spPr>
            <p:txBody>
              <a:bodyPr/>
              <a:p>
                <a:endParaRPr lang="zh-CN" altLang="en-US"/>
              </a:p>
            </p:txBody>
          </p:sp>
          <p:sp>
            <p:nvSpPr>
              <p:cNvPr id="38929" name="Freeform 67"/>
              <p:cNvSpPr/>
              <p:nvPr/>
            </p:nvSpPr>
            <p:spPr>
              <a:xfrm>
                <a:off x="3086" y="4187"/>
                <a:ext cx="81" cy="109"/>
              </a:xfrm>
              <a:custGeom>
                <a:avLst/>
                <a:gdLst/>
                <a:ahLst/>
                <a:cxnLst>
                  <a:cxn ang="0">
                    <a:pos x="0" y="82"/>
                  </a:cxn>
                  <a:cxn ang="0">
                    <a:pos x="81" y="0"/>
                  </a:cxn>
                  <a:cxn ang="0">
                    <a:pos x="72" y="109"/>
                  </a:cxn>
                  <a:cxn ang="0">
                    <a:pos x="0" y="82"/>
                  </a:cxn>
                </a:cxnLst>
                <a:pathLst>
                  <a:path w="81" h="109">
                    <a:moveTo>
                      <a:pt x="0" y="82"/>
                    </a:moveTo>
                    <a:lnTo>
                      <a:pt x="81" y="0"/>
                    </a:lnTo>
                    <a:lnTo>
                      <a:pt x="72" y="109"/>
                    </a:lnTo>
                    <a:lnTo>
                      <a:pt x="0" y="82"/>
                    </a:lnTo>
                    <a:close/>
                  </a:path>
                </a:pathLst>
              </a:custGeom>
              <a:solidFill>
                <a:srgbClr val="000000"/>
              </a:solidFill>
              <a:ln w="9525">
                <a:noFill/>
              </a:ln>
            </p:spPr>
            <p:txBody>
              <a:bodyPr/>
              <a:p>
                <a:endParaRPr lang="zh-CN" altLang="en-US"/>
              </a:p>
            </p:txBody>
          </p:sp>
          <p:sp>
            <p:nvSpPr>
              <p:cNvPr id="38930" name="Freeform 71"/>
              <p:cNvSpPr/>
              <p:nvPr/>
            </p:nvSpPr>
            <p:spPr>
              <a:xfrm>
                <a:off x="3206" y="3946"/>
                <a:ext cx="77" cy="109"/>
              </a:xfrm>
              <a:custGeom>
                <a:avLst/>
                <a:gdLst/>
                <a:ahLst/>
                <a:cxnLst>
                  <a:cxn ang="0">
                    <a:pos x="72" y="0"/>
                  </a:cxn>
                  <a:cxn ang="0">
                    <a:pos x="77" y="109"/>
                  </a:cxn>
                  <a:cxn ang="0">
                    <a:pos x="0" y="24"/>
                  </a:cxn>
                  <a:cxn ang="0">
                    <a:pos x="72" y="0"/>
                  </a:cxn>
                </a:cxnLst>
                <a:pathLst>
                  <a:path w="77" h="109">
                    <a:moveTo>
                      <a:pt x="72" y="0"/>
                    </a:moveTo>
                    <a:lnTo>
                      <a:pt x="77" y="109"/>
                    </a:lnTo>
                    <a:lnTo>
                      <a:pt x="0" y="24"/>
                    </a:lnTo>
                    <a:lnTo>
                      <a:pt x="72" y="0"/>
                    </a:lnTo>
                    <a:close/>
                  </a:path>
                </a:pathLst>
              </a:custGeom>
              <a:solidFill>
                <a:srgbClr val="000000"/>
              </a:solidFill>
              <a:ln w="9525">
                <a:noFill/>
              </a:ln>
            </p:spPr>
            <p:txBody>
              <a:bodyPr/>
              <a:p>
                <a:endParaRPr lang="zh-CN" altLang="en-US"/>
              </a:p>
            </p:txBody>
          </p:sp>
          <p:grpSp>
            <p:nvGrpSpPr>
              <p:cNvPr id="38931" name="Group 72"/>
              <p:cNvGrpSpPr/>
              <p:nvPr/>
            </p:nvGrpSpPr>
            <p:grpSpPr>
              <a:xfrm>
                <a:off x="2369" y="1826"/>
                <a:ext cx="5298" cy="2927"/>
                <a:chOff x="2369" y="1826"/>
                <a:chExt cx="5298" cy="2927"/>
              </a:xfrm>
            </p:grpSpPr>
            <p:sp>
              <p:nvSpPr>
                <p:cNvPr id="38932" name="Line 73"/>
                <p:cNvSpPr/>
                <p:nvPr/>
              </p:nvSpPr>
              <p:spPr>
                <a:xfrm>
                  <a:off x="2989" y="4153"/>
                  <a:ext cx="4678" cy="0"/>
                </a:xfrm>
                <a:prstGeom prst="line">
                  <a:avLst/>
                </a:prstGeom>
                <a:ln w="16510" cap="rnd" cmpd="sng">
                  <a:solidFill>
                    <a:srgbClr val="000000"/>
                  </a:solidFill>
                  <a:prstDash val="solid"/>
                  <a:round/>
                  <a:headEnd type="none" w="med" len="med"/>
                  <a:tailEnd type="none" w="med" len="med"/>
                </a:ln>
              </p:spPr>
            </p:sp>
            <p:sp>
              <p:nvSpPr>
                <p:cNvPr id="38933" name="Line 74"/>
                <p:cNvSpPr/>
                <p:nvPr/>
              </p:nvSpPr>
              <p:spPr>
                <a:xfrm flipV="1">
                  <a:off x="2989" y="1826"/>
                  <a:ext cx="0" cy="2327"/>
                </a:xfrm>
                <a:prstGeom prst="line">
                  <a:avLst/>
                </a:prstGeom>
                <a:ln w="16510" cap="rnd" cmpd="sng">
                  <a:solidFill>
                    <a:srgbClr val="000000"/>
                  </a:solidFill>
                  <a:prstDash val="solid"/>
                  <a:round/>
                  <a:headEnd type="none" w="med" len="med"/>
                  <a:tailEnd type="none" w="med" len="med"/>
                </a:ln>
              </p:spPr>
            </p:sp>
            <p:sp>
              <p:nvSpPr>
                <p:cNvPr id="38934" name="Line 75"/>
                <p:cNvSpPr/>
                <p:nvPr/>
              </p:nvSpPr>
              <p:spPr>
                <a:xfrm flipH="1">
                  <a:off x="2369" y="4153"/>
                  <a:ext cx="620" cy="547"/>
                </a:xfrm>
                <a:prstGeom prst="line">
                  <a:avLst/>
                </a:prstGeom>
                <a:ln w="16510" cap="rnd" cmpd="sng">
                  <a:solidFill>
                    <a:srgbClr val="000000"/>
                  </a:solidFill>
                  <a:prstDash val="solid"/>
                  <a:round/>
                  <a:headEnd type="none" w="med" len="med"/>
                  <a:tailEnd type="none" w="med" len="med"/>
                </a:ln>
              </p:spPr>
            </p:sp>
            <p:sp>
              <p:nvSpPr>
                <p:cNvPr id="38935" name="Line 76"/>
                <p:cNvSpPr/>
                <p:nvPr/>
              </p:nvSpPr>
              <p:spPr>
                <a:xfrm flipV="1">
                  <a:off x="3006" y="2947"/>
                  <a:ext cx="3437" cy="1206"/>
                </a:xfrm>
                <a:prstGeom prst="line">
                  <a:avLst/>
                </a:prstGeom>
                <a:ln w="5080" cap="rnd" cmpd="sng">
                  <a:solidFill>
                    <a:srgbClr val="000000"/>
                  </a:solidFill>
                  <a:prstDash val="solid"/>
                  <a:round/>
                  <a:headEnd type="none" w="med" len="med"/>
                  <a:tailEnd type="none" w="med" len="med"/>
                </a:ln>
              </p:spPr>
            </p:sp>
            <p:sp>
              <p:nvSpPr>
                <p:cNvPr id="38936" name="Line 77"/>
                <p:cNvSpPr/>
                <p:nvPr/>
              </p:nvSpPr>
              <p:spPr>
                <a:xfrm>
                  <a:off x="2972" y="4153"/>
                  <a:ext cx="3419" cy="600"/>
                </a:xfrm>
                <a:prstGeom prst="line">
                  <a:avLst/>
                </a:prstGeom>
                <a:ln w="5080" cap="rnd" cmpd="sng">
                  <a:solidFill>
                    <a:srgbClr val="000000"/>
                  </a:solidFill>
                  <a:prstDash val="solid"/>
                  <a:round/>
                  <a:headEnd type="none" w="med" len="med"/>
                  <a:tailEnd type="none" w="med" len="med"/>
                </a:ln>
              </p:spPr>
            </p:sp>
            <p:sp>
              <p:nvSpPr>
                <p:cNvPr id="38937" name="Line 78"/>
                <p:cNvSpPr/>
                <p:nvPr/>
              </p:nvSpPr>
              <p:spPr>
                <a:xfrm>
                  <a:off x="6383" y="2955"/>
                  <a:ext cx="8" cy="1798"/>
                </a:xfrm>
                <a:prstGeom prst="line">
                  <a:avLst/>
                </a:prstGeom>
                <a:ln w="5080" cap="rnd" cmpd="sng">
                  <a:solidFill>
                    <a:srgbClr val="000000"/>
                  </a:solidFill>
                  <a:prstDash val="solid"/>
                  <a:round/>
                  <a:headEnd type="none" w="med" len="med"/>
                  <a:tailEnd type="none" w="med" len="med"/>
                </a:ln>
              </p:spPr>
            </p:sp>
            <p:sp>
              <p:nvSpPr>
                <p:cNvPr id="38938" name="Line 79"/>
                <p:cNvSpPr/>
                <p:nvPr/>
              </p:nvSpPr>
              <p:spPr>
                <a:xfrm flipH="1">
                  <a:off x="5496" y="2957"/>
                  <a:ext cx="882" cy="336"/>
                </a:xfrm>
                <a:prstGeom prst="line">
                  <a:avLst/>
                </a:prstGeom>
                <a:ln w="28575" cap="rnd" cmpd="sng">
                  <a:solidFill>
                    <a:srgbClr val="FF3300"/>
                  </a:solidFill>
                  <a:prstDash val="solid"/>
                  <a:round/>
                  <a:headEnd type="none" w="med" len="med"/>
                  <a:tailEnd type="triangle" w="lg" len="lg"/>
                </a:ln>
              </p:spPr>
            </p:sp>
            <p:sp>
              <p:nvSpPr>
                <p:cNvPr id="38939" name="Line 80"/>
                <p:cNvSpPr/>
                <p:nvPr/>
              </p:nvSpPr>
              <p:spPr>
                <a:xfrm flipV="1">
                  <a:off x="6380" y="2412"/>
                  <a:ext cx="471" cy="560"/>
                </a:xfrm>
                <a:prstGeom prst="line">
                  <a:avLst/>
                </a:prstGeom>
                <a:ln w="28575" cap="rnd" cmpd="sng">
                  <a:solidFill>
                    <a:srgbClr val="FF3300"/>
                  </a:solidFill>
                  <a:prstDash val="solid"/>
                  <a:round/>
                  <a:headEnd type="none" w="med" len="med"/>
                  <a:tailEnd type="triangle" w="lg" len="lg"/>
                </a:ln>
              </p:spPr>
            </p:sp>
            <p:sp>
              <p:nvSpPr>
                <p:cNvPr id="38940" name="Line 81"/>
                <p:cNvSpPr/>
                <p:nvPr/>
              </p:nvSpPr>
              <p:spPr>
                <a:xfrm flipH="1" flipV="1">
                  <a:off x="6126" y="2406"/>
                  <a:ext cx="265" cy="546"/>
                </a:xfrm>
                <a:prstGeom prst="line">
                  <a:avLst/>
                </a:prstGeom>
                <a:ln w="28575" cap="rnd" cmpd="sng">
                  <a:solidFill>
                    <a:srgbClr val="FF3300"/>
                  </a:solidFill>
                  <a:prstDash val="solid"/>
                  <a:round/>
                  <a:headEnd type="none" w="med" len="med"/>
                  <a:tailEnd type="triangle" w="lg" len="lg"/>
                </a:ln>
              </p:spPr>
            </p:sp>
            <p:sp>
              <p:nvSpPr>
                <p:cNvPr id="38941" name="Freeform 82"/>
                <p:cNvSpPr/>
                <p:nvPr/>
              </p:nvSpPr>
              <p:spPr>
                <a:xfrm>
                  <a:off x="2989" y="3867"/>
                  <a:ext cx="257" cy="99"/>
                </a:xfrm>
                <a:custGeom>
                  <a:avLst/>
                  <a:gdLst/>
                  <a:ahLst/>
                  <a:cxnLst>
                    <a:cxn ang="0">
                      <a:pos x="0" y="0"/>
                    </a:cxn>
                    <a:cxn ang="0">
                      <a:pos x="257" y="99"/>
                    </a:cxn>
                  </a:cxnLst>
                  <a:pathLst>
                    <a:path w="257" h="99">
                      <a:moveTo>
                        <a:pt x="0" y="0"/>
                      </a:moveTo>
                      <a:cubicBezTo>
                        <a:pt x="107" y="1"/>
                        <a:pt x="205" y="38"/>
                        <a:pt x="257" y="99"/>
                      </a:cubicBezTo>
                    </a:path>
                  </a:pathLst>
                </a:custGeom>
                <a:noFill/>
                <a:ln w="5080" cap="rnd" cmpd="sng">
                  <a:solidFill>
                    <a:srgbClr val="000000"/>
                  </a:solidFill>
                  <a:prstDash val="solid"/>
                  <a:round/>
                  <a:headEnd type="none" w="med" len="med"/>
                  <a:tailEnd type="none" w="med" len="med"/>
                </a:ln>
              </p:spPr>
              <p:txBody>
                <a:bodyPr/>
                <a:p>
                  <a:endParaRPr lang="zh-CN" altLang="en-US"/>
                </a:p>
              </p:txBody>
            </p:sp>
            <p:grpSp>
              <p:nvGrpSpPr>
                <p:cNvPr id="38942" name="Group 83"/>
                <p:cNvGrpSpPr/>
                <p:nvPr/>
              </p:nvGrpSpPr>
              <p:grpSpPr>
                <a:xfrm>
                  <a:off x="2736" y="3564"/>
                  <a:ext cx="401" cy="1180"/>
                  <a:chOff x="2532" y="3578"/>
                  <a:chExt cx="401" cy="1180"/>
                </a:xfrm>
              </p:grpSpPr>
              <p:sp>
                <p:nvSpPr>
                  <p:cNvPr id="38943" name="Text Box 84"/>
                  <p:cNvSpPr txBox="1"/>
                  <p:nvPr/>
                </p:nvSpPr>
                <p:spPr>
                  <a:xfrm>
                    <a:off x="2532" y="4290"/>
                    <a:ext cx="360" cy="468"/>
                  </a:xfrm>
                  <a:prstGeom prst="rect">
                    <a:avLst/>
                  </a:prstGeom>
                  <a:noFill/>
                  <a:ln w="9525">
                    <a:noFill/>
                  </a:ln>
                </p:spPr>
                <p:txBody>
                  <a:bodyPr anchor="t" anchorCtr="0"/>
                  <a:p>
                    <a:pPr algn="just"/>
                    <a:r>
                      <a:rPr lang="en-US" altLang="zh-CN" sz="2000" i="1" dirty="0">
                        <a:latin typeface="Times New Roman" panose="02020603050405020304" pitchFamily="18" charset="0"/>
                      </a:rPr>
                      <a:t>θ</a:t>
                    </a:r>
                    <a:endParaRPr lang="en-US" altLang="zh-CN" sz="2000" dirty="0">
                      <a:latin typeface="Arial" panose="020B0604020202020204" pitchFamily="34" charset="0"/>
                    </a:endParaRPr>
                  </a:p>
                </p:txBody>
              </p:sp>
              <p:sp>
                <p:nvSpPr>
                  <p:cNvPr id="38944" name="Text Box 85"/>
                  <p:cNvSpPr txBox="1"/>
                  <p:nvPr/>
                </p:nvSpPr>
                <p:spPr>
                  <a:xfrm>
                    <a:off x="2730" y="3578"/>
                    <a:ext cx="203" cy="438"/>
                  </a:xfrm>
                  <a:prstGeom prst="rect">
                    <a:avLst/>
                  </a:prstGeom>
                  <a:noFill/>
                  <a:ln w="9525">
                    <a:noFill/>
                  </a:ln>
                </p:spPr>
                <p:txBody>
                  <a:bodyPr wrap="none" anchor="t" anchorCtr="0">
                    <a:spAutoFit/>
                  </a:bodyPr>
                  <a:p>
                    <a:pPr algn="just"/>
                    <a:endParaRPr lang="zh-CN" altLang="zh-CN" sz="2000" dirty="0">
                      <a:latin typeface="Arial" panose="020B0604020202020204" pitchFamily="34" charset="0"/>
                    </a:endParaRPr>
                  </a:p>
                </p:txBody>
              </p:sp>
            </p:grpSp>
          </p:grpSp>
        </p:grpSp>
      </p:grpSp>
      <p:graphicFrame>
        <p:nvGraphicFramePr>
          <p:cNvPr id="38945" name="Object 2"/>
          <p:cNvGraphicFramePr/>
          <p:nvPr/>
        </p:nvGraphicFramePr>
        <p:xfrm>
          <a:off x="755650" y="4937125"/>
          <a:ext cx="2520950" cy="1692275"/>
        </p:xfrm>
        <a:graphic>
          <a:graphicData uri="http://schemas.openxmlformats.org/presentationml/2006/ole">
            <mc:AlternateContent xmlns:mc="http://schemas.openxmlformats.org/markup-compatibility/2006">
              <mc:Choice xmlns:v="urn:schemas-microsoft-com:vml" Requires="v">
                <p:oleObj spid="_x0000_s3078" name="" r:id="rId1" imgW="1358900" imgH="914400" progId="Equation.3">
                  <p:embed/>
                </p:oleObj>
              </mc:Choice>
              <mc:Fallback>
                <p:oleObj name="" r:id="rId1" imgW="1358900" imgH="914400" progId="Equation.3">
                  <p:embed/>
                  <p:pic>
                    <p:nvPicPr>
                      <p:cNvPr id="0" name="图片 3077"/>
                      <p:cNvPicPr/>
                      <p:nvPr/>
                    </p:nvPicPr>
                    <p:blipFill>
                      <a:blip r:embed="rId2"/>
                      <a:stretch>
                        <a:fillRect/>
                      </a:stretch>
                    </p:blipFill>
                    <p:spPr>
                      <a:xfrm>
                        <a:off x="755650" y="4937125"/>
                        <a:ext cx="2520950" cy="1692275"/>
                      </a:xfrm>
                      <a:prstGeom prst="rect">
                        <a:avLst/>
                      </a:prstGeom>
                      <a:noFill/>
                      <a:ln w="38100">
                        <a:noFill/>
                        <a:miter/>
                      </a:ln>
                    </p:spPr>
                  </p:pic>
                </p:oleObj>
              </mc:Fallback>
            </mc:AlternateContent>
          </a:graphicData>
        </a:graphic>
      </p:graphicFrame>
      <p:grpSp>
        <p:nvGrpSpPr>
          <p:cNvPr id="38946" name="Group 46"/>
          <p:cNvGrpSpPr/>
          <p:nvPr/>
        </p:nvGrpSpPr>
        <p:grpSpPr>
          <a:xfrm>
            <a:off x="228600" y="2971800"/>
            <a:ext cx="4275138" cy="1600200"/>
            <a:chOff x="1988" y="9754"/>
            <a:chExt cx="5601" cy="3234"/>
          </a:xfrm>
        </p:grpSpPr>
        <p:sp>
          <p:nvSpPr>
            <p:cNvPr id="38947" name="Freeform 47"/>
            <p:cNvSpPr/>
            <p:nvPr/>
          </p:nvSpPr>
          <p:spPr>
            <a:xfrm>
              <a:off x="7444" y="12203"/>
              <a:ext cx="112" cy="101"/>
            </a:xfrm>
            <a:custGeom>
              <a:avLst/>
              <a:gdLst/>
              <a:ahLst/>
              <a:cxnLst>
                <a:cxn ang="0">
                  <a:pos x="11" y="4"/>
                </a:cxn>
                <a:cxn ang="0">
                  <a:pos x="0" y="7"/>
                </a:cxn>
                <a:cxn ang="0">
                  <a:pos x="0" y="0"/>
                </a:cxn>
                <a:cxn ang="0">
                  <a:pos x="11" y="4"/>
                </a:cxn>
              </a:cxnLst>
              <a:pathLst>
                <a:path w="200" h="200">
                  <a:moveTo>
                    <a:pt x="200" y="100"/>
                  </a:moveTo>
                  <a:lnTo>
                    <a:pt x="0" y="200"/>
                  </a:lnTo>
                  <a:cubicBezTo>
                    <a:pt x="31" y="137"/>
                    <a:pt x="31" y="63"/>
                    <a:pt x="0" y="0"/>
                  </a:cubicBezTo>
                  <a:lnTo>
                    <a:pt x="200" y="100"/>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8948" name="Freeform 48"/>
            <p:cNvSpPr/>
            <p:nvPr/>
          </p:nvSpPr>
          <p:spPr>
            <a:xfrm>
              <a:off x="2750" y="9807"/>
              <a:ext cx="112" cy="101"/>
            </a:xfrm>
            <a:custGeom>
              <a:avLst/>
              <a:gdLst/>
              <a:ahLst/>
              <a:cxnLst>
                <a:cxn ang="0">
                  <a:pos x="6" y="0"/>
                </a:cxn>
                <a:cxn ang="0">
                  <a:pos x="11" y="7"/>
                </a:cxn>
                <a:cxn ang="0">
                  <a:pos x="0" y="7"/>
                </a:cxn>
                <a:cxn ang="0">
                  <a:pos x="6" y="0"/>
                </a:cxn>
              </a:cxnLst>
              <a:pathLst>
                <a:path w="199" h="200">
                  <a:moveTo>
                    <a:pt x="100" y="0"/>
                  </a:moveTo>
                  <a:lnTo>
                    <a:pt x="199" y="200"/>
                  </a:lnTo>
                  <a:cubicBezTo>
                    <a:pt x="137" y="168"/>
                    <a:pt x="63" y="168"/>
                    <a:pt x="0" y="200"/>
                  </a:cubicBezTo>
                  <a:lnTo>
                    <a:pt x="100" y="0"/>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8949" name="Freeform 49"/>
            <p:cNvSpPr/>
            <p:nvPr/>
          </p:nvSpPr>
          <p:spPr>
            <a:xfrm>
              <a:off x="2128" y="12758"/>
              <a:ext cx="119" cy="107"/>
            </a:xfrm>
            <a:custGeom>
              <a:avLst/>
              <a:gdLst/>
              <a:ahLst/>
              <a:cxnLst>
                <a:cxn ang="0">
                  <a:pos x="0" y="7"/>
                </a:cxn>
                <a:cxn ang="0">
                  <a:pos x="4" y="0"/>
                </a:cxn>
                <a:cxn ang="0">
                  <a:pos x="12" y="5"/>
                </a:cxn>
                <a:cxn ang="0">
                  <a:pos x="0" y="7"/>
                </a:cxn>
              </a:cxnLst>
              <a:pathLst>
                <a:path w="212" h="212">
                  <a:moveTo>
                    <a:pt x="0" y="212"/>
                  </a:moveTo>
                  <a:lnTo>
                    <a:pt x="71" y="0"/>
                  </a:lnTo>
                  <a:cubicBezTo>
                    <a:pt x="93" y="67"/>
                    <a:pt x="145" y="119"/>
                    <a:pt x="212" y="142"/>
                  </a:cubicBezTo>
                  <a:lnTo>
                    <a:pt x="0" y="212"/>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8950" name="Rectangle 50"/>
            <p:cNvSpPr/>
            <p:nvPr/>
          </p:nvSpPr>
          <p:spPr>
            <a:xfrm>
              <a:off x="2500" y="9754"/>
              <a:ext cx="120" cy="425"/>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z</a:t>
              </a:r>
              <a:endParaRPr lang="en-US" altLang="zh-CN" sz="2000" dirty="0">
                <a:latin typeface="Arial" panose="020B0604020202020204" pitchFamily="34" charset="0"/>
              </a:endParaRPr>
            </a:p>
          </p:txBody>
        </p:sp>
        <p:sp>
          <p:nvSpPr>
            <p:cNvPr id="38951" name="Rectangle 51"/>
            <p:cNvSpPr/>
            <p:nvPr/>
          </p:nvSpPr>
          <p:spPr>
            <a:xfrm>
              <a:off x="1988" y="12366"/>
              <a:ext cx="135" cy="425"/>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x</a:t>
              </a:r>
              <a:endParaRPr lang="en-US" altLang="zh-CN" sz="2000" dirty="0">
                <a:latin typeface="Arial" panose="020B0604020202020204" pitchFamily="34" charset="0"/>
              </a:endParaRPr>
            </a:p>
          </p:txBody>
        </p:sp>
        <p:sp>
          <p:nvSpPr>
            <p:cNvPr id="38952" name="Rectangle 52"/>
            <p:cNvSpPr/>
            <p:nvPr/>
          </p:nvSpPr>
          <p:spPr>
            <a:xfrm>
              <a:off x="7454" y="12366"/>
              <a:ext cx="135" cy="425"/>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y</a:t>
              </a:r>
              <a:endParaRPr lang="en-US" altLang="zh-CN" sz="2000" dirty="0">
                <a:latin typeface="Arial" panose="020B0604020202020204" pitchFamily="34" charset="0"/>
              </a:endParaRPr>
            </a:p>
          </p:txBody>
        </p:sp>
        <p:sp>
          <p:nvSpPr>
            <p:cNvPr id="38953" name="Rectangle 53"/>
            <p:cNvSpPr/>
            <p:nvPr/>
          </p:nvSpPr>
          <p:spPr>
            <a:xfrm>
              <a:off x="2518" y="12077"/>
              <a:ext cx="196" cy="424"/>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O</a:t>
              </a:r>
              <a:endParaRPr lang="en-US" altLang="zh-CN" sz="2000" dirty="0">
                <a:latin typeface="Arial" panose="020B0604020202020204" pitchFamily="34" charset="0"/>
              </a:endParaRPr>
            </a:p>
          </p:txBody>
        </p:sp>
        <p:sp>
          <p:nvSpPr>
            <p:cNvPr id="38954" name="Rectangle 54"/>
            <p:cNvSpPr/>
            <p:nvPr/>
          </p:nvSpPr>
          <p:spPr>
            <a:xfrm>
              <a:off x="6240" y="11099"/>
              <a:ext cx="284" cy="425"/>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O</a:t>
              </a:r>
              <a:r>
                <a:rPr lang="en-US" altLang="zh-CN" sz="2000" baseline="-25000" dirty="0">
                  <a:solidFill>
                    <a:srgbClr val="000000"/>
                  </a:solidFill>
                  <a:latin typeface="Times New Roman" panose="02020603050405020304" pitchFamily="18" charset="0"/>
                </a:rPr>
                <a:t>3</a:t>
              </a:r>
              <a:endParaRPr lang="en-US" altLang="zh-CN" sz="2000" dirty="0">
                <a:latin typeface="Arial" panose="020B0604020202020204" pitchFamily="34" charset="0"/>
              </a:endParaRPr>
            </a:p>
          </p:txBody>
        </p:sp>
        <p:sp>
          <p:nvSpPr>
            <p:cNvPr id="38955" name="Rectangle 55"/>
            <p:cNvSpPr/>
            <p:nvPr/>
          </p:nvSpPr>
          <p:spPr>
            <a:xfrm>
              <a:off x="5381" y="11732"/>
              <a:ext cx="135" cy="424"/>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x</a:t>
              </a:r>
              <a:endParaRPr lang="en-US" altLang="zh-CN" sz="2000" dirty="0">
                <a:latin typeface="Arial" panose="020B0604020202020204" pitchFamily="34" charset="0"/>
              </a:endParaRPr>
            </a:p>
          </p:txBody>
        </p:sp>
        <p:sp>
          <p:nvSpPr>
            <p:cNvPr id="38956" name="Rectangle 56"/>
            <p:cNvSpPr/>
            <p:nvPr/>
          </p:nvSpPr>
          <p:spPr>
            <a:xfrm>
              <a:off x="5489" y="11811"/>
              <a:ext cx="135" cy="425"/>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3</a:t>
              </a:r>
              <a:endParaRPr lang="en-US" altLang="zh-CN" sz="2000" dirty="0">
                <a:latin typeface="Arial" panose="020B0604020202020204" pitchFamily="34" charset="0"/>
              </a:endParaRPr>
            </a:p>
          </p:txBody>
        </p:sp>
        <p:sp>
          <p:nvSpPr>
            <p:cNvPr id="38957" name="Rectangle 57"/>
            <p:cNvSpPr/>
            <p:nvPr/>
          </p:nvSpPr>
          <p:spPr>
            <a:xfrm>
              <a:off x="5651" y="10152"/>
              <a:ext cx="135" cy="425"/>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y</a:t>
              </a:r>
              <a:endParaRPr lang="en-US" altLang="zh-CN" sz="2000" dirty="0">
                <a:latin typeface="Arial" panose="020B0604020202020204" pitchFamily="34" charset="0"/>
              </a:endParaRPr>
            </a:p>
          </p:txBody>
        </p:sp>
        <p:sp>
          <p:nvSpPr>
            <p:cNvPr id="38958" name="Rectangle 58"/>
            <p:cNvSpPr/>
            <p:nvPr/>
          </p:nvSpPr>
          <p:spPr>
            <a:xfrm>
              <a:off x="5757" y="10238"/>
              <a:ext cx="135" cy="425"/>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3</a:t>
              </a:r>
              <a:endParaRPr lang="en-US" altLang="zh-CN" sz="2000" dirty="0">
                <a:latin typeface="Arial" panose="020B0604020202020204" pitchFamily="34" charset="0"/>
              </a:endParaRPr>
            </a:p>
          </p:txBody>
        </p:sp>
        <p:sp>
          <p:nvSpPr>
            <p:cNvPr id="38959" name="Rectangle 59"/>
            <p:cNvSpPr/>
            <p:nvPr/>
          </p:nvSpPr>
          <p:spPr>
            <a:xfrm>
              <a:off x="5391" y="10966"/>
              <a:ext cx="120" cy="425"/>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z</a:t>
              </a:r>
              <a:endParaRPr lang="en-US" altLang="zh-CN" sz="2000" dirty="0">
                <a:latin typeface="Arial" panose="020B0604020202020204" pitchFamily="34" charset="0"/>
              </a:endParaRPr>
            </a:p>
          </p:txBody>
        </p:sp>
        <p:sp>
          <p:nvSpPr>
            <p:cNvPr id="38960" name="Rectangle 60"/>
            <p:cNvSpPr/>
            <p:nvPr/>
          </p:nvSpPr>
          <p:spPr>
            <a:xfrm>
              <a:off x="5480" y="11048"/>
              <a:ext cx="135" cy="425"/>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3</a:t>
              </a:r>
              <a:endParaRPr lang="en-US" altLang="zh-CN" sz="2000" dirty="0">
                <a:latin typeface="Arial" panose="020B0604020202020204" pitchFamily="34" charset="0"/>
              </a:endParaRPr>
            </a:p>
          </p:txBody>
        </p:sp>
        <p:sp>
          <p:nvSpPr>
            <p:cNvPr id="38961" name="Freeform 61"/>
            <p:cNvSpPr/>
            <p:nvPr/>
          </p:nvSpPr>
          <p:spPr>
            <a:xfrm>
              <a:off x="2642" y="12377"/>
              <a:ext cx="300" cy="50"/>
            </a:xfrm>
            <a:custGeom>
              <a:avLst/>
              <a:gdLst/>
              <a:ahLst/>
              <a:cxnLst>
                <a:cxn ang="0">
                  <a:pos x="0" y="24"/>
                </a:cxn>
                <a:cxn ang="0">
                  <a:pos x="300" y="0"/>
                </a:cxn>
              </a:cxnLst>
              <a:pathLst>
                <a:path w="300" h="50">
                  <a:moveTo>
                    <a:pt x="0" y="24"/>
                  </a:moveTo>
                  <a:cubicBezTo>
                    <a:pt x="128" y="50"/>
                    <a:pt x="241" y="41"/>
                    <a:pt x="300" y="0"/>
                  </a:cubicBezTo>
                </a:path>
              </a:pathLst>
            </a:custGeom>
            <a:noFill/>
            <a:ln w="5080" cap="rnd" cmpd="sng">
              <a:solidFill>
                <a:srgbClr val="000000"/>
              </a:solidFill>
              <a:prstDash val="solid"/>
              <a:round/>
              <a:headEnd type="none" w="med" len="med"/>
              <a:tailEnd type="none" w="med" len="med"/>
            </a:ln>
          </p:spPr>
          <p:txBody>
            <a:bodyPr/>
            <a:p>
              <a:endParaRPr lang="zh-CN" altLang="en-US"/>
            </a:p>
          </p:txBody>
        </p:sp>
        <p:sp>
          <p:nvSpPr>
            <p:cNvPr id="38962" name="Freeform 62"/>
            <p:cNvSpPr/>
            <p:nvPr/>
          </p:nvSpPr>
          <p:spPr>
            <a:xfrm>
              <a:off x="2903" y="12289"/>
              <a:ext cx="81" cy="110"/>
            </a:xfrm>
            <a:custGeom>
              <a:avLst/>
              <a:gdLst/>
              <a:ahLst/>
              <a:cxnLst>
                <a:cxn ang="0">
                  <a:pos x="0" y="83"/>
                </a:cxn>
                <a:cxn ang="0">
                  <a:pos x="81" y="0"/>
                </a:cxn>
                <a:cxn ang="0">
                  <a:pos x="71" y="110"/>
                </a:cxn>
                <a:cxn ang="0">
                  <a:pos x="0" y="83"/>
                </a:cxn>
              </a:cxnLst>
              <a:pathLst>
                <a:path w="81" h="110">
                  <a:moveTo>
                    <a:pt x="0" y="83"/>
                  </a:moveTo>
                  <a:lnTo>
                    <a:pt x="81" y="0"/>
                  </a:lnTo>
                  <a:lnTo>
                    <a:pt x="71" y="110"/>
                  </a:lnTo>
                  <a:lnTo>
                    <a:pt x="0" y="83"/>
                  </a:lnTo>
                  <a:close/>
                </a:path>
              </a:pathLst>
            </a:custGeom>
            <a:solidFill>
              <a:srgbClr val="000000"/>
            </a:solidFill>
            <a:ln w="9525">
              <a:noFill/>
            </a:ln>
          </p:spPr>
          <p:txBody>
            <a:bodyPr/>
            <a:p>
              <a:endParaRPr lang="zh-CN" altLang="en-US"/>
            </a:p>
          </p:txBody>
        </p:sp>
        <p:sp>
          <p:nvSpPr>
            <p:cNvPr id="38963" name="Freeform 63"/>
            <p:cNvSpPr/>
            <p:nvPr/>
          </p:nvSpPr>
          <p:spPr>
            <a:xfrm>
              <a:off x="5269" y="11283"/>
              <a:ext cx="125" cy="93"/>
            </a:xfrm>
            <a:custGeom>
              <a:avLst/>
              <a:gdLst/>
              <a:ahLst/>
              <a:cxnLst>
                <a:cxn ang="0">
                  <a:pos x="0" y="6"/>
                </a:cxn>
                <a:cxn ang="0">
                  <a:pos x="8" y="0"/>
                </a:cxn>
                <a:cxn ang="0">
                  <a:pos x="12" y="6"/>
                </a:cxn>
                <a:cxn ang="0">
                  <a:pos x="0" y="6"/>
                </a:cxn>
              </a:cxnLst>
              <a:pathLst>
                <a:path w="223" h="185">
                  <a:moveTo>
                    <a:pt x="0" y="167"/>
                  </a:moveTo>
                  <a:lnTo>
                    <a:pt x="148" y="0"/>
                  </a:lnTo>
                  <a:cubicBezTo>
                    <a:pt x="143" y="70"/>
                    <a:pt x="170" y="138"/>
                    <a:pt x="223" y="185"/>
                  </a:cubicBezTo>
                  <a:lnTo>
                    <a:pt x="0" y="167"/>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8964" name="Freeform 64"/>
            <p:cNvSpPr/>
            <p:nvPr/>
          </p:nvSpPr>
          <p:spPr>
            <a:xfrm>
              <a:off x="5339" y="11540"/>
              <a:ext cx="123" cy="102"/>
            </a:xfrm>
            <a:custGeom>
              <a:avLst/>
              <a:gdLst/>
              <a:ahLst/>
              <a:cxnLst>
                <a:cxn ang="0">
                  <a:pos x="0" y="7"/>
                </a:cxn>
                <a:cxn ang="0">
                  <a:pos x="6" y="0"/>
                </a:cxn>
                <a:cxn ang="0">
                  <a:pos x="12" y="6"/>
                </a:cxn>
                <a:cxn ang="0">
                  <a:pos x="0" y="7"/>
                </a:cxn>
              </a:cxnLst>
              <a:pathLst>
                <a:path w="219" h="201">
                  <a:moveTo>
                    <a:pt x="0" y="201"/>
                  </a:moveTo>
                  <a:lnTo>
                    <a:pt x="97" y="0"/>
                  </a:lnTo>
                  <a:cubicBezTo>
                    <a:pt x="110" y="69"/>
                    <a:pt x="156" y="128"/>
                    <a:pt x="219" y="158"/>
                  </a:cubicBezTo>
                  <a:lnTo>
                    <a:pt x="0" y="201"/>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8965" name="Freeform 65"/>
            <p:cNvSpPr/>
            <p:nvPr/>
          </p:nvSpPr>
          <p:spPr>
            <a:xfrm>
              <a:off x="5893" y="10404"/>
              <a:ext cx="103" cy="112"/>
            </a:xfrm>
            <a:custGeom>
              <a:avLst/>
              <a:gdLst/>
              <a:ahLst/>
              <a:cxnLst>
                <a:cxn ang="0">
                  <a:pos x="1" y="0"/>
                </a:cxn>
                <a:cxn ang="0">
                  <a:pos x="11" y="5"/>
                </a:cxn>
                <a:cxn ang="0">
                  <a:pos x="0" y="7"/>
                </a:cxn>
                <a:cxn ang="0">
                  <a:pos x="1" y="0"/>
                </a:cxn>
              </a:cxnLst>
              <a:pathLst>
                <a:path w="183" h="223">
                  <a:moveTo>
                    <a:pt x="13" y="0"/>
                  </a:moveTo>
                  <a:lnTo>
                    <a:pt x="183" y="144"/>
                  </a:lnTo>
                  <a:cubicBezTo>
                    <a:pt x="113" y="140"/>
                    <a:pt x="45" y="169"/>
                    <a:pt x="0" y="223"/>
                  </a:cubicBezTo>
                  <a:lnTo>
                    <a:pt x="13" y="0"/>
                  </a:lnTo>
                  <a:close/>
                </a:path>
              </a:pathLst>
            </a:custGeom>
            <a:solidFill>
              <a:srgbClr val="000000"/>
            </a:solidFill>
            <a:ln w="0" cap="flat" cmpd="sng">
              <a:solidFill>
                <a:srgbClr val="000000"/>
              </a:solidFill>
              <a:prstDash val="solid"/>
              <a:round/>
              <a:headEnd type="none" w="med" len="med"/>
              <a:tailEnd type="none" w="med" len="med"/>
            </a:ln>
          </p:spPr>
          <p:txBody>
            <a:bodyPr/>
            <a:p>
              <a:endParaRPr lang="zh-CN" altLang="en-US"/>
            </a:p>
          </p:txBody>
        </p:sp>
        <p:sp>
          <p:nvSpPr>
            <p:cNvPr id="38966" name="Freeform 66"/>
            <p:cNvSpPr/>
            <p:nvPr/>
          </p:nvSpPr>
          <p:spPr>
            <a:xfrm>
              <a:off x="2933" y="12080"/>
              <a:ext cx="76" cy="110"/>
            </a:xfrm>
            <a:custGeom>
              <a:avLst/>
              <a:gdLst/>
              <a:ahLst/>
              <a:cxnLst>
                <a:cxn ang="0">
                  <a:pos x="76" y="0"/>
                </a:cxn>
                <a:cxn ang="0">
                  <a:pos x="65" y="110"/>
                </a:cxn>
                <a:cxn ang="0">
                  <a:pos x="0" y="16"/>
                </a:cxn>
                <a:cxn ang="0">
                  <a:pos x="76" y="0"/>
                </a:cxn>
              </a:cxnLst>
              <a:pathLst>
                <a:path w="76" h="110">
                  <a:moveTo>
                    <a:pt x="76" y="0"/>
                  </a:moveTo>
                  <a:lnTo>
                    <a:pt x="65" y="110"/>
                  </a:lnTo>
                  <a:lnTo>
                    <a:pt x="0" y="16"/>
                  </a:lnTo>
                  <a:lnTo>
                    <a:pt x="76" y="0"/>
                  </a:lnTo>
                  <a:close/>
                </a:path>
              </a:pathLst>
            </a:custGeom>
            <a:solidFill>
              <a:srgbClr val="000000"/>
            </a:solidFill>
            <a:ln w="9525">
              <a:noFill/>
            </a:ln>
          </p:spPr>
          <p:txBody>
            <a:bodyPr/>
            <a:p>
              <a:endParaRPr lang="zh-CN" altLang="en-US"/>
            </a:p>
          </p:txBody>
        </p:sp>
        <p:sp>
          <p:nvSpPr>
            <p:cNvPr id="38967" name="Rectangle 67"/>
            <p:cNvSpPr/>
            <p:nvPr/>
          </p:nvSpPr>
          <p:spPr>
            <a:xfrm>
              <a:off x="6504" y="12564"/>
              <a:ext cx="150" cy="424"/>
            </a:xfrm>
            <a:prstGeom prst="rect">
              <a:avLst/>
            </a:prstGeom>
            <a:noFill/>
            <a:ln w="9525">
              <a:noFill/>
            </a:ln>
          </p:spPr>
          <p:txBody>
            <a:bodyPr wrap="none" lIns="0" tIns="0" rIns="0" bIns="0" anchor="t" anchorCtr="0">
              <a:spAutoFit/>
            </a:bodyPr>
            <a:p>
              <a:pPr algn="just"/>
              <a:r>
                <a:rPr lang="en-US" altLang="zh-CN" sz="2000" dirty="0">
                  <a:solidFill>
                    <a:srgbClr val="000000"/>
                  </a:solidFill>
                  <a:latin typeface="Times New Roman" panose="02020603050405020304" pitchFamily="18" charset="0"/>
                </a:rPr>
                <a:t>P</a:t>
              </a:r>
              <a:endParaRPr lang="en-US" altLang="zh-CN" sz="2000" dirty="0">
                <a:latin typeface="Arial" panose="020B0604020202020204" pitchFamily="34" charset="0"/>
              </a:endParaRPr>
            </a:p>
          </p:txBody>
        </p:sp>
        <p:grpSp>
          <p:nvGrpSpPr>
            <p:cNvPr id="38968" name="Group 68"/>
            <p:cNvGrpSpPr/>
            <p:nvPr/>
          </p:nvGrpSpPr>
          <p:grpSpPr>
            <a:xfrm>
              <a:off x="2188" y="9883"/>
              <a:ext cx="5283" cy="2997"/>
              <a:chOff x="2188" y="9883"/>
              <a:chExt cx="5283" cy="2997"/>
            </a:xfrm>
          </p:grpSpPr>
          <p:sp>
            <p:nvSpPr>
              <p:cNvPr id="38969" name="Line 69"/>
              <p:cNvSpPr/>
              <p:nvPr/>
            </p:nvSpPr>
            <p:spPr>
              <a:xfrm>
                <a:off x="2806" y="12254"/>
                <a:ext cx="4665" cy="0"/>
              </a:xfrm>
              <a:prstGeom prst="line">
                <a:avLst/>
              </a:prstGeom>
              <a:ln w="16510" cap="rnd" cmpd="sng">
                <a:solidFill>
                  <a:srgbClr val="000000"/>
                </a:solidFill>
                <a:prstDash val="solid"/>
                <a:round/>
                <a:headEnd type="none" w="med" len="med"/>
                <a:tailEnd type="none" w="med" len="med"/>
              </a:ln>
            </p:spPr>
          </p:sp>
          <p:sp>
            <p:nvSpPr>
              <p:cNvPr id="38970" name="Line 70"/>
              <p:cNvSpPr/>
              <p:nvPr/>
            </p:nvSpPr>
            <p:spPr>
              <a:xfrm flipV="1">
                <a:off x="2806" y="9883"/>
                <a:ext cx="0" cy="2371"/>
              </a:xfrm>
              <a:prstGeom prst="line">
                <a:avLst/>
              </a:prstGeom>
              <a:ln w="16510" cap="rnd" cmpd="sng">
                <a:solidFill>
                  <a:srgbClr val="000000"/>
                </a:solidFill>
                <a:prstDash val="solid"/>
                <a:round/>
                <a:headEnd type="none" w="med" len="med"/>
                <a:tailEnd type="none" w="med" len="med"/>
              </a:ln>
            </p:spPr>
          </p:sp>
          <p:sp>
            <p:nvSpPr>
              <p:cNvPr id="38971" name="Line 71"/>
              <p:cNvSpPr/>
              <p:nvPr/>
            </p:nvSpPr>
            <p:spPr>
              <a:xfrm flipH="1">
                <a:off x="2188" y="12254"/>
                <a:ext cx="618" cy="557"/>
              </a:xfrm>
              <a:prstGeom prst="line">
                <a:avLst/>
              </a:prstGeom>
              <a:ln w="16510" cap="rnd" cmpd="sng">
                <a:solidFill>
                  <a:srgbClr val="000000"/>
                </a:solidFill>
                <a:prstDash val="solid"/>
                <a:round/>
                <a:headEnd type="none" w="med" len="med"/>
                <a:tailEnd type="none" w="med" len="med"/>
              </a:ln>
            </p:spPr>
          </p:sp>
          <p:sp>
            <p:nvSpPr>
              <p:cNvPr id="38972" name="Line 72"/>
              <p:cNvSpPr/>
              <p:nvPr/>
            </p:nvSpPr>
            <p:spPr>
              <a:xfrm flipV="1">
                <a:off x="2823" y="11030"/>
                <a:ext cx="3376" cy="1224"/>
              </a:xfrm>
              <a:prstGeom prst="line">
                <a:avLst/>
              </a:prstGeom>
              <a:ln w="5080" cap="rnd" cmpd="sng">
                <a:solidFill>
                  <a:srgbClr val="000000"/>
                </a:solidFill>
                <a:prstDash val="solid"/>
                <a:round/>
                <a:headEnd type="none" w="med" len="med"/>
                <a:tailEnd type="none" w="med" len="med"/>
              </a:ln>
            </p:spPr>
          </p:sp>
          <p:sp>
            <p:nvSpPr>
              <p:cNvPr id="38973" name="Line 73"/>
              <p:cNvSpPr/>
              <p:nvPr/>
            </p:nvSpPr>
            <p:spPr>
              <a:xfrm>
                <a:off x="2789" y="12254"/>
                <a:ext cx="3410" cy="611"/>
              </a:xfrm>
              <a:prstGeom prst="line">
                <a:avLst/>
              </a:prstGeom>
              <a:ln w="5080" cap="rnd" cmpd="sng">
                <a:solidFill>
                  <a:srgbClr val="000000"/>
                </a:solidFill>
                <a:prstDash val="solid"/>
                <a:round/>
                <a:headEnd type="none" w="med" len="med"/>
                <a:tailEnd type="none" w="med" len="med"/>
              </a:ln>
            </p:spPr>
          </p:sp>
          <p:sp>
            <p:nvSpPr>
              <p:cNvPr id="38974" name="Line 74"/>
              <p:cNvSpPr/>
              <p:nvPr/>
            </p:nvSpPr>
            <p:spPr>
              <a:xfrm>
                <a:off x="6191" y="11033"/>
                <a:ext cx="8" cy="1832"/>
              </a:xfrm>
              <a:prstGeom prst="line">
                <a:avLst/>
              </a:prstGeom>
              <a:ln w="5080" cap="rnd" cmpd="sng">
                <a:solidFill>
                  <a:srgbClr val="000000"/>
                </a:solidFill>
                <a:prstDash val="solid"/>
                <a:round/>
                <a:headEnd type="none" w="med" len="med"/>
                <a:tailEnd type="none" w="med" len="med"/>
              </a:ln>
            </p:spPr>
          </p:sp>
          <p:sp>
            <p:nvSpPr>
              <p:cNvPr id="38975" name="Line 75"/>
              <p:cNvSpPr/>
              <p:nvPr/>
            </p:nvSpPr>
            <p:spPr>
              <a:xfrm flipH="1">
                <a:off x="5348" y="11035"/>
                <a:ext cx="837" cy="303"/>
              </a:xfrm>
              <a:prstGeom prst="line">
                <a:avLst/>
              </a:prstGeom>
              <a:ln w="16510" cap="rnd" cmpd="sng">
                <a:solidFill>
                  <a:srgbClr val="000000"/>
                </a:solidFill>
                <a:prstDash val="solid"/>
                <a:round/>
                <a:headEnd type="none" w="med" len="med"/>
                <a:tailEnd type="none" w="med" len="med"/>
              </a:ln>
            </p:spPr>
          </p:sp>
          <p:sp>
            <p:nvSpPr>
              <p:cNvPr id="38976" name="Line 76"/>
              <p:cNvSpPr/>
              <p:nvPr/>
            </p:nvSpPr>
            <p:spPr>
              <a:xfrm flipH="1">
                <a:off x="5406" y="11050"/>
                <a:ext cx="781" cy="545"/>
              </a:xfrm>
              <a:prstGeom prst="line">
                <a:avLst/>
              </a:prstGeom>
              <a:ln w="16510" cap="rnd" cmpd="sng">
                <a:solidFill>
                  <a:srgbClr val="000000"/>
                </a:solidFill>
                <a:prstDash val="solid"/>
                <a:round/>
                <a:headEnd type="none" w="med" len="med"/>
                <a:tailEnd type="none" w="med" len="med"/>
              </a:ln>
            </p:spPr>
          </p:sp>
          <p:sp>
            <p:nvSpPr>
              <p:cNvPr id="38977" name="Line 77"/>
              <p:cNvSpPr/>
              <p:nvPr/>
            </p:nvSpPr>
            <p:spPr>
              <a:xfrm flipH="1" flipV="1">
                <a:off x="5934" y="10474"/>
                <a:ext cx="265" cy="556"/>
              </a:xfrm>
              <a:prstGeom prst="line">
                <a:avLst/>
              </a:prstGeom>
              <a:ln w="16510" cap="rnd" cmpd="sng">
                <a:solidFill>
                  <a:srgbClr val="000000"/>
                </a:solidFill>
                <a:prstDash val="solid"/>
                <a:round/>
                <a:headEnd type="none" w="med" len="med"/>
                <a:tailEnd type="none" w="med" len="med"/>
              </a:ln>
            </p:spPr>
          </p:sp>
          <p:sp>
            <p:nvSpPr>
              <p:cNvPr id="38978" name="Freeform 78"/>
              <p:cNvSpPr/>
              <p:nvPr/>
            </p:nvSpPr>
            <p:spPr>
              <a:xfrm>
                <a:off x="2806" y="12023"/>
                <a:ext cx="168" cy="74"/>
              </a:xfrm>
              <a:custGeom>
                <a:avLst/>
                <a:gdLst/>
                <a:ahLst/>
                <a:cxnLst>
                  <a:cxn ang="0">
                    <a:pos x="0" y="0"/>
                  </a:cxn>
                  <a:cxn ang="0">
                    <a:pos x="168" y="74"/>
                  </a:cxn>
                </a:cxnLst>
                <a:pathLst>
                  <a:path w="168" h="74">
                    <a:moveTo>
                      <a:pt x="0" y="0"/>
                    </a:moveTo>
                    <a:cubicBezTo>
                      <a:pt x="69" y="2"/>
                      <a:pt x="133" y="29"/>
                      <a:pt x="168" y="74"/>
                    </a:cubicBezTo>
                  </a:path>
                </a:pathLst>
              </a:custGeom>
              <a:noFill/>
              <a:ln w="5080" cap="rnd" cmpd="sng">
                <a:solidFill>
                  <a:srgbClr val="000000"/>
                </a:solidFill>
                <a:prstDash val="solid"/>
                <a:round/>
                <a:headEnd type="none" w="med" len="med"/>
                <a:tailEnd type="none" w="med" len="med"/>
              </a:ln>
            </p:spPr>
            <p:txBody>
              <a:bodyPr/>
              <a:p>
                <a:endParaRPr lang="zh-CN" altLang="en-US"/>
              </a:p>
            </p:txBody>
          </p:sp>
          <p:grpSp>
            <p:nvGrpSpPr>
              <p:cNvPr id="38979" name="Group 79"/>
              <p:cNvGrpSpPr/>
              <p:nvPr/>
            </p:nvGrpSpPr>
            <p:grpSpPr>
              <a:xfrm>
                <a:off x="2556" y="11700"/>
                <a:ext cx="400" cy="1180"/>
                <a:chOff x="2532" y="3578"/>
                <a:chExt cx="376" cy="1180"/>
              </a:xfrm>
            </p:grpSpPr>
            <p:sp>
              <p:nvSpPr>
                <p:cNvPr id="38980" name="Text Box 80"/>
                <p:cNvSpPr txBox="1"/>
                <p:nvPr/>
              </p:nvSpPr>
              <p:spPr>
                <a:xfrm>
                  <a:off x="2532" y="4290"/>
                  <a:ext cx="360" cy="468"/>
                </a:xfrm>
                <a:prstGeom prst="rect">
                  <a:avLst/>
                </a:prstGeom>
                <a:noFill/>
                <a:ln w="9525">
                  <a:noFill/>
                </a:ln>
              </p:spPr>
              <p:txBody>
                <a:bodyPr anchor="t" anchorCtr="0"/>
                <a:p>
                  <a:pPr algn="just"/>
                  <a:r>
                    <a:rPr lang="en-US" altLang="zh-CN" sz="2000" i="1" dirty="0">
                      <a:latin typeface="Times New Roman" panose="02020603050405020304" pitchFamily="18" charset="0"/>
                    </a:rPr>
                    <a:t>θ</a:t>
                  </a:r>
                  <a:endParaRPr lang="en-US" altLang="zh-CN" sz="2000" dirty="0">
                    <a:latin typeface="Arial" panose="020B0604020202020204" pitchFamily="34" charset="0"/>
                  </a:endParaRPr>
                </a:p>
              </p:txBody>
            </p:sp>
            <p:sp>
              <p:nvSpPr>
                <p:cNvPr id="38981" name="Text Box 81"/>
                <p:cNvSpPr txBox="1"/>
                <p:nvPr/>
              </p:nvSpPr>
              <p:spPr>
                <a:xfrm>
                  <a:off x="2724" y="3578"/>
                  <a:ext cx="184" cy="552"/>
                </a:xfrm>
                <a:prstGeom prst="rect">
                  <a:avLst/>
                </a:prstGeom>
                <a:noFill/>
                <a:ln w="9525">
                  <a:noFill/>
                </a:ln>
              </p:spPr>
              <p:txBody>
                <a:bodyPr wrap="none" anchor="t" anchorCtr="0">
                  <a:spAutoFit/>
                </a:bodyPr>
                <a:p>
                  <a:pPr algn="just"/>
                  <a:endParaRPr lang="zh-CN" altLang="zh-CN" sz="2000" dirty="0">
                    <a:latin typeface="Arial" panose="020B0604020202020204" pitchFamily="34" charset="0"/>
                  </a:endParaRPr>
                </a:p>
              </p:txBody>
            </p:sp>
          </p:grpSp>
        </p:grpSp>
      </p:grpSp>
      <p:sp>
        <p:nvSpPr>
          <p:cNvPr id="38982" name="标题 2"/>
          <p:cNvSpPr>
            <a:spLocks noGrp="1"/>
          </p:cNvSpPr>
          <p:nvPr>
            <p:ph type="title"/>
          </p:nvPr>
        </p:nvSpPr>
        <p:spPr/>
        <p:txBody>
          <a:bodyPr vert="horz" wrap="square" lIns="91440" tIns="45720" rIns="91440" bIns="45720" anchor="ctr" anchorCtr="0"/>
          <a:p>
            <a:r>
              <a:rPr lang="zh-CN" altLang="en-US" sz="2800" baseline="0" dirty="0">
                <a:latin typeface="楷体" panose="02010609060101010101" pitchFamily="49" charset="-122"/>
                <a:ea typeface="楷体" panose="02010609060101010101" pitchFamily="49" charset="-122"/>
                <a:cs typeface="+mj-cs"/>
              </a:rPr>
              <a:t>世界坐标系到观察坐标系变换步骤</a:t>
            </a:r>
            <a:r>
              <a:rPr lang="en-US" altLang="zh-CN" sz="2800" baseline="0" dirty="0">
                <a:latin typeface="楷体" panose="02010609060101010101" pitchFamily="49" charset="-122"/>
                <a:ea typeface="楷体" panose="02010609060101010101" pitchFamily="49" charset="-122"/>
                <a:cs typeface="+mj-cs"/>
              </a:rPr>
              <a:t>④</a:t>
            </a:r>
            <a:endParaRPr lang="zh-CN" altLang="en-US" sz="2800" baseline="0" dirty="0">
              <a:latin typeface="楷体" panose="02010609060101010101" pitchFamily="49" charset="-122"/>
              <a:ea typeface="楷体" panose="02010609060101010101" pitchFamily="49" charset="-122"/>
              <a:cs typeface="+mj-cs"/>
            </a:endParaRPr>
          </a:p>
        </p:txBody>
      </p:sp>
      <p:sp>
        <p:nvSpPr>
          <p:cNvPr id="80" name="下箭头 79"/>
          <p:cNvSpPr/>
          <p:nvPr/>
        </p:nvSpPr>
        <p:spPr>
          <a:xfrm rot="16766581">
            <a:off x="4591844" y="3618706"/>
            <a:ext cx="592138" cy="7842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Rectangle 3"/>
          <p:cNvSpPr>
            <a:spLocks noGrp="1"/>
          </p:cNvSpPr>
          <p:nvPr>
            <p:ph idx="1"/>
          </p:nvPr>
        </p:nvSpPr>
        <p:spPr>
          <a:xfrm>
            <a:off x="457200" y="1600200"/>
            <a:ext cx="8458200" cy="4525963"/>
          </a:xfrm>
        </p:spPr>
        <p:txBody>
          <a:bodyPr vert="horz" wrap="square" lIns="91440" tIns="45720" rIns="91440" bIns="45720" anchor="t" anchorCtr="0"/>
          <a:p>
            <a:pPr>
              <a:lnSpc>
                <a:spcPct val="150000"/>
              </a:lnSpc>
            </a:pPr>
            <a:r>
              <a:rPr lang="zh-CN" altLang="en-US" sz="2400" dirty="0">
                <a:latin typeface="楷体" panose="02010609060101010101" pitchFamily="49" charset="-122"/>
                <a:ea typeface="楷体" panose="02010609060101010101" pitchFamily="49" charset="-122"/>
                <a:cs typeface="+mn-cs"/>
              </a:rPr>
              <a:t>世界坐标系坐标</a:t>
            </a:r>
            <a:r>
              <a:rPr lang="en-US" altLang="zh-CN" sz="2400" dirty="0">
                <a:latin typeface="楷体" panose="02010609060101010101" pitchFamily="49" charset="-122"/>
                <a:ea typeface="楷体" panose="02010609060101010101" pitchFamily="49" charset="-122"/>
                <a:cs typeface="+mn-cs"/>
              </a:rPr>
              <a:t>(x,y,z)</a:t>
            </a:r>
            <a:r>
              <a:rPr lang="zh-CN" altLang="en-US" sz="2400" dirty="0">
                <a:latin typeface="楷体" panose="02010609060101010101" pitchFamily="49" charset="-122"/>
                <a:ea typeface="楷体" panose="02010609060101010101" pitchFamily="49" charset="-122"/>
                <a:cs typeface="+mn-cs"/>
              </a:rPr>
              <a:t>变换到观察坐标系坐标</a:t>
            </a:r>
            <a:r>
              <a:rPr lang="en-US" altLang="zh-CN" sz="2400" dirty="0">
                <a:latin typeface="楷体" panose="02010609060101010101" pitchFamily="49" charset="-122"/>
                <a:ea typeface="楷体" panose="02010609060101010101" pitchFamily="49" charset="-122"/>
                <a:cs typeface="+mn-cs"/>
              </a:rPr>
              <a:t>(xs,ys,zs)</a:t>
            </a:r>
            <a:endParaRPr lang="en-US" altLang="zh-CN" sz="2400" dirty="0">
              <a:latin typeface="楷体" panose="02010609060101010101" pitchFamily="49" charset="-122"/>
              <a:ea typeface="楷体" panose="02010609060101010101" pitchFamily="49" charset="-122"/>
              <a:cs typeface="+mn-cs"/>
            </a:endParaRPr>
          </a:p>
        </p:txBody>
      </p:sp>
      <p:graphicFrame>
        <p:nvGraphicFramePr>
          <p:cNvPr id="39938" name="Object 2"/>
          <p:cNvGraphicFramePr/>
          <p:nvPr/>
        </p:nvGraphicFramePr>
        <p:xfrm>
          <a:off x="525463" y="2665413"/>
          <a:ext cx="2663825" cy="425450"/>
        </p:xfrm>
        <a:graphic>
          <a:graphicData uri="http://schemas.openxmlformats.org/presentationml/2006/ole">
            <mc:AlternateContent xmlns:mc="http://schemas.openxmlformats.org/markup-compatibility/2006">
              <mc:Choice xmlns:v="urn:schemas-microsoft-com:vml" Requires="v">
                <p:oleObj spid="_x0000_s3099" name="" r:id="rId1" imgW="1435100" imgH="228600" progId="Equation.3">
                  <p:embed/>
                </p:oleObj>
              </mc:Choice>
              <mc:Fallback>
                <p:oleObj name="" r:id="rId1" imgW="1435100" imgH="228600" progId="Equation.3">
                  <p:embed/>
                  <p:pic>
                    <p:nvPicPr>
                      <p:cNvPr id="0" name="图片 3098"/>
                      <p:cNvPicPr/>
                      <p:nvPr/>
                    </p:nvPicPr>
                    <p:blipFill>
                      <a:blip r:embed="rId2"/>
                      <a:stretch>
                        <a:fillRect/>
                      </a:stretch>
                    </p:blipFill>
                    <p:spPr>
                      <a:xfrm>
                        <a:off x="525463" y="2665413"/>
                        <a:ext cx="2663825" cy="425450"/>
                      </a:xfrm>
                      <a:prstGeom prst="rect">
                        <a:avLst/>
                      </a:prstGeom>
                      <a:noFill/>
                      <a:ln w="38100">
                        <a:noFill/>
                        <a:miter/>
                      </a:ln>
                    </p:spPr>
                  </p:pic>
                </p:oleObj>
              </mc:Fallback>
            </mc:AlternateContent>
          </a:graphicData>
        </a:graphic>
      </p:graphicFrame>
      <p:graphicFrame>
        <p:nvGraphicFramePr>
          <p:cNvPr id="39939" name="Object 3"/>
          <p:cNvGraphicFramePr/>
          <p:nvPr/>
        </p:nvGraphicFramePr>
        <p:xfrm>
          <a:off x="457200" y="3168650"/>
          <a:ext cx="5111750" cy="1655763"/>
        </p:xfrm>
        <a:graphic>
          <a:graphicData uri="http://schemas.openxmlformats.org/presentationml/2006/ole">
            <mc:AlternateContent xmlns:mc="http://schemas.openxmlformats.org/markup-compatibility/2006">
              <mc:Choice xmlns:v="urn:schemas-microsoft-com:vml" Requires="v">
                <p:oleObj spid="_x0000_s3101" name="" r:id="rId3" imgW="3293110" imgH="1040130" progId="Equation.3">
                  <p:embed/>
                </p:oleObj>
              </mc:Choice>
              <mc:Fallback>
                <p:oleObj name="" r:id="rId3" imgW="3293110" imgH="1040130" progId="Equation.3">
                  <p:embed/>
                  <p:pic>
                    <p:nvPicPr>
                      <p:cNvPr id="0" name="图片 3100"/>
                      <p:cNvPicPr/>
                      <p:nvPr/>
                    </p:nvPicPr>
                    <p:blipFill>
                      <a:blip r:embed="rId4"/>
                      <a:stretch>
                        <a:fillRect/>
                      </a:stretch>
                    </p:blipFill>
                    <p:spPr>
                      <a:xfrm>
                        <a:off x="457200" y="3168650"/>
                        <a:ext cx="5111750" cy="1655763"/>
                      </a:xfrm>
                      <a:prstGeom prst="rect">
                        <a:avLst/>
                      </a:prstGeom>
                      <a:noFill/>
                      <a:ln w="38100">
                        <a:noFill/>
                        <a:miter/>
                      </a:ln>
                    </p:spPr>
                  </p:pic>
                </p:oleObj>
              </mc:Fallback>
            </mc:AlternateContent>
          </a:graphicData>
        </a:graphic>
      </p:graphicFrame>
      <p:graphicFrame>
        <p:nvGraphicFramePr>
          <p:cNvPr id="39940" name="Object 4"/>
          <p:cNvGraphicFramePr/>
          <p:nvPr/>
        </p:nvGraphicFramePr>
        <p:xfrm>
          <a:off x="6400800" y="3048000"/>
          <a:ext cx="2514600" cy="1752600"/>
        </p:xfrm>
        <a:graphic>
          <a:graphicData uri="http://schemas.openxmlformats.org/presentationml/2006/ole">
            <mc:AlternateContent xmlns:mc="http://schemas.openxmlformats.org/markup-compatibility/2006">
              <mc:Choice xmlns:v="urn:schemas-microsoft-com:vml" Requires="v">
                <p:oleObj spid="_x0000_s3100" name="" r:id="rId5" imgW="952500" imgH="914400" progId="Equation.3">
                  <p:embed/>
                </p:oleObj>
              </mc:Choice>
              <mc:Fallback>
                <p:oleObj name="" r:id="rId5" imgW="952500" imgH="914400" progId="Equation.3">
                  <p:embed/>
                  <p:pic>
                    <p:nvPicPr>
                      <p:cNvPr id="0" name="图片 3099"/>
                      <p:cNvPicPr/>
                      <p:nvPr/>
                    </p:nvPicPr>
                    <p:blipFill>
                      <a:blip r:embed="rId6"/>
                      <a:stretch>
                        <a:fillRect/>
                      </a:stretch>
                    </p:blipFill>
                    <p:spPr>
                      <a:xfrm>
                        <a:off x="6400800" y="3048000"/>
                        <a:ext cx="2514600" cy="1752600"/>
                      </a:xfrm>
                      <a:prstGeom prst="rect">
                        <a:avLst/>
                      </a:prstGeom>
                      <a:noFill/>
                      <a:ln w="38100">
                        <a:noFill/>
                        <a:miter/>
                      </a:ln>
                    </p:spPr>
                  </p:pic>
                </p:oleObj>
              </mc:Fallback>
            </mc:AlternateContent>
          </a:graphicData>
        </a:graphic>
      </p:graphicFrame>
      <p:graphicFrame>
        <p:nvGraphicFramePr>
          <p:cNvPr id="39941" name="Object 5"/>
          <p:cNvGraphicFramePr/>
          <p:nvPr/>
        </p:nvGraphicFramePr>
        <p:xfrm>
          <a:off x="838200" y="5334000"/>
          <a:ext cx="5399088" cy="1219200"/>
        </p:xfrm>
        <a:graphic>
          <a:graphicData uri="http://schemas.openxmlformats.org/presentationml/2006/ole">
            <mc:AlternateContent xmlns:mc="http://schemas.openxmlformats.org/markup-compatibility/2006">
              <mc:Choice xmlns:v="urn:schemas-microsoft-com:vml" Requires="v">
                <p:oleObj spid="_x0000_s3098" name="" r:id="rId7" imgW="3200400" imgH="711200" progId="Equation.3">
                  <p:embed/>
                </p:oleObj>
              </mc:Choice>
              <mc:Fallback>
                <p:oleObj name="" r:id="rId7" imgW="3200400" imgH="711200" progId="Equation.3">
                  <p:embed/>
                  <p:pic>
                    <p:nvPicPr>
                      <p:cNvPr id="0" name="图片 3097"/>
                      <p:cNvPicPr/>
                      <p:nvPr/>
                    </p:nvPicPr>
                    <p:blipFill>
                      <a:blip r:embed="rId8"/>
                      <a:stretch>
                        <a:fillRect/>
                      </a:stretch>
                    </p:blipFill>
                    <p:spPr>
                      <a:xfrm>
                        <a:off x="838200" y="5334000"/>
                        <a:ext cx="5399088" cy="1219200"/>
                      </a:xfrm>
                      <a:prstGeom prst="rect">
                        <a:avLst/>
                      </a:prstGeom>
                      <a:noFill/>
                      <a:ln w="38100">
                        <a:noFill/>
                        <a:miter/>
                      </a:ln>
                    </p:spPr>
                  </p:pic>
                </p:oleObj>
              </mc:Fallback>
            </mc:AlternateContent>
          </a:graphicData>
        </a:graphic>
      </p:graphicFrame>
      <p:sp>
        <p:nvSpPr>
          <p:cNvPr id="8" name="右箭头 7"/>
          <p:cNvSpPr/>
          <p:nvPr/>
        </p:nvSpPr>
        <p:spPr>
          <a:xfrm>
            <a:off x="5791200" y="373380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9943" name="标题 2"/>
          <p:cNvSpPr>
            <a:spLocks noGrp="1"/>
          </p:cNvSpPr>
          <p:nvPr>
            <p:ph type="title"/>
          </p:nvPr>
        </p:nvSpPr>
        <p:spPr/>
        <p:txBody>
          <a:bodyPr vert="horz" wrap="square" lIns="91440" tIns="45720" rIns="91440" bIns="45720" anchor="ctr" anchorCtr="0"/>
          <a:p>
            <a:r>
              <a:rPr lang="zh-CN" altLang="en-US" sz="2800" baseline="0" dirty="0">
                <a:latin typeface="楷体" panose="02010609060101010101" pitchFamily="49" charset="-122"/>
                <a:ea typeface="楷体" panose="02010609060101010101" pitchFamily="49" charset="-122"/>
                <a:cs typeface="+mj-cs"/>
              </a:rPr>
              <a:t>世界坐标系到观察坐标系变换步骤</a:t>
            </a:r>
            <a:r>
              <a:rPr lang="en-US" altLang="zh-CN" sz="2800" baseline="0" dirty="0">
                <a:latin typeface="楷体" panose="02010609060101010101" pitchFamily="49" charset="-122"/>
                <a:ea typeface="楷体" panose="02010609060101010101" pitchFamily="49" charset="-122"/>
                <a:cs typeface="+mj-cs"/>
              </a:rPr>
              <a:t>-</a:t>
            </a:r>
            <a:r>
              <a:rPr lang="zh-CN" altLang="en-US" sz="2800" baseline="0" dirty="0">
                <a:latin typeface="楷体" panose="02010609060101010101" pitchFamily="49" charset="-122"/>
                <a:ea typeface="楷体" panose="02010609060101010101" pitchFamily="49" charset="-122"/>
                <a:cs typeface="+mj-cs"/>
              </a:rPr>
              <a:t>总结</a:t>
            </a:r>
            <a:endParaRPr lang="zh-CN" altLang="en-US" sz="2800" baseline="0" dirty="0">
              <a:latin typeface="楷体" panose="02010609060101010101" pitchFamily="49" charset="-122"/>
              <a:ea typeface="楷体" panose="02010609060101010101" pitchFamily="49" charset="-122"/>
              <a:cs typeface="+mj-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内容占位符 9"/>
          <p:cNvSpPr>
            <a:spLocks noGrp="1"/>
          </p:cNvSpPr>
          <p:nvPr>
            <p:ph idx="1"/>
          </p:nvPr>
        </p:nvSpPr>
        <p:spPr>
          <a:xfrm>
            <a:off x="284163" y="1112838"/>
            <a:ext cx="8609012" cy="5135562"/>
          </a:xfrm>
        </p:spPr>
        <p:txBody>
          <a:bodyPr vert="horz" wrap="square" lIns="91440" tIns="45720" rIns="91440" bIns="45720" anchor="t" anchorCtr="0"/>
          <a:p>
            <a:r>
              <a:rPr lang="zh-CN" altLang="en-US" b="1" dirty="0">
                <a:latin typeface="楷体" panose="02010609060101010101" pitchFamily="49" charset="-122"/>
                <a:ea typeface="楷体" panose="02010609060101010101" pitchFamily="49" charset="-122"/>
                <a:cs typeface="+mn-cs"/>
              </a:rPr>
              <a:t>三维观察</a:t>
            </a:r>
            <a:endParaRPr lang="zh-CN" altLang="en-US" b="1" dirty="0">
              <a:latin typeface="楷体" panose="02010609060101010101" pitchFamily="49" charset="-122"/>
              <a:ea typeface="楷体" panose="02010609060101010101" pitchFamily="49" charset="-122"/>
              <a:cs typeface="+mn-cs"/>
            </a:endParaRPr>
          </a:p>
          <a:p>
            <a:pPr marL="539750" lvl="1">
              <a:spcBef>
                <a:spcPts val="600"/>
              </a:spcBef>
            </a:pPr>
            <a:r>
              <a:rPr lang="zh-CN" altLang="en-US" sz="2400" b="1" dirty="0">
                <a:latin typeface="楷体" panose="02010609060101010101" pitchFamily="49" charset="-122"/>
                <a:ea typeface="楷体" panose="02010609060101010101" pitchFamily="49" charset="-122"/>
              </a:rPr>
              <a:t>利用计算机生成某个视角观察三维景物的视图。即将场景中的三维几何物体变换到二维屏幕上</a:t>
            </a:r>
            <a:endParaRPr lang="zh-CN" altLang="en-US" sz="2400" b="1" dirty="0">
              <a:latin typeface="楷体" panose="02010609060101010101" pitchFamily="49" charset="-122"/>
              <a:ea typeface="楷体" panose="02010609060101010101" pitchFamily="49" charset="-122"/>
            </a:endParaRPr>
          </a:p>
          <a:p>
            <a:pPr marL="539750" lvl="1">
              <a:spcBef>
                <a:spcPts val="600"/>
              </a:spcBef>
            </a:pPr>
            <a:r>
              <a:rPr lang="zh-CN" altLang="en-US" sz="2400" b="1" dirty="0">
                <a:latin typeface="楷体" panose="02010609060101010101" pitchFamily="49" charset="-122"/>
                <a:ea typeface="楷体" panose="02010609060101010101" pitchFamily="49" charset="-122"/>
              </a:rPr>
              <a:t>可看作照相过程的模拟</a:t>
            </a:r>
            <a:endParaRPr lang="zh-CN" altLang="en-US" sz="2400" dirty="0">
              <a:latin typeface="楷体" panose="02010609060101010101" pitchFamily="49" charset="-122"/>
              <a:ea typeface="宋体" panose="02010600030101010101" pitchFamily="2" charset="-122"/>
            </a:endParaRPr>
          </a:p>
        </p:txBody>
      </p:sp>
      <p:sp>
        <p:nvSpPr>
          <p:cNvPr id="6146" name="Rectangle 2"/>
          <p:cNvSpPr>
            <a:spLocks noGrp="1"/>
          </p:cNvSpPr>
          <p:nvPr>
            <p:ph type="title"/>
          </p:nvPr>
        </p:nvSpPr>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5.1 </a:t>
            </a:r>
            <a:r>
              <a:rPr lang="zh-CN" altLang="en-US" baseline="0" dirty="0">
                <a:latin typeface="楷体" panose="02010609060101010101" pitchFamily="49" charset="-122"/>
                <a:ea typeface="楷体" panose="02010609060101010101" pitchFamily="49" charset="-122"/>
                <a:cs typeface="+mj-cs"/>
              </a:rPr>
              <a:t>三维观察流程</a:t>
            </a:r>
            <a:endParaRPr lang="zh-CN" altLang="en-US" baseline="0" dirty="0">
              <a:latin typeface="楷体" panose="02010609060101010101" pitchFamily="49" charset="-122"/>
              <a:ea typeface="楷体" panose="02010609060101010101" pitchFamily="49" charset="-122"/>
              <a:cs typeface="+mj-cs"/>
            </a:endParaRPr>
          </a:p>
        </p:txBody>
      </p:sp>
      <p:pic>
        <p:nvPicPr>
          <p:cNvPr id="6147" name="Picture 13"/>
          <p:cNvPicPr>
            <a:picLocks noChangeAspect="1"/>
          </p:cNvPicPr>
          <p:nvPr/>
        </p:nvPicPr>
        <p:blipFill>
          <a:blip r:embed="rId1"/>
          <a:stretch>
            <a:fillRect/>
          </a:stretch>
        </p:blipFill>
        <p:spPr>
          <a:xfrm>
            <a:off x="4638675" y="5076825"/>
            <a:ext cx="4276725" cy="1704975"/>
          </a:xfrm>
          <a:prstGeom prst="rect">
            <a:avLst/>
          </a:prstGeom>
          <a:noFill/>
          <a:ln w="9525">
            <a:noFill/>
          </a:ln>
        </p:spPr>
      </p:pic>
      <p:pic>
        <p:nvPicPr>
          <p:cNvPr id="6148" name="Picture 8"/>
          <p:cNvPicPr>
            <a:picLocks noChangeAspect="1"/>
          </p:cNvPicPr>
          <p:nvPr/>
        </p:nvPicPr>
        <p:blipFill>
          <a:blip r:embed="rId2"/>
          <a:srcRect t="12167" b="6584"/>
          <a:stretch>
            <a:fillRect/>
          </a:stretch>
        </p:blipFill>
        <p:spPr>
          <a:xfrm>
            <a:off x="136525" y="3311525"/>
            <a:ext cx="4429125" cy="1687513"/>
          </a:xfrm>
          <a:prstGeom prst="rect">
            <a:avLst/>
          </a:prstGeom>
          <a:noFill/>
          <a:ln w="9525">
            <a:noFill/>
          </a:ln>
        </p:spPr>
      </p:pic>
      <p:sp>
        <p:nvSpPr>
          <p:cNvPr id="34" name="矩形 33"/>
          <p:cNvSpPr/>
          <p:nvPr/>
        </p:nvSpPr>
        <p:spPr>
          <a:xfrm>
            <a:off x="147638" y="3244850"/>
            <a:ext cx="4348163" cy="1731963"/>
          </a:xfrm>
          <a:prstGeom prst="rect">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5" name="矩形 34"/>
          <p:cNvSpPr/>
          <p:nvPr/>
        </p:nvSpPr>
        <p:spPr>
          <a:xfrm>
            <a:off x="4600575" y="5062538"/>
            <a:ext cx="4359275" cy="1706563"/>
          </a:xfrm>
          <a:prstGeom prst="rect">
            <a:avLst/>
          </a:prstGeom>
          <a:noFill/>
          <a:ln w="3810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6151" name="Picture 11"/>
          <p:cNvPicPr>
            <a:picLocks noChangeAspect="1"/>
          </p:cNvPicPr>
          <p:nvPr/>
        </p:nvPicPr>
        <p:blipFill>
          <a:blip r:embed="rId3"/>
          <a:stretch>
            <a:fillRect/>
          </a:stretch>
        </p:blipFill>
        <p:spPr>
          <a:xfrm>
            <a:off x="5105400" y="3048000"/>
            <a:ext cx="3314700" cy="142875"/>
          </a:xfrm>
          <a:prstGeom prst="rect">
            <a:avLst/>
          </a:prstGeom>
          <a:noFill/>
          <a:ln w="9525">
            <a:noFill/>
          </a:ln>
        </p:spPr>
      </p:pic>
      <p:sp>
        <p:nvSpPr>
          <p:cNvPr id="6152" name="TextBox 36"/>
          <p:cNvSpPr txBox="1"/>
          <p:nvPr/>
        </p:nvSpPr>
        <p:spPr>
          <a:xfrm>
            <a:off x="152400" y="4645025"/>
            <a:ext cx="1371600" cy="307975"/>
          </a:xfrm>
          <a:prstGeom prst="rect">
            <a:avLst/>
          </a:prstGeom>
          <a:noFill/>
          <a:ln w="9525" cap="flat" cmpd="sng">
            <a:solidFill>
              <a:srgbClr val="FF3300"/>
            </a:solidFill>
            <a:prstDash val="solid"/>
            <a:miter/>
            <a:headEnd type="none" w="med" len="med"/>
            <a:tailEnd type="none" w="med" len="med"/>
          </a:ln>
        </p:spPr>
        <p:txBody>
          <a:bodyPr anchor="t" anchorCtr="0">
            <a:spAutoFit/>
          </a:bodyPr>
          <a:p>
            <a:r>
              <a:rPr lang="en-US" altLang="zh-CN" sz="1400" b="1" dirty="0">
                <a:solidFill>
                  <a:srgbClr val="FF0000"/>
                </a:solidFill>
                <a:latin typeface="华文楷体" panose="02010600040101010101" pitchFamily="2" charset="-122"/>
                <a:ea typeface="华文楷体" panose="02010600040101010101" pitchFamily="2" charset="-122"/>
              </a:rPr>
              <a:t>1</a:t>
            </a:r>
            <a:r>
              <a:rPr lang="zh-CN" altLang="en-US" sz="1400" b="1" dirty="0">
                <a:solidFill>
                  <a:srgbClr val="FF0000"/>
                </a:solidFill>
                <a:latin typeface="华文楷体" panose="02010600040101010101" pitchFamily="2" charset="-122"/>
                <a:ea typeface="华文楷体" panose="02010600040101010101" pitchFamily="2" charset="-122"/>
              </a:rPr>
              <a:t>、对象摆放</a:t>
            </a:r>
            <a:endParaRPr lang="zh-CN" altLang="en-US" sz="1400" b="1" dirty="0">
              <a:solidFill>
                <a:srgbClr val="FF0000"/>
              </a:solidFill>
              <a:latin typeface="华文楷体" panose="02010600040101010101" pitchFamily="2" charset="-122"/>
              <a:ea typeface="华文楷体" panose="02010600040101010101" pitchFamily="2" charset="-122"/>
            </a:endParaRPr>
          </a:p>
        </p:txBody>
      </p:sp>
      <p:grpSp>
        <p:nvGrpSpPr>
          <p:cNvPr id="6153" name="组合 37"/>
          <p:cNvGrpSpPr/>
          <p:nvPr/>
        </p:nvGrpSpPr>
        <p:grpSpPr>
          <a:xfrm>
            <a:off x="4600575" y="3228975"/>
            <a:ext cx="4391025" cy="1770063"/>
            <a:chOff x="147637" y="5038637"/>
            <a:chExt cx="4391025" cy="1769768"/>
          </a:xfrm>
        </p:grpSpPr>
        <p:pic>
          <p:nvPicPr>
            <p:cNvPr id="6154" name="Picture 9"/>
            <p:cNvPicPr>
              <a:picLocks noChangeAspect="1"/>
            </p:cNvPicPr>
            <p:nvPr/>
          </p:nvPicPr>
          <p:blipFill>
            <a:blip r:embed="rId4"/>
            <a:stretch>
              <a:fillRect/>
            </a:stretch>
          </p:blipFill>
          <p:spPr>
            <a:xfrm>
              <a:off x="147637" y="5038637"/>
              <a:ext cx="4391025" cy="1769768"/>
            </a:xfrm>
            <a:prstGeom prst="rect">
              <a:avLst/>
            </a:prstGeom>
            <a:noFill/>
            <a:ln w="9525">
              <a:noFill/>
            </a:ln>
          </p:spPr>
        </p:pic>
        <p:sp>
          <p:nvSpPr>
            <p:cNvPr id="40" name="矩形 39"/>
            <p:cNvSpPr/>
            <p:nvPr/>
          </p:nvSpPr>
          <p:spPr>
            <a:xfrm>
              <a:off x="147637" y="5049748"/>
              <a:ext cx="4359275" cy="1731673"/>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56" name="TextBox 40"/>
            <p:cNvSpPr txBox="1"/>
            <p:nvPr/>
          </p:nvSpPr>
          <p:spPr>
            <a:xfrm>
              <a:off x="152516" y="6473681"/>
              <a:ext cx="2093026" cy="279798"/>
            </a:xfrm>
            <a:prstGeom prst="rect">
              <a:avLst/>
            </a:prstGeom>
            <a:noFill/>
            <a:ln w="9525" cap="flat" cmpd="sng">
              <a:solidFill>
                <a:srgbClr val="FF3300"/>
              </a:solidFill>
              <a:prstDash val="solid"/>
              <a:miter/>
              <a:headEnd type="none" w="med" len="med"/>
              <a:tailEnd type="none" w="med" len="med"/>
            </a:ln>
          </p:spPr>
          <p:txBody>
            <a:bodyPr anchor="t" anchorCtr="0">
              <a:spAutoFit/>
            </a:bodyPr>
            <a:p>
              <a:r>
                <a:rPr lang="en-US" altLang="zh-CN" sz="1400" b="1" dirty="0">
                  <a:solidFill>
                    <a:srgbClr val="FF0000"/>
                  </a:solidFill>
                  <a:latin typeface="华文楷体" panose="02010600040101010101" pitchFamily="2" charset="-122"/>
                  <a:ea typeface="华文楷体" panose="02010600040101010101" pitchFamily="2" charset="-122"/>
                </a:rPr>
                <a:t>2</a:t>
              </a:r>
              <a:r>
                <a:rPr lang="zh-CN" altLang="en-US" sz="1400" b="1" dirty="0">
                  <a:solidFill>
                    <a:srgbClr val="FF0000"/>
                  </a:solidFill>
                  <a:latin typeface="华文楷体" panose="02010600040101010101" pitchFamily="2" charset="-122"/>
                  <a:ea typeface="华文楷体" panose="02010600040101010101" pitchFamily="2" charset="-122"/>
                </a:rPr>
                <a:t>、设定相机位置与朝向</a:t>
              </a:r>
              <a:endParaRPr lang="zh-CN" altLang="en-US" sz="1400" b="1" dirty="0">
                <a:solidFill>
                  <a:srgbClr val="FF0000"/>
                </a:solidFill>
                <a:latin typeface="华文楷体" panose="02010600040101010101" pitchFamily="2" charset="-122"/>
                <a:ea typeface="华文楷体" panose="02010600040101010101" pitchFamily="2" charset="-122"/>
              </a:endParaRPr>
            </a:p>
          </p:txBody>
        </p:sp>
      </p:grpSp>
      <p:grpSp>
        <p:nvGrpSpPr>
          <p:cNvPr id="6157" name="组合 41"/>
          <p:cNvGrpSpPr/>
          <p:nvPr/>
        </p:nvGrpSpPr>
        <p:grpSpPr>
          <a:xfrm>
            <a:off x="136525" y="5048250"/>
            <a:ext cx="4362450" cy="1735138"/>
            <a:chOff x="4598988" y="3230579"/>
            <a:chExt cx="4362450" cy="1735701"/>
          </a:xfrm>
        </p:grpSpPr>
        <p:pic>
          <p:nvPicPr>
            <p:cNvPr id="6158" name="Picture 12"/>
            <p:cNvPicPr>
              <a:picLocks noChangeAspect="1"/>
            </p:cNvPicPr>
            <p:nvPr/>
          </p:nvPicPr>
          <p:blipFill>
            <a:blip r:embed="rId5"/>
            <a:stretch>
              <a:fillRect/>
            </a:stretch>
          </p:blipFill>
          <p:spPr>
            <a:xfrm>
              <a:off x="4598988" y="3261305"/>
              <a:ext cx="4362450" cy="1704975"/>
            </a:xfrm>
            <a:prstGeom prst="rect">
              <a:avLst/>
            </a:prstGeom>
            <a:noFill/>
            <a:ln w="9525">
              <a:noFill/>
            </a:ln>
          </p:spPr>
        </p:pic>
        <p:sp>
          <p:nvSpPr>
            <p:cNvPr id="44" name="矩形 43"/>
            <p:cNvSpPr/>
            <p:nvPr/>
          </p:nvSpPr>
          <p:spPr>
            <a:xfrm>
              <a:off x="4598988" y="3230579"/>
              <a:ext cx="4359275" cy="1732525"/>
            </a:xfrm>
            <a:prstGeom prst="rect">
              <a:avLst/>
            </a:prstGeom>
            <a:noFill/>
            <a:ln w="381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60" name="TextBox 44"/>
            <p:cNvSpPr txBox="1"/>
            <p:nvPr/>
          </p:nvSpPr>
          <p:spPr>
            <a:xfrm>
              <a:off x="4598988" y="4645183"/>
              <a:ext cx="1268378" cy="307777"/>
            </a:xfrm>
            <a:prstGeom prst="rect">
              <a:avLst/>
            </a:prstGeom>
            <a:noFill/>
            <a:ln w="9525" cap="flat" cmpd="sng">
              <a:solidFill>
                <a:srgbClr val="FF3300"/>
              </a:solidFill>
              <a:prstDash val="solid"/>
              <a:miter/>
              <a:headEnd type="none" w="med" len="med"/>
              <a:tailEnd type="none" w="med" len="med"/>
            </a:ln>
          </p:spPr>
          <p:txBody>
            <a:bodyPr anchor="t" anchorCtr="0">
              <a:spAutoFit/>
            </a:bodyPr>
            <a:p>
              <a:r>
                <a:rPr lang="en-US" altLang="zh-CN" sz="1400" b="1" dirty="0">
                  <a:solidFill>
                    <a:srgbClr val="FF0000"/>
                  </a:solidFill>
                  <a:latin typeface="华文楷体" panose="02010600040101010101" pitchFamily="2" charset="-122"/>
                  <a:ea typeface="华文楷体" panose="02010600040101010101" pitchFamily="2" charset="-122"/>
                </a:rPr>
                <a:t>3</a:t>
              </a:r>
              <a:r>
                <a:rPr lang="zh-CN" altLang="en-US" sz="1400" b="1" dirty="0">
                  <a:solidFill>
                    <a:srgbClr val="FF0000"/>
                  </a:solidFill>
                  <a:latin typeface="华文楷体" panose="02010600040101010101" pitchFamily="2" charset="-122"/>
                  <a:ea typeface="华文楷体" panose="02010600040101010101" pitchFamily="2" charset="-122"/>
                </a:rPr>
                <a:t>、调焦取景</a:t>
              </a:r>
              <a:endParaRPr lang="zh-CN" altLang="en-US" sz="1400" b="1" dirty="0">
                <a:solidFill>
                  <a:srgbClr val="FF0000"/>
                </a:solidFill>
                <a:latin typeface="华文楷体" panose="02010600040101010101" pitchFamily="2" charset="-122"/>
                <a:ea typeface="华文楷体" panose="02010600040101010101" pitchFamily="2" charset="-122"/>
              </a:endParaRPr>
            </a:p>
          </p:txBody>
        </p:sp>
      </p:grpSp>
      <p:sp>
        <p:nvSpPr>
          <p:cNvPr id="6161" name="TextBox 45"/>
          <p:cNvSpPr txBox="1"/>
          <p:nvPr/>
        </p:nvSpPr>
        <p:spPr>
          <a:xfrm>
            <a:off x="4619625" y="6462713"/>
            <a:ext cx="1323975" cy="306387"/>
          </a:xfrm>
          <a:prstGeom prst="rect">
            <a:avLst/>
          </a:prstGeom>
          <a:noFill/>
          <a:ln w="9525" cap="flat" cmpd="sng">
            <a:solidFill>
              <a:srgbClr val="FF3300"/>
            </a:solidFill>
            <a:prstDash val="solid"/>
            <a:miter/>
            <a:headEnd type="none" w="med" len="med"/>
            <a:tailEnd type="none" w="med" len="med"/>
          </a:ln>
        </p:spPr>
        <p:txBody>
          <a:bodyPr anchor="t" anchorCtr="0">
            <a:spAutoFit/>
          </a:bodyPr>
          <a:p>
            <a:r>
              <a:rPr lang="en-US" altLang="zh-CN" sz="1400" b="1" dirty="0">
                <a:solidFill>
                  <a:srgbClr val="FF0000"/>
                </a:solidFill>
                <a:latin typeface="华文楷体" panose="02010600040101010101" pitchFamily="2" charset="-122"/>
                <a:ea typeface="华文楷体" panose="02010600040101010101" pitchFamily="2" charset="-122"/>
              </a:rPr>
              <a:t>4</a:t>
            </a:r>
            <a:r>
              <a:rPr lang="zh-CN" altLang="en-US" sz="1400" b="1" dirty="0">
                <a:solidFill>
                  <a:srgbClr val="FF0000"/>
                </a:solidFill>
                <a:latin typeface="华文楷体" panose="02010600040101010101" pitchFamily="2" charset="-122"/>
                <a:ea typeface="华文楷体" panose="02010600040101010101" pitchFamily="2" charset="-122"/>
              </a:rPr>
              <a:t>、冲洗显示</a:t>
            </a:r>
            <a:endParaRPr lang="zh-CN" altLang="en-US" sz="1400" b="1" dirty="0">
              <a:solidFill>
                <a:srgbClr val="FF0000"/>
              </a:solidFill>
              <a:latin typeface="华文楷体" panose="02010600040101010101" pitchFamily="2" charset="-122"/>
              <a:ea typeface="华文楷体" panose="02010600040101010101" pitchFamily="2" charset="-122"/>
            </a:endParaRPr>
          </a:p>
        </p:txBody>
      </p:sp>
      <p:pic>
        <p:nvPicPr>
          <p:cNvPr id="6162" name="Picture 11"/>
          <p:cNvPicPr>
            <a:picLocks noChangeAspect="1"/>
          </p:cNvPicPr>
          <p:nvPr/>
        </p:nvPicPr>
        <p:blipFill>
          <a:blip r:embed="rId3"/>
          <a:stretch>
            <a:fillRect/>
          </a:stretch>
        </p:blipFill>
        <p:spPr>
          <a:xfrm>
            <a:off x="588963" y="3048000"/>
            <a:ext cx="3314700" cy="142875"/>
          </a:xfrm>
          <a:prstGeom prst="rect">
            <a:avLst/>
          </a:prstGeom>
          <a:noFill/>
          <a:ln w="9525">
            <a:noFill/>
          </a:ln>
        </p:spPr>
      </p:pic>
      <p:pic>
        <p:nvPicPr>
          <p:cNvPr id="6163" name="Picture 3"/>
          <p:cNvPicPr>
            <a:picLocks noChangeAspect="1"/>
          </p:cNvPicPr>
          <p:nvPr/>
        </p:nvPicPr>
        <p:blipFill>
          <a:blip r:embed="rId6"/>
          <a:srcRect l="73334" t="51111" b="7777"/>
          <a:stretch>
            <a:fillRect/>
          </a:stretch>
        </p:blipFill>
        <p:spPr>
          <a:xfrm>
            <a:off x="7299325" y="152400"/>
            <a:ext cx="1139825" cy="1317625"/>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标题 3"/>
          <p:cNvSpPr>
            <a:spLocks noGrp="1"/>
          </p:cNvSpPr>
          <p:nvPr>
            <p:ph type="title"/>
          </p:nvPr>
        </p:nvSpPr>
        <p:spPr>
          <a:xfrm>
            <a:off x="457200" y="274638"/>
            <a:ext cx="8229600" cy="944562"/>
          </a:xfrm>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5.3 </a:t>
            </a:r>
            <a:r>
              <a:rPr lang="zh-CN" altLang="en-US" baseline="0" dirty="0">
                <a:latin typeface="楷体" panose="02010609060101010101" pitchFamily="49" charset="-122"/>
                <a:ea typeface="楷体" panose="02010609060101010101" pitchFamily="49" charset="-122"/>
                <a:cs typeface="+mj-cs"/>
              </a:rPr>
              <a:t>投影变换</a:t>
            </a:r>
            <a:endParaRPr lang="zh-CN" altLang="en-US" baseline="0" dirty="0">
              <a:latin typeface="楷体" panose="02010609060101010101" pitchFamily="49" charset="-122"/>
              <a:ea typeface="楷体" panose="02010609060101010101" pitchFamily="49" charset="-122"/>
              <a:cs typeface="+mj-cs"/>
            </a:endParaRPr>
          </a:p>
        </p:txBody>
      </p:sp>
      <p:sp>
        <p:nvSpPr>
          <p:cNvPr id="40962" name="内容占位符 2"/>
          <p:cNvSpPr>
            <a:spLocks noGrp="1"/>
          </p:cNvSpPr>
          <p:nvPr>
            <p:ph idx="1"/>
          </p:nvPr>
        </p:nvSpPr>
        <p:spPr>
          <a:xfrm>
            <a:off x="245745" y="1600200"/>
            <a:ext cx="8441055" cy="4526280"/>
          </a:xfrm>
        </p:spPr>
        <p:txBody>
          <a:bodyPr vert="horz" wrap="square" lIns="91440" tIns="45720" rIns="91440" bIns="45720" anchor="t" anchorCtr="0"/>
          <a:p>
            <a:endParaRPr lang="en-US" altLang="zh-CN" b="1" dirty="0">
              <a:solidFill>
                <a:srgbClr val="990D35"/>
              </a:solidFill>
              <a:latin typeface="Times New Roman" panose="02020603050405020304" pitchFamily="18" charset="0"/>
              <a:ea typeface="楷体_GB2312" pitchFamily="49" charset="-122"/>
              <a:cs typeface="+mn-cs"/>
            </a:endParaRPr>
          </a:p>
          <a:p>
            <a:endParaRPr lang="en-US" altLang="zh-CN" b="1" dirty="0">
              <a:solidFill>
                <a:srgbClr val="990D35"/>
              </a:solidFill>
              <a:latin typeface="Times New Roman" panose="02020603050405020304" pitchFamily="18" charset="0"/>
              <a:ea typeface="楷体_GB2312" pitchFamily="49" charset="-122"/>
              <a:cs typeface="+mn-cs"/>
            </a:endParaRPr>
          </a:p>
          <a:p>
            <a:endParaRPr lang="en-US" altLang="zh-CN" b="1" dirty="0">
              <a:solidFill>
                <a:srgbClr val="990D35"/>
              </a:solidFill>
              <a:latin typeface="Times New Roman" panose="02020603050405020304" pitchFamily="18" charset="0"/>
              <a:ea typeface="楷体_GB2312" pitchFamily="49" charset="-122"/>
              <a:cs typeface="+mn-cs"/>
            </a:endParaRPr>
          </a:p>
          <a:p>
            <a:endParaRPr lang="en-US" altLang="zh-CN" b="1" dirty="0">
              <a:solidFill>
                <a:srgbClr val="990D35"/>
              </a:solidFill>
              <a:latin typeface="Times New Roman" panose="02020603050405020304" pitchFamily="18" charset="0"/>
              <a:ea typeface="楷体_GB2312" pitchFamily="49" charset="-122"/>
              <a:cs typeface="+mn-cs"/>
            </a:endParaRPr>
          </a:p>
          <a:p>
            <a:endParaRPr lang="en-US" altLang="zh-CN" b="1" dirty="0">
              <a:solidFill>
                <a:srgbClr val="990D35"/>
              </a:solidFill>
              <a:latin typeface="Times New Roman" panose="02020603050405020304" pitchFamily="18" charset="0"/>
              <a:ea typeface="楷体_GB2312" pitchFamily="49" charset="-122"/>
              <a:cs typeface="+mn-cs"/>
            </a:endParaRPr>
          </a:p>
          <a:p>
            <a:r>
              <a:rPr lang="zh-CN" altLang="en-US" sz="2400" b="1" dirty="0">
                <a:latin typeface="Times New Roman" panose="02020603050405020304" pitchFamily="18" charset="0"/>
                <a:ea typeface="楷体" panose="02010609060101010101" pitchFamily="49" charset="-122"/>
                <a:cs typeface="+mn-cs"/>
              </a:rPr>
              <a:t>显示器只能显示二维图形，三维图形需要通过投影变换</a:t>
            </a:r>
            <a:r>
              <a:rPr lang="zh-CN" altLang="en-US" sz="2400" b="1" dirty="0">
                <a:solidFill>
                  <a:srgbClr val="0000FF"/>
                </a:solidFill>
                <a:latin typeface="Times New Roman" panose="02020603050405020304" pitchFamily="18" charset="0"/>
                <a:ea typeface="楷体" panose="02010609060101010101" pitchFamily="49" charset="-122"/>
                <a:cs typeface="+mn-cs"/>
              </a:rPr>
              <a:t>降低其维数</a:t>
            </a:r>
            <a:r>
              <a:rPr lang="zh-CN" altLang="en-US" sz="2400" b="1" dirty="0">
                <a:latin typeface="Times New Roman" panose="02020603050405020304" pitchFamily="18" charset="0"/>
                <a:ea typeface="楷体" panose="02010609060101010101" pitchFamily="49" charset="-122"/>
                <a:cs typeface="+mn-cs"/>
              </a:rPr>
              <a:t>。</a:t>
            </a:r>
            <a:endParaRPr lang="en-US" altLang="zh-CN" sz="2400" b="1" dirty="0">
              <a:latin typeface="Times New Roman" panose="02020603050405020304" pitchFamily="18" charset="0"/>
              <a:ea typeface="楷体" panose="02010609060101010101" pitchFamily="49" charset="-122"/>
              <a:cs typeface="+mn-cs"/>
            </a:endParaRPr>
          </a:p>
          <a:p>
            <a:r>
              <a:rPr lang="zh-CN" altLang="en-US" sz="2400" b="1" dirty="0">
                <a:latin typeface="Times New Roman" panose="02020603050405020304" pitchFamily="18" charset="0"/>
                <a:ea typeface="楷体" panose="02010609060101010101" pitchFamily="49" charset="-122"/>
                <a:cs typeface="+mn-cs"/>
              </a:rPr>
              <a:t>问题：对于给定已知坐标的三维物体，如何确定其二维平面显示（投影）？</a:t>
            </a:r>
            <a:endParaRPr lang="en-US" altLang="zh-CN" sz="2400" b="1" dirty="0">
              <a:latin typeface="Times New Roman" panose="02020603050405020304" pitchFamily="18" charset="0"/>
              <a:ea typeface="宋体" panose="02010600030101010101" pitchFamily="2" charset="-122"/>
              <a:cs typeface="+mn-cs"/>
            </a:endParaRPr>
          </a:p>
        </p:txBody>
      </p:sp>
      <p:pic>
        <p:nvPicPr>
          <p:cNvPr id="40963" name="Picture 17" descr="view"/>
          <p:cNvPicPr>
            <a:picLocks noChangeAspect="1"/>
          </p:cNvPicPr>
          <p:nvPr/>
        </p:nvPicPr>
        <p:blipFill>
          <a:blip r:embed="rId1"/>
          <a:stretch>
            <a:fillRect/>
          </a:stretch>
        </p:blipFill>
        <p:spPr>
          <a:xfrm>
            <a:off x="2286000" y="1295400"/>
            <a:ext cx="4572000" cy="2708275"/>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内容占位符 2"/>
          <p:cNvSpPr>
            <a:spLocks noGrp="1"/>
          </p:cNvSpPr>
          <p:nvPr>
            <p:ph idx="1"/>
          </p:nvPr>
        </p:nvSpPr>
        <p:spPr>
          <a:xfrm>
            <a:off x="309563" y="1219200"/>
            <a:ext cx="8605837" cy="5024438"/>
          </a:xfrm>
        </p:spPr>
        <p:txBody>
          <a:bodyPr vert="horz" wrap="square" lIns="91440" tIns="45720" rIns="91440" bIns="45720" anchor="t" anchorCtr="0"/>
          <a:p>
            <a:r>
              <a:rPr lang="zh-CN" altLang="en-US" sz="2400" b="1" dirty="0">
                <a:latin typeface="楷体" panose="02010609060101010101" pitchFamily="49" charset="-122"/>
                <a:ea typeface="楷体" panose="02010609060101010101" pitchFamily="49" charset="-122"/>
                <a:cs typeface="+mn-cs"/>
              </a:rPr>
              <a:t>投影</a:t>
            </a:r>
            <a:endParaRPr lang="en-US" altLang="zh-CN" sz="2400" b="1" dirty="0">
              <a:latin typeface="楷体" panose="02010609060101010101" pitchFamily="49" charset="-122"/>
              <a:ea typeface="楷体" panose="02010609060101010101" pitchFamily="49" charset="-122"/>
              <a:cs typeface="+mn-cs"/>
            </a:endParaRPr>
          </a:p>
          <a:p>
            <a:pPr marL="539750" lvl="1"/>
            <a:r>
              <a:rPr lang="zh-CN" altLang="en-US" sz="2400" b="1" dirty="0">
                <a:latin typeface="楷体" panose="02010609060101010101" pitchFamily="49" charset="-122"/>
                <a:ea typeface="楷体" panose="02010609060101010101" pitchFamily="49" charset="-122"/>
              </a:rPr>
              <a:t>目标：根据点的三维观察坐标，计算其在投影平面像坐标</a:t>
            </a:r>
            <a:endParaRPr lang="en-US" altLang="zh-CN" sz="2400" b="1" dirty="0">
              <a:latin typeface="楷体" panose="02010609060101010101" pitchFamily="49" charset="-122"/>
              <a:ea typeface="楷体" panose="02010609060101010101" pitchFamily="49" charset="-122"/>
            </a:endParaRPr>
          </a:p>
          <a:p>
            <a:pPr marL="539750" lvl="1"/>
            <a:r>
              <a:rPr lang="zh-CN" altLang="en-US" sz="2400" b="1" dirty="0">
                <a:latin typeface="楷体" panose="02010609060101010101" pitchFamily="49" charset="-122"/>
                <a:ea typeface="楷体" panose="02010609060101010101" pitchFamily="49" charset="-122"/>
              </a:rPr>
              <a:t>为解决二维设备上显示三维图形对象的问题，借鉴照相机的成像过程</a:t>
            </a:r>
            <a:r>
              <a:rPr lang="en-US" altLang="zh-CN" sz="2400" b="1" dirty="0">
                <a:latin typeface="楷体" panose="02010609060101010101" pitchFamily="49" charset="-122"/>
                <a:ea typeface="楷体" panose="02010609060101010101" pitchFamily="49" charset="-122"/>
              </a:rPr>
              <a:t>(</a:t>
            </a:r>
            <a:r>
              <a:rPr lang="zh-CN" altLang="en-US" sz="1800" b="1" dirty="0">
                <a:latin typeface="楷体" panose="02010609060101010101" pitchFamily="49" charset="-122"/>
                <a:ea typeface="楷体" panose="02010609060101010101" pitchFamily="49" charset="-122"/>
              </a:rPr>
              <a:t>三维物体记录在二维胶片上</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。投影就是这种将三维图形变换为二维图形的过程</a:t>
            </a:r>
            <a:endParaRPr lang="zh-CN" altLang="en-US" sz="2400" b="1" dirty="0">
              <a:latin typeface="楷体" panose="02010609060101010101" pitchFamily="49" charset="-122"/>
              <a:ea typeface="楷体" panose="02010609060101010101" pitchFamily="49" charset="-122"/>
            </a:endParaRPr>
          </a:p>
          <a:p>
            <a:pPr marL="539750" lvl="1"/>
            <a:r>
              <a:rPr lang="zh-CN" altLang="en-US" sz="2400" b="1" dirty="0">
                <a:latin typeface="楷体" panose="02010609060101010101" pitchFamily="49" charset="-122"/>
                <a:ea typeface="楷体" panose="02010609060101010101" pitchFamily="49" charset="-122"/>
              </a:rPr>
              <a:t>类比于阴影：光线照在物体上，在墙上形成阴影</a:t>
            </a:r>
            <a:endParaRPr lang="en-US" altLang="zh-CN" sz="2400" b="1" dirty="0">
              <a:latin typeface="楷体" panose="02010609060101010101" pitchFamily="49" charset="-122"/>
              <a:ea typeface="楷体" panose="02010609060101010101" pitchFamily="49" charset="-122"/>
            </a:endParaRPr>
          </a:p>
          <a:p>
            <a:pPr marL="539750" lvl="1"/>
            <a:r>
              <a:rPr lang="zh-CN" altLang="en-US" sz="2400" b="1" dirty="0">
                <a:latin typeface="楷体" panose="02010609060101010101" pitchFamily="49" charset="-122"/>
                <a:ea typeface="楷体" panose="02010609060101010101" pitchFamily="49" charset="-122"/>
              </a:rPr>
              <a:t>降维</a:t>
            </a:r>
            <a:endParaRPr lang="en-US" altLang="zh-CN" sz="2400" b="1" dirty="0">
              <a:latin typeface="楷体" panose="02010609060101010101" pitchFamily="49" charset="-122"/>
              <a:ea typeface="楷体" panose="02010609060101010101" pitchFamily="49" charset="-122"/>
            </a:endParaRPr>
          </a:p>
        </p:txBody>
      </p:sp>
      <p:grpSp>
        <p:nvGrpSpPr>
          <p:cNvPr id="43010" name="组合 30"/>
          <p:cNvGrpSpPr/>
          <p:nvPr/>
        </p:nvGrpSpPr>
        <p:grpSpPr>
          <a:xfrm>
            <a:off x="4259263" y="4205288"/>
            <a:ext cx="4419600" cy="2097087"/>
            <a:chOff x="4580965" y="4304987"/>
            <a:chExt cx="4419484" cy="2096511"/>
          </a:xfrm>
        </p:grpSpPr>
        <p:grpSp>
          <p:nvGrpSpPr>
            <p:cNvPr id="43011" name="组合 28"/>
            <p:cNvGrpSpPr/>
            <p:nvPr/>
          </p:nvGrpSpPr>
          <p:grpSpPr>
            <a:xfrm>
              <a:off x="4580965" y="4304987"/>
              <a:ext cx="4419484" cy="2096511"/>
              <a:chOff x="4580965" y="4304987"/>
              <a:chExt cx="4419484" cy="2096511"/>
            </a:xfrm>
          </p:grpSpPr>
          <p:sp>
            <p:nvSpPr>
              <p:cNvPr id="5" name="椭圆 4"/>
              <p:cNvSpPr/>
              <p:nvPr/>
            </p:nvSpPr>
            <p:spPr bwMode="auto">
              <a:xfrm>
                <a:off x="4661925" y="5330230"/>
                <a:ext cx="68261" cy="682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cxnSp>
            <p:nvCxnSpPr>
              <p:cNvPr id="6" name="直接连接符 5"/>
              <p:cNvCxnSpPr>
                <a:stCxn id="5" idx="0"/>
                <a:endCxn id="9" idx="0"/>
              </p:cNvCxnSpPr>
              <p:nvPr/>
            </p:nvCxnSpPr>
            <p:spPr bwMode="auto">
              <a:xfrm flipV="1">
                <a:off x="4696849" y="4304987"/>
                <a:ext cx="3655917" cy="102524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0"/>
                <a:endCxn id="9" idx="2"/>
              </p:cNvCxnSpPr>
              <p:nvPr/>
            </p:nvCxnSpPr>
            <p:spPr bwMode="auto">
              <a:xfrm>
                <a:off x="4695262" y="5330230"/>
                <a:ext cx="2965372" cy="284084"/>
              </a:xfrm>
              <a:prstGeom prst="line">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5" idx="0"/>
                <a:endCxn id="9" idx="0"/>
              </p:cNvCxnSpPr>
              <p:nvPr/>
            </p:nvCxnSpPr>
            <p:spPr bwMode="auto">
              <a:xfrm>
                <a:off x="4730186" y="5398474"/>
                <a:ext cx="3662266" cy="614194"/>
              </a:xfrm>
              <a:prstGeom prst="line">
                <a:avLst/>
              </a:prstGeom>
              <a:ln>
                <a:solidFill>
                  <a:srgbClr val="000066"/>
                </a:solidFill>
                <a:prstDash val="sysDash"/>
              </a:ln>
            </p:spPr>
            <p:style>
              <a:lnRef idx="1">
                <a:schemeClr val="accent1"/>
              </a:lnRef>
              <a:fillRef idx="0">
                <a:schemeClr val="accent1"/>
              </a:fillRef>
              <a:effectRef idx="0">
                <a:schemeClr val="accent1"/>
              </a:effectRef>
              <a:fontRef idx="minor">
                <a:schemeClr val="tx1"/>
              </a:fontRef>
            </p:style>
          </p:cxnSp>
          <p:sp>
            <p:nvSpPr>
              <p:cNvPr id="9" name="直角三角形 8"/>
              <p:cNvSpPr/>
              <p:nvPr/>
            </p:nvSpPr>
            <p:spPr bwMode="auto">
              <a:xfrm rot="1680000">
                <a:off x="7959076" y="4417668"/>
                <a:ext cx="841353" cy="1480731"/>
              </a:xfrm>
              <a:prstGeom prst="rtTriangl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43017" name="文本框 10"/>
              <p:cNvSpPr txBox="1"/>
              <p:nvPr/>
            </p:nvSpPr>
            <p:spPr>
              <a:xfrm>
                <a:off x="4580965" y="5554545"/>
                <a:ext cx="363454" cy="368321"/>
              </a:xfrm>
              <a:prstGeom prst="rect">
                <a:avLst/>
              </a:prstGeom>
              <a:noFill/>
              <a:ln w="9525">
                <a:noFill/>
              </a:ln>
            </p:spPr>
            <p:txBody>
              <a:bodyPr anchor="t" anchorCtr="0">
                <a:spAutoFit/>
              </a:bodyPr>
              <a:p>
                <a:r>
                  <a:rPr lang="zh-CN" altLang="en-US" b="1" dirty="0">
                    <a:latin typeface="楷体" panose="02010609060101010101" pitchFamily="49" charset="-122"/>
                    <a:ea typeface="楷体" panose="02010609060101010101" pitchFamily="49" charset="-122"/>
                  </a:rPr>
                  <a:t>灯</a:t>
                </a:r>
                <a:endParaRPr lang="zh-CN" altLang="en-US" b="1" dirty="0">
                  <a:latin typeface="楷体" panose="02010609060101010101" pitchFamily="49" charset="-122"/>
                  <a:ea typeface="楷体" panose="02010609060101010101" pitchFamily="49" charset="-122"/>
                </a:endParaRPr>
              </a:p>
            </p:txBody>
          </p:sp>
          <p:sp>
            <p:nvSpPr>
              <p:cNvPr id="43018" name="文本框 11"/>
              <p:cNvSpPr txBox="1"/>
              <p:nvPr/>
            </p:nvSpPr>
            <p:spPr>
              <a:xfrm>
                <a:off x="6353017" y="6011672"/>
                <a:ext cx="917962" cy="368321"/>
              </a:xfrm>
              <a:prstGeom prst="rect">
                <a:avLst/>
              </a:prstGeom>
              <a:noFill/>
              <a:ln w="9525">
                <a:noFill/>
              </a:ln>
            </p:spPr>
            <p:txBody>
              <a:bodyPr anchor="t" anchorCtr="0">
                <a:spAutoFit/>
              </a:bodyPr>
              <a:p>
                <a:r>
                  <a:rPr lang="zh-CN" altLang="en-US" b="1" dirty="0">
                    <a:latin typeface="楷体" panose="02010609060101010101" pitchFamily="49" charset="-122"/>
                    <a:ea typeface="楷体" panose="02010609060101010101" pitchFamily="49" charset="-122"/>
                  </a:rPr>
                  <a:t>三角形</a:t>
                </a:r>
                <a:endParaRPr lang="zh-CN" altLang="en-US" b="1" dirty="0">
                  <a:latin typeface="楷体" panose="02010609060101010101" pitchFamily="49" charset="-122"/>
                  <a:ea typeface="楷体" panose="02010609060101010101" pitchFamily="49" charset="-122"/>
                </a:endParaRPr>
              </a:p>
            </p:txBody>
          </p:sp>
          <p:sp>
            <p:nvSpPr>
              <p:cNvPr id="43019" name="文本框 12"/>
              <p:cNvSpPr txBox="1"/>
              <p:nvPr/>
            </p:nvSpPr>
            <p:spPr>
              <a:xfrm>
                <a:off x="7705203" y="6032166"/>
                <a:ext cx="1295246" cy="369332"/>
              </a:xfrm>
              <a:prstGeom prst="rect">
                <a:avLst/>
              </a:prstGeom>
              <a:noFill/>
              <a:ln w="9525">
                <a:noFill/>
              </a:ln>
            </p:spPr>
            <p:txBody>
              <a:bodyPr anchor="t" anchorCtr="0">
                <a:spAutoFit/>
              </a:bodyPr>
              <a:p>
                <a:r>
                  <a:rPr lang="zh-CN" altLang="en-US" b="1" dirty="0">
                    <a:latin typeface="楷体" panose="02010609060101010101" pitchFamily="49" charset="-122"/>
                    <a:ea typeface="楷体" panose="02010609060101010101" pitchFamily="49" charset="-122"/>
                  </a:rPr>
                  <a:t>影子</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投影</a:t>
                </a:r>
                <a:r>
                  <a:rPr lang="en-US" altLang="zh-CN" b="1" dirty="0">
                    <a:latin typeface="楷体" panose="02010609060101010101" pitchFamily="49" charset="-122"/>
                    <a:ea typeface="楷体" panose="02010609060101010101" pitchFamily="49" charset="-122"/>
                  </a:rPr>
                  <a:t>)</a:t>
                </a:r>
                <a:endParaRPr lang="zh-CN" altLang="en-US" b="1" dirty="0">
                  <a:latin typeface="楷体" panose="02010609060101010101" pitchFamily="49" charset="-122"/>
                  <a:ea typeface="楷体" panose="02010609060101010101" pitchFamily="49" charset="-122"/>
                </a:endParaRPr>
              </a:p>
            </p:txBody>
          </p:sp>
        </p:grpSp>
        <p:sp>
          <p:nvSpPr>
            <p:cNvPr id="37" name="直角三角形 36"/>
            <p:cNvSpPr/>
            <p:nvPr/>
          </p:nvSpPr>
          <p:spPr bwMode="auto">
            <a:xfrm rot="1680000">
              <a:off x="6663710" y="4762061"/>
              <a:ext cx="523861" cy="923671"/>
            </a:xfrm>
            <a:prstGeom prst="rtTriangle">
              <a:avLst/>
            </a:prstGeom>
            <a:solidFill>
              <a:schemeClr val="accent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43021" name="标题 3"/>
          <p:cNvSpPr>
            <a:spLocks noGrp="1"/>
          </p:cNvSpPr>
          <p:nvPr>
            <p:ph type="title"/>
          </p:nvPr>
        </p:nvSpPr>
        <p:spPr>
          <a:xfrm>
            <a:off x="457200" y="274638"/>
            <a:ext cx="8229600" cy="944562"/>
          </a:xfrm>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5.3 </a:t>
            </a:r>
            <a:r>
              <a:rPr lang="zh-CN" altLang="en-US" baseline="0" dirty="0">
                <a:latin typeface="楷体" panose="02010609060101010101" pitchFamily="49" charset="-122"/>
                <a:ea typeface="楷体" panose="02010609060101010101" pitchFamily="49" charset="-122"/>
                <a:cs typeface="+mj-cs"/>
              </a:rPr>
              <a:t>投影变换</a:t>
            </a:r>
            <a:endParaRPr lang="zh-CN" altLang="en-US" baseline="0" dirty="0">
              <a:latin typeface="楷体" panose="02010609060101010101" pitchFamily="49" charset="-122"/>
              <a:ea typeface="楷体" panose="02010609060101010101" pitchFamily="49" charset="-122"/>
              <a:cs typeface="+mj-cs"/>
            </a:endParaRPr>
          </a:p>
        </p:txBody>
      </p:sp>
      <p:pic>
        <p:nvPicPr>
          <p:cNvPr id="17" name="Picture 16" descr="camera"/>
          <p:cNvPicPr>
            <a:picLocks noChangeAspect="1"/>
          </p:cNvPicPr>
          <p:nvPr>
            <p:custDataLst>
              <p:tags r:id="rId1"/>
            </p:custDataLst>
          </p:nvPr>
        </p:nvPicPr>
        <p:blipFill>
          <a:blip r:embed="rId2"/>
          <a:srcRect l="7381" t="10949" r="13297" b="14330"/>
          <a:stretch>
            <a:fillRect/>
          </a:stretch>
        </p:blipFill>
        <p:spPr>
          <a:xfrm>
            <a:off x="838835" y="4572000"/>
            <a:ext cx="3268980" cy="182435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381000" y="1524635"/>
            <a:ext cx="8305800" cy="4526280"/>
          </a:xfrm>
        </p:spPr>
        <p:txBody>
          <a:bodyPr/>
          <a:p>
            <a:pPr marL="171450" lvl="1" indent="-457200">
              <a:buSzPct val="45000"/>
              <a:buFont typeface="Wingdings" panose="05000000000000000000" charset="0"/>
              <a:buChar char="l"/>
            </a:pPr>
            <a:r>
              <a:rPr lang="zh-CN" altLang="en-US" sz="2600" dirty="0">
                <a:sym typeface="+mn-ea"/>
              </a:rPr>
              <a:t>选择空间一点为</a:t>
            </a:r>
            <a:r>
              <a:rPr lang="zh-CN" altLang="en-US" sz="2600" b="1" u="sng" dirty="0">
                <a:sym typeface="+mn-ea"/>
              </a:rPr>
              <a:t>投影中心</a:t>
            </a:r>
            <a:r>
              <a:rPr lang="zh-CN" altLang="en-US" sz="2600" dirty="0">
                <a:sym typeface="+mn-ea"/>
              </a:rPr>
              <a:t>，再定义一个不经过投影中心的</a:t>
            </a:r>
            <a:r>
              <a:rPr lang="zh-CN" altLang="en-US" sz="2600" b="1" u="sng" dirty="0">
                <a:sym typeface="+mn-ea"/>
              </a:rPr>
              <a:t>投影面</a:t>
            </a:r>
            <a:r>
              <a:rPr lang="zh-CN" altLang="en-US" sz="2600" dirty="0">
                <a:sym typeface="+mn-ea"/>
              </a:rPr>
              <a:t>，连接投影中心和三维物体的线，称为投影线。投影线与投影面相交，在投影面上形成物体的像，这个像称为三维物体在二维投影平面上的</a:t>
            </a:r>
            <a:r>
              <a:rPr lang="zh-CN" altLang="en-US" sz="2600" b="1" u="sng" dirty="0">
                <a:sym typeface="+mn-ea"/>
              </a:rPr>
              <a:t>投影</a:t>
            </a:r>
            <a:r>
              <a:rPr lang="zh-CN" altLang="en-US" sz="2600" dirty="0">
                <a:sym typeface="+mn-ea"/>
              </a:rPr>
              <a:t>。</a:t>
            </a:r>
            <a:endParaRPr lang="zh-CN" altLang="en-US" sz="2600" dirty="0">
              <a:sym typeface="+mn-ea"/>
            </a:endParaRPr>
          </a:p>
          <a:p>
            <a:pPr marL="171450" lvl="1" indent="-457200">
              <a:buSzPct val="45000"/>
              <a:buFont typeface="Wingdings" panose="05000000000000000000" charset="0"/>
              <a:buChar char="l"/>
            </a:pPr>
            <a:r>
              <a:rPr lang="zh-CN" altLang="en-US" sz="2600" dirty="0">
                <a:sym typeface="+mn-ea"/>
              </a:rPr>
              <a:t>投影中心相当于人的视点，投影线相当于视线</a:t>
            </a:r>
            <a:endParaRPr lang="en-US" altLang="zh-CN" sz="2600" dirty="0">
              <a:latin typeface="楷体" panose="02010609060101010101" pitchFamily="49" charset="-122"/>
              <a:ea typeface="楷体" panose="02010609060101010101" pitchFamily="49" charset="-122"/>
            </a:endParaRPr>
          </a:p>
          <a:p>
            <a:endParaRPr lang="zh-CN" altLang="en-US" sz="2600"/>
          </a:p>
        </p:txBody>
      </p:sp>
      <p:grpSp>
        <p:nvGrpSpPr>
          <p:cNvPr id="4" name="组合 3"/>
          <p:cNvGrpSpPr/>
          <p:nvPr/>
        </p:nvGrpSpPr>
        <p:grpSpPr>
          <a:xfrm>
            <a:off x="1844675" y="3690620"/>
            <a:ext cx="7127875" cy="3080385"/>
            <a:chOff x="2905" y="5812"/>
            <a:chExt cx="11225" cy="4851"/>
          </a:xfrm>
        </p:grpSpPr>
        <p:pic>
          <p:nvPicPr>
            <p:cNvPr id="45058" name="Picture 7" descr="D:\ZPG\Angel_book\Second_Edition\SECOND_EDITION\FIGURES\JPEG\an01f19.jpg"/>
            <p:cNvPicPr>
              <a:picLocks noChangeAspect="1"/>
            </p:cNvPicPr>
            <p:nvPr>
              <p:custDataLst>
                <p:tags r:id="rId1"/>
              </p:custDataLst>
            </p:nvPr>
          </p:nvPicPr>
          <p:blipFill>
            <a:blip r:embed="rId2"/>
            <a:stretch>
              <a:fillRect/>
            </a:stretch>
          </p:blipFill>
          <p:spPr>
            <a:xfrm>
              <a:off x="3960" y="5812"/>
              <a:ext cx="5490" cy="4268"/>
            </a:xfrm>
            <a:prstGeom prst="rect">
              <a:avLst/>
            </a:prstGeom>
            <a:noFill/>
            <a:ln w="9525">
              <a:noFill/>
            </a:ln>
          </p:spPr>
        </p:pic>
        <p:sp>
          <p:nvSpPr>
            <p:cNvPr id="45059" name="Line 70"/>
            <p:cNvSpPr/>
            <p:nvPr>
              <p:custDataLst>
                <p:tags r:id="rId3"/>
              </p:custDataLst>
            </p:nvPr>
          </p:nvSpPr>
          <p:spPr>
            <a:xfrm flipV="1">
              <a:off x="4565" y="6898"/>
              <a:ext cx="0" cy="1600"/>
            </a:xfrm>
            <a:prstGeom prst="line">
              <a:avLst/>
            </a:prstGeom>
            <a:ln w="22225" cap="rnd" cmpd="sng">
              <a:solidFill>
                <a:srgbClr val="FF3300"/>
              </a:solidFill>
              <a:prstDash val="solid"/>
              <a:round/>
              <a:headEnd type="none" w="med" len="med"/>
              <a:tailEnd type="triangle" w="lg" len="lg"/>
            </a:ln>
          </p:spPr>
        </p:sp>
        <p:sp>
          <p:nvSpPr>
            <p:cNvPr id="45060" name="Line 70"/>
            <p:cNvSpPr/>
            <p:nvPr>
              <p:custDataLst>
                <p:tags r:id="rId4"/>
              </p:custDataLst>
            </p:nvPr>
          </p:nvSpPr>
          <p:spPr>
            <a:xfrm>
              <a:off x="4565" y="8498"/>
              <a:ext cx="1380" cy="320"/>
            </a:xfrm>
            <a:prstGeom prst="line">
              <a:avLst/>
            </a:prstGeom>
            <a:ln w="22225" cap="rnd" cmpd="sng">
              <a:solidFill>
                <a:srgbClr val="FF3300"/>
              </a:solidFill>
              <a:prstDash val="solid"/>
              <a:round/>
              <a:headEnd type="none" w="med" len="med"/>
              <a:tailEnd type="triangle" w="lg" len="lg"/>
            </a:ln>
          </p:spPr>
        </p:sp>
        <p:sp>
          <p:nvSpPr>
            <p:cNvPr id="45061" name="Line 70"/>
            <p:cNvSpPr/>
            <p:nvPr>
              <p:custDataLst>
                <p:tags r:id="rId5"/>
              </p:custDataLst>
            </p:nvPr>
          </p:nvSpPr>
          <p:spPr>
            <a:xfrm flipH="1">
              <a:off x="3265" y="8510"/>
              <a:ext cx="1255" cy="615"/>
            </a:xfrm>
            <a:prstGeom prst="line">
              <a:avLst/>
            </a:prstGeom>
            <a:ln w="22225" cap="rnd" cmpd="sng">
              <a:solidFill>
                <a:srgbClr val="FF3300"/>
              </a:solidFill>
              <a:prstDash val="solid"/>
              <a:round/>
              <a:headEnd type="none" w="med" len="med"/>
              <a:tailEnd type="triangle" w="lg" len="lg"/>
            </a:ln>
          </p:spPr>
        </p:sp>
        <p:sp>
          <p:nvSpPr>
            <p:cNvPr id="45062" name="TextBox 1"/>
            <p:cNvSpPr txBox="1"/>
            <p:nvPr>
              <p:custDataLst>
                <p:tags r:id="rId6"/>
              </p:custDataLst>
            </p:nvPr>
          </p:nvSpPr>
          <p:spPr>
            <a:xfrm>
              <a:off x="5665" y="8658"/>
              <a:ext cx="480" cy="582"/>
            </a:xfrm>
            <a:prstGeom prst="rect">
              <a:avLst/>
            </a:prstGeom>
            <a:noFill/>
            <a:ln w="9525">
              <a:noFill/>
            </a:ln>
          </p:spPr>
          <p:txBody>
            <a:bodyPr anchor="t" anchorCtr="0">
              <a:spAutoFit/>
            </a:bodyPr>
            <a:p>
              <a:r>
                <a:rPr lang="en-US" altLang="zh-CN" dirty="0">
                  <a:latin typeface="Arial" panose="020B0604020202020204" pitchFamily="34" charset="0"/>
                </a:rPr>
                <a:t>x</a:t>
              </a:r>
              <a:endParaRPr lang="zh-CN" altLang="en-US" dirty="0">
                <a:latin typeface="Arial" panose="020B0604020202020204" pitchFamily="34" charset="0"/>
              </a:endParaRPr>
            </a:p>
          </p:txBody>
        </p:sp>
        <p:sp>
          <p:nvSpPr>
            <p:cNvPr id="45063" name="TextBox 7"/>
            <p:cNvSpPr txBox="1"/>
            <p:nvPr>
              <p:custDataLst>
                <p:tags r:id="rId7"/>
              </p:custDataLst>
            </p:nvPr>
          </p:nvSpPr>
          <p:spPr>
            <a:xfrm>
              <a:off x="3960" y="6608"/>
              <a:ext cx="480" cy="580"/>
            </a:xfrm>
            <a:prstGeom prst="rect">
              <a:avLst/>
            </a:prstGeom>
            <a:noFill/>
            <a:ln w="9525">
              <a:noFill/>
            </a:ln>
          </p:spPr>
          <p:txBody>
            <a:bodyPr anchor="t" anchorCtr="0">
              <a:spAutoFit/>
            </a:bodyPr>
            <a:p>
              <a:r>
                <a:rPr lang="en-US" altLang="zh-CN" dirty="0">
                  <a:latin typeface="Arial" panose="020B0604020202020204" pitchFamily="34" charset="0"/>
                </a:rPr>
                <a:t>x</a:t>
              </a:r>
              <a:endParaRPr lang="zh-CN" altLang="en-US" dirty="0">
                <a:latin typeface="Arial" panose="020B0604020202020204" pitchFamily="34" charset="0"/>
              </a:endParaRPr>
            </a:p>
          </p:txBody>
        </p:sp>
        <p:sp>
          <p:nvSpPr>
            <p:cNvPr id="45064" name="TextBox 10"/>
            <p:cNvSpPr txBox="1"/>
            <p:nvPr>
              <p:custDataLst>
                <p:tags r:id="rId8"/>
              </p:custDataLst>
            </p:nvPr>
          </p:nvSpPr>
          <p:spPr>
            <a:xfrm>
              <a:off x="2905" y="9058"/>
              <a:ext cx="795" cy="580"/>
            </a:xfrm>
            <a:prstGeom prst="rect">
              <a:avLst/>
            </a:prstGeom>
            <a:noFill/>
            <a:ln w="9525">
              <a:noFill/>
            </a:ln>
          </p:spPr>
          <p:txBody>
            <a:bodyPr wrap="square" anchor="t" anchorCtr="0">
              <a:spAutoFit/>
            </a:bodyPr>
            <a:p>
              <a:r>
                <a:rPr lang="en-US" altLang="zh-CN" dirty="0">
                  <a:latin typeface="Arial" panose="020B0604020202020204" pitchFamily="34" charset="0"/>
                </a:rPr>
                <a:t>-z </a:t>
              </a:r>
              <a:endParaRPr lang="zh-CN" altLang="en-US" dirty="0">
                <a:latin typeface="Arial" panose="020B0604020202020204" pitchFamily="34" charset="0"/>
              </a:endParaRPr>
            </a:p>
          </p:txBody>
        </p:sp>
        <p:sp>
          <p:nvSpPr>
            <p:cNvPr id="45067" name="TextBox 16"/>
            <p:cNvSpPr txBox="1"/>
            <p:nvPr>
              <p:custDataLst>
                <p:tags r:id="rId9"/>
              </p:custDataLst>
            </p:nvPr>
          </p:nvSpPr>
          <p:spPr>
            <a:xfrm>
              <a:off x="6955" y="9025"/>
              <a:ext cx="7175" cy="583"/>
            </a:xfrm>
            <a:prstGeom prst="rect">
              <a:avLst/>
            </a:prstGeom>
            <a:noFill/>
            <a:ln w="9525">
              <a:noFill/>
            </a:ln>
          </p:spPr>
          <p:txBody>
            <a:bodyPr anchor="t" anchorCtr="0">
              <a:spAutoFit/>
            </a:bodyPr>
            <a:p>
              <a:r>
                <a:rPr lang="zh-CN" altLang="en-US" dirty="0">
                  <a:latin typeface="华文楷体" panose="02010600040101010101" pitchFamily="2" charset="-122"/>
                  <a:ea typeface="华文楷体" panose="02010600040101010101" pitchFamily="2" charset="-122"/>
                </a:rPr>
                <a:t>投影平面（底片、观察平面、像平面）</a:t>
              </a:r>
              <a:endParaRPr lang="zh-CN" altLang="en-US" dirty="0">
                <a:latin typeface="华文楷体" panose="02010600040101010101" pitchFamily="2" charset="-122"/>
                <a:ea typeface="华文楷体" panose="02010600040101010101" pitchFamily="2" charset="-122"/>
              </a:endParaRPr>
            </a:p>
          </p:txBody>
        </p:sp>
        <p:cxnSp>
          <p:nvCxnSpPr>
            <p:cNvPr id="13" name="直接箭头连接符 12"/>
            <p:cNvCxnSpPr/>
            <p:nvPr>
              <p:custDataLst>
                <p:tags r:id="rId10"/>
              </p:custDataLst>
            </p:nvPr>
          </p:nvCxnSpPr>
          <p:spPr>
            <a:xfrm flipH="1" flipV="1">
              <a:off x="6360" y="8280"/>
              <a:ext cx="660" cy="668"/>
            </a:xfrm>
            <a:prstGeom prst="straightConnector1">
              <a:avLst/>
            </a:prstGeom>
            <a:ln>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45071" name="TextBox 23"/>
            <p:cNvSpPr txBox="1"/>
            <p:nvPr>
              <p:custDataLst>
                <p:tags r:id="rId11"/>
              </p:custDataLst>
            </p:nvPr>
          </p:nvSpPr>
          <p:spPr>
            <a:xfrm>
              <a:off x="5493" y="10080"/>
              <a:ext cx="5140" cy="583"/>
            </a:xfrm>
            <a:prstGeom prst="rect">
              <a:avLst/>
            </a:prstGeom>
            <a:noFill/>
            <a:ln w="9525">
              <a:noFill/>
            </a:ln>
          </p:spPr>
          <p:txBody>
            <a:bodyPr anchor="t" anchorCtr="0">
              <a:spAutoFit/>
            </a:bodyPr>
            <a:p>
              <a:r>
                <a:rPr lang="zh-CN" altLang="en-US" dirty="0">
                  <a:latin typeface="华文楷体" panose="02010600040101010101" pitchFamily="2" charset="-122"/>
                  <a:ea typeface="华文楷体" panose="02010600040101010101" pitchFamily="2" charset="-122"/>
                </a:rPr>
                <a:t>观察坐标系和投影平面的关系</a:t>
              </a:r>
              <a:endParaRPr lang="zh-CN" altLang="en-US" dirty="0">
                <a:latin typeface="华文楷体" panose="02010600040101010101" pitchFamily="2" charset="-122"/>
                <a:ea typeface="华文楷体" panose="02010600040101010101" pitchFamily="2" charset="-122"/>
              </a:endParaRPr>
            </a:p>
          </p:txBody>
        </p:sp>
        <p:sp>
          <p:nvSpPr>
            <p:cNvPr id="5" name="TextBox 16"/>
            <p:cNvSpPr txBox="1"/>
            <p:nvPr>
              <p:custDataLst>
                <p:tags r:id="rId12"/>
              </p:custDataLst>
            </p:nvPr>
          </p:nvSpPr>
          <p:spPr>
            <a:xfrm>
              <a:off x="8160" y="7973"/>
              <a:ext cx="1428" cy="580"/>
            </a:xfrm>
            <a:prstGeom prst="rect">
              <a:avLst/>
            </a:prstGeom>
            <a:noFill/>
            <a:ln w="9525">
              <a:noFill/>
            </a:ln>
          </p:spPr>
          <p:txBody>
            <a:bodyPr wrap="square" anchor="t" anchorCtr="0">
              <a:spAutoFit/>
            </a:bodyPr>
            <a:p>
              <a:r>
                <a:rPr lang="zh-CN" altLang="en-US" dirty="0">
                  <a:latin typeface="华文楷体" panose="02010600040101010101" pitchFamily="2" charset="-122"/>
                  <a:ea typeface="华文楷体" panose="02010600040101010101" pitchFamily="2" charset="-122"/>
                </a:rPr>
                <a:t>投影线</a:t>
              </a:r>
              <a:endParaRPr lang="zh-CN" altLang="en-US" dirty="0">
                <a:latin typeface="华文楷体" panose="02010600040101010101" pitchFamily="2" charset="-122"/>
                <a:ea typeface="华文楷体" panose="02010600040101010101" pitchFamily="2" charset="-122"/>
              </a:endParaRPr>
            </a:p>
          </p:txBody>
        </p:sp>
        <p:cxnSp>
          <p:nvCxnSpPr>
            <p:cNvPr id="6" name="直接箭头连接符 5"/>
            <p:cNvCxnSpPr>
              <a:stCxn id="5" idx="1"/>
            </p:cNvCxnSpPr>
            <p:nvPr>
              <p:custDataLst>
                <p:tags r:id="rId13"/>
              </p:custDataLst>
            </p:nvPr>
          </p:nvCxnSpPr>
          <p:spPr>
            <a:xfrm flipH="1" flipV="1">
              <a:off x="7305" y="7888"/>
              <a:ext cx="855" cy="375"/>
            </a:xfrm>
            <a:prstGeom prst="straightConnector1">
              <a:avLst/>
            </a:prstGeom>
            <a:ln>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6083" name="对象 93"/>
          <p:cNvGraphicFramePr/>
          <p:nvPr/>
        </p:nvGraphicFramePr>
        <p:xfrm>
          <a:off x="1837690" y="4919345"/>
          <a:ext cx="5553710" cy="1894205"/>
        </p:xfrm>
        <a:graphic>
          <a:graphicData uri="http://schemas.openxmlformats.org/presentationml/2006/ole">
            <mc:AlternateContent xmlns:mc="http://schemas.openxmlformats.org/markup-compatibility/2006">
              <mc:Choice xmlns:v="urn:schemas-microsoft-com:vml" Requires="v">
                <p:oleObj spid="_x0000_s3102" name="" r:id="rId1" imgW="7124700" imgH="3267075" progId="PBrush">
                  <p:embed/>
                </p:oleObj>
              </mc:Choice>
              <mc:Fallback>
                <p:oleObj name="" r:id="rId1" imgW="7124700" imgH="3267075" progId="PBrush">
                  <p:embed/>
                  <p:pic>
                    <p:nvPicPr>
                      <p:cNvPr id="0" name="图片 3101"/>
                      <p:cNvPicPr/>
                      <p:nvPr/>
                    </p:nvPicPr>
                    <p:blipFill>
                      <a:blip r:embed="rId2"/>
                      <a:stretch>
                        <a:fillRect/>
                      </a:stretch>
                    </p:blipFill>
                    <p:spPr>
                      <a:xfrm>
                        <a:off x="1837690" y="4919345"/>
                        <a:ext cx="5553710" cy="1894205"/>
                      </a:xfrm>
                      <a:prstGeom prst="rect">
                        <a:avLst/>
                      </a:prstGeom>
                      <a:noFill/>
                      <a:ln w="38100">
                        <a:noFill/>
                        <a:miter/>
                      </a:ln>
                    </p:spPr>
                  </p:pic>
                </p:oleObj>
              </mc:Fallback>
            </mc:AlternateContent>
          </a:graphicData>
        </a:graphic>
      </p:graphicFrame>
      <p:sp>
        <p:nvSpPr>
          <p:cNvPr id="46081" name="内容占位符 2"/>
          <p:cNvSpPr>
            <a:spLocks noGrp="1"/>
          </p:cNvSpPr>
          <p:nvPr>
            <p:ph idx="1"/>
          </p:nvPr>
        </p:nvSpPr>
        <p:spPr>
          <a:xfrm>
            <a:off x="282575" y="1143635"/>
            <a:ext cx="8580755" cy="4729480"/>
          </a:xfrm>
        </p:spPr>
        <p:txBody>
          <a:bodyPr vert="horz" wrap="square" lIns="91440" tIns="45720" rIns="91440" bIns="45720" anchor="t" anchorCtr="0"/>
          <a:p>
            <a:pPr algn="just" eaLnBrk="1" hangingPunct="1">
              <a:spcBef>
                <a:spcPts val="600"/>
              </a:spcBef>
            </a:pPr>
            <a:r>
              <a:rPr lang="zh-CN" altLang="en-US" sz="2400" b="1" dirty="0">
                <a:latin typeface="楷体" panose="02010609060101010101" pitchFamily="49" charset="-122"/>
                <a:ea typeface="楷体" panose="02010609060101010101" pitchFamily="49" charset="-122"/>
                <a:cs typeface="+mn-cs"/>
              </a:rPr>
              <a:t>投影变换计算与投影中心</a:t>
            </a:r>
            <a:r>
              <a:rPr lang="en-US" altLang="zh-CN" sz="2400" b="1" dirty="0">
                <a:latin typeface="楷体" panose="02010609060101010101" pitchFamily="49" charset="-122"/>
                <a:ea typeface="楷体" panose="02010609060101010101" pitchFamily="49" charset="-122"/>
                <a:cs typeface="+mn-cs"/>
              </a:rPr>
              <a:t>(</a:t>
            </a:r>
            <a:r>
              <a:rPr lang="zh-CN" altLang="en-US" sz="2400" b="1" dirty="0">
                <a:latin typeface="楷体" panose="02010609060101010101" pitchFamily="49" charset="-122"/>
                <a:ea typeface="楷体" panose="02010609060101010101" pitchFamily="49" charset="-122"/>
                <a:cs typeface="+mn-cs"/>
              </a:rPr>
              <a:t>视点</a:t>
            </a:r>
            <a:r>
              <a:rPr lang="en-US" altLang="zh-CN" sz="2400" b="1" dirty="0">
                <a:latin typeface="楷体" panose="02010609060101010101" pitchFamily="49" charset="-122"/>
                <a:ea typeface="楷体" panose="02010609060101010101" pitchFamily="49" charset="-122"/>
                <a:cs typeface="+mn-cs"/>
              </a:rPr>
              <a:t>)</a:t>
            </a:r>
            <a:r>
              <a:rPr lang="zh-CN" altLang="en-US" sz="2400" b="1" dirty="0">
                <a:latin typeface="楷体" panose="02010609060101010101" pitchFamily="49" charset="-122"/>
                <a:ea typeface="楷体" panose="02010609060101010101" pitchFamily="49" charset="-122"/>
                <a:cs typeface="+mn-cs"/>
              </a:rPr>
              <a:t>、投影平面</a:t>
            </a:r>
            <a:r>
              <a:rPr lang="en-US" altLang="zh-CN" sz="2400" b="1" dirty="0">
                <a:latin typeface="楷体" panose="02010609060101010101" pitchFamily="49" charset="-122"/>
                <a:ea typeface="楷体" panose="02010609060101010101" pitchFamily="49" charset="-122"/>
                <a:cs typeface="+mn-cs"/>
              </a:rPr>
              <a:t>(</a:t>
            </a:r>
            <a:r>
              <a:rPr lang="zh-CN" altLang="en-US" sz="2400" b="1" dirty="0">
                <a:latin typeface="楷体" panose="02010609060101010101" pitchFamily="49" charset="-122"/>
                <a:ea typeface="楷体" panose="02010609060101010101" pitchFamily="49" charset="-122"/>
                <a:cs typeface="+mn-cs"/>
              </a:rPr>
              <a:t>底片</a:t>
            </a:r>
            <a:r>
              <a:rPr lang="en-US" altLang="zh-CN" sz="2400" b="1" dirty="0">
                <a:latin typeface="楷体" panose="02010609060101010101" pitchFamily="49" charset="-122"/>
                <a:ea typeface="楷体" panose="02010609060101010101" pitchFamily="49" charset="-122"/>
                <a:cs typeface="+mn-cs"/>
              </a:rPr>
              <a:t>)</a:t>
            </a:r>
            <a:r>
              <a:rPr lang="zh-CN" altLang="en-US" sz="2400" b="1" dirty="0">
                <a:latin typeface="楷体" panose="02010609060101010101" pitchFamily="49" charset="-122"/>
                <a:ea typeface="楷体" panose="02010609060101010101" pitchFamily="49" charset="-122"/>
                <a:cs typeface="+mn-cs"/>
              </a:rPr>
              <a:t>、投影线</a:t>
            </a:r>
            <a:r>
              <a:rPr lang="en-US" altLang="zh-CN" sz="2400" b="1" dirty="0">
                <a:latin typeface="楷体" panose="02010609060101010101" pitchFamily="49" charset="-122"/>
                <a:ea typeface="楷体" panose="02010609060101010101" pitchFamily="49" charset="-122"/>
                <a:cs typeface="+mn-cs"/>
              </a:rPr>
              <a:t>(</a:t>
            </a:r>
            <a:r>
              <a:rPr lang="zh-CN" altLang="en-US" sz="2400" b="1" dirty="0">
                <a:latin typeface="楷体" panose="02010609060101010101" pitchFamily="49" charset="-122"/>
                <a:ea typeface="楷体" panose="02010609060101010101" pitchFamily="49" charset="-122"/>
                <a:cs typeface="+mn-cs"/>
              </a:rPr>
              <a:t>光线</a:t>
            </a:r>
            <a:r>
              <a:rPr lang="en-US" altLang="zh-CN" sz="2400" b="1" dirty="0">
                <a:latin typeface="楷体" panose="02010609060101010101" pitchFamily="49" charset="-122"/>
                <a:ea typeface="楷体" panose="02010609060101010101" pitchFamily="49" charset="-122"/>
                <a:cs typeface="+mn-cs"/>
              </a:rPr>
              <a:t>)</a:t>
            </a:r>
            <a:r>
              <a:rPr lang="zh-CN" altLang="en-US" sz="2400" b="1" dirty="0">
                <a:latin typeface="楷体" panose="02010609060101010101" pitchFamily="49" charset="-122"/>
                <a:ea typeface="楷体" panose="02010609060101010101" pitchFamily="49" charset="-122"/>
                <a:cs typeface="+mn-cs"/>
              </a:rPr>
              <a:t>有关。</a:t>
            </a:r>
            <a:endParaRPr lang="en-US" altLang="zh-CN" sz="2400" b="1" dirty="0">
              <a:latin typeface="楷体" panose="02010609060101010101" pitchFamily="49" charset="-122"/>
              <a:ea typeface="楷体" panose="02010609060101010101" pitchFamily="49" charset="-122"/>
              <a:cs typeface="+mn-cs"/>
            </a:endParaRPr>
          </a:p>
          <a:p>
            <a:pPr algn="just" eaLnBrk="1" hangingPunct="1">
              <a:spcBef>
                <a:spcPts val="600"/>
              </a:spcBef>
            </a:pPr>
            <a:r>
              <a:rPr lang="zh-CN" altLang="en-US" sz="2400" b="1" dirty="0">
                <a:latin typeface="楷体" panose="02010609060101010101" pitchFamily="49" charset="-122"/>
                <a:ea typeface="楷体" panose="02010609060101010101" pitchFamily="49" charset="-122"/>
                <a:cs typeface="+mn-cs"/>
              </a:rPr>
              <a:t>按照</a:t>
            </a:r>
            <a:r>
              <a:rPr lang="zh-CN" altLang="en-US" sz="2400" b="1" u="sng" dirty="0">
                <a:latin typeface="楷体" panose="02010609060101010101" pitchFamily="49" charset="-122"/>
                <a:ea typeface="楷体" panose="02010609060101010101" pitchFamily="49" charset="-122"/>
                <a:cs typeface="+mn-cs"/>
              </a:rPr>
              <a:t>投影中心和投影面之间距离</a:t>
            </a:r>
            <a:r>
              <a:rPr lang="zh-CN" altLang="en-US" sz="2400" b="1" dirty="0">
                <a:latin typeface="楷体" panose="02010609060101010101" pitchFamily="49" charset="-122"/>
                <a:ea typeface="楷体" panose="02010609060101010101" pitchFamily="49" charset="-122"/>
                <a:cs typeface="+mn-cs"/>
              </a:rPr>
              <a:t>的不同，投影方式分为两类</a:t>
            </a:r>
            <a:endParaRPr lang="zh-CN" altLang="en-US" sz="2400" b="1" dirty="0">
              <a:latin typeface="楷体" panose="02010609060101010101" pitchFamily="49" charset="-122"/>
              <a:ea typeface="楷体" panose="02010609060101010101" pitchFamily="49" charset="-122"/>
              <a:cs typeface="+mn-cs"/>
            </a:endParaRPr>
          </a:p>
          <a:p>
            <a:pPr lvl="1" algn="just" eaLnBrk="1" hangingPunct="1">
              <a:spcBef>
                <a:spcPts val="600"/>
              </a:spcBef>
            </a:pPr>
            <a:r>
              <a:rPr lang="zh-CN" altLang="en-US" sz="2400" b="1" dirty="0">
                <a:solidFill>
                  <a:srgbClr val="0000FF"/>
                </a:solidFill>
                <a:latin typeface="楷体" panose="02010609060101010101" pitchFamily="49" charset="-122"/>
                <a:ea typeface="楷体" panose="02010609060101010101" pitchFamily="49" charset="-122"/>
              </a:rPr>
              <a:t>平行投影</a:t>
            </a:r>
            <a:r>
              <a:rPr lang="zh-CN" altLang="en-US" sz="2400" b="1" dirty="0">
                <a:latin typeface="楷体" panose="02010609060101010101" pitchFamily="49" charset="-122"/>
                <a:ea typeface="楷体" panose="02010609060101010101" pitchFamily="49" charset="-122"/>
              </a:rPr>
              <a:t>。投影中心和投影平面之间的距离为无穷大。投影线之间相互平行，这些平行投影线将三维对象投影到投影平面上去。</a:t>
            </a:r>
            <a:endParaRPr lang="zh-CN" altLang="en-US" sz="2400" b="1" dirty="0">
              <a:latin typeface="楷体" panose="02010609060101010101" pitchFamily="49" charset="-122"/>
              <a:ea typeface="楷体" panose="02010609060101010101" pitchFamily="49" charset="-122"/>
            </a:endParaRPr>
          </a:p>
          <a:p>
            <a:pPr lvl="1" algn="just" eaLnBrk="1" hangingPunct="1">
              <a:spcBef>
                <a:spcPts val="600"/>
              </a:spcBef>
            </a:pPr>
            <a:r>
              <a:rPr lang="zh-CN" altLang="en-US" sz="2400" b="1" dirty="0">
                <a:solidFill>
                  <a:srgbClr val="0000FF"/>
                </a:solidFill>
                <a:latin typeface="楷体" panose="02010609060101010101" pitchFamily="49" charset="-122"/>
                <a:ea typeface="楷体" panose="02010609060101010101" pitchFamily="49" charset="-122"/>
              </a:rPr>
              <a:t>透视投影</a:t>
            </a:r>
            <a:r>
              <a:rPr lang="zh-CN" altLang="en-US" sz="2400" b="1" dirty="0">
                <a:latin typeface="楷体" panose="02010609060101010101" pitchFamily="49" charset="-122"/>
                <a:ea typeface="楷体" panose="02010609060101010101" pitchFamily="49" charset="-122"/>
              </a:rPr>
              <a:t>。投影中心和投影平面距离有限。使用一组由投影中心产生的放射投影线，将三维对象投影到投影平面上去。</a:t>
            </a:r>
            <a:endParaRPr lang="zh-CN" altLang="en-US" sz="2400" b="1" dirty="0">
              <a:latin typeface="楷体" panose="02010609060101010101" pitchFamily="49" charset="-122"/>
              <a:ea typeface="楷体" panose="02010609060101010101" pitchFamily="49" charset="-122"/>
            </a:endParaRPr>
          </a:p>
        </p:txBody>
      </p:sp>
      <p:sp>
        <p:nvSpPr>
          <p:cNvPr id="46082" name="标题 1"/>
          <p:cNvSpPr>
            <a:spLocks noGrp="1"/>
          </p:cNvSpPr>
          <p:nvPr>
            <p:ph type="title"/>
          </p:nvPr>
        </p:nvSpPr>
        <p:spPr>
          <a:xfrm>
            <a:off x="457200" y="274638"/>
            <a:ext cx="8229600" cy="944562"/>
          </a:xfrm>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5.3.1 </a:t>
            </a:r>
            <a:r>
              <a:rPr lang="zh-CN" altLang="en-US" baseline="0" dirty="0">
                <a:latin typeface="楷体" panose="02010609060101010101" pitchFamily="49" charset="-122"/>
                <a:ea typeface="楷体" panose="02010609060101010101" pitchFamily="49" charset="-122"/>
                <a:cs typeface="+mj-cs"/>
              </a:rPr>
              <a:t>投影变换分类</a:t>
            </a:r>
            <a:endParaRPr lang="zh-CN" altLang="en-US" baseline="0" dirty="0">
              <a:latin typeface="楷体" panose="02010609060101010101" pitchFamily="49" charset="-122"/>
              <a:ea typeface="楷体" panose="02010609060101010101" pitchFamily="49" charset="-122"/>
              <a:cs typeface="+mj-cs"/>
            </a:endParaRPr>
          </a:p>
        </p:txBody>
      </p:sp>
      <p:sp>
        <p:nvSpPr>
          <p:cNvPr id="46084" name="TextBox 94"/>
          <p:cNvSpPr txBox="1"/>
          <p:nvPr/>
        </p:nvSpPr>
        <p:spPr>
          <a:xfrm>
            <a:off x="7567930" y="5562283"/>
            <a:ext cx="1295400" cy="369887"/>
          </a:xfrm>
          <a:prstGeom prst="rect">
            <a:avLst/>
          </a:prstGeom>
          <a:noFill/>
          <a:ln w="9525">
            <a:noFill/>
          </a:ln>
        </p:spPr>
        <p:txBody>
          <a:bodyPr anchor="t" anchorCtr="0">
            <a:spAutoFit/>
          </a:bodyPr>
          <a:p>
            <a:r>
              <a:rPr lang="zh-CN" altLang="en-US" b="1" dirty="0">
                <a:latin typeface="华文楷体" panose="02010600040101010101" pitchFamily="2" charset="-122"/>
                <a:ea typeface="华文楷体" panose="02010600040101010101" pitchFamily="2" charset="-122"/>
              </a:rPr>
              <a:t>投影平面</a:t>
            </a:r>
            <a:endParaRPr lang="zh-CN" altLang="en-US" b="1" dirty="0">
              <a:latin typeface="华文楷体" panose="02010600040101010101" pitchFamily="2" charset="-122"/>
              <a:ea typeface="华文楷体" panose="02010600040101010101" pitchFamily="2" charset="-122"/>
            </a:endParaRPr>
          </a:p>
        </p:txBody>
      </p:sp>
      <p:cxnSp>
        <p:nvCxnSpPr>
          <p:cNvPr id="96" name="直接箭头连接符 95"/>
          <p:cNvCxnSpPr/>
          <p:nvPr/>
        </p:nvCxnSpPr>
        <p:spPr>
          <a:xfrm flipH="1">
            <a:off x="7162800" y="5714683"/>
            <a:ext cx="381000" cy="0"/>
          </a:xfrm>
          <a:prstGeom prst="straightConnector1">
            <a:avLst/>
          </a:prstGeom>
          <a:ln>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057" name="Picture 6" descr="D:\ZPG\Angel_book\Second_Edition\SECOND_EDITION\FIGURES\JPEG\an01f18.jpg"/>
          <p:cNvPicPr>
            <a:picLocks noGrp="1" noChangeAspect="1"/>
          </p:cNvPicPr>
          <p:nvPr>
            <p:ph idx="1"/>
          </p:nvPr>
        </p:nvPicPr>
        <p:blipFill>
          <a:blip r:embed="rId1"/>
          <a:stretch>
            <a:fillRect/>
          </a:stretch>
        </p:blipFill>
        <p:spPr>
          <a:xfrm>
            <a:off x="381000" y="381000"/>
            <a:ext cx="7805738" cy="2209800"/>
          </a:xfrm>
        </p:spPr>
      </p:pic>
      <p:sp>
        <p:nvSpPr>
          <p:cNvPr id="45065" name="TextBox 2"/>
          <p:cNvSpPr txBox="1"/>
          <p:nvPr/>
        </p:nvSpPr>
        <p:spPr>
          <a:xfrm>
            <a:off x="850900" y="2438400"/>
            <a:ext cx="668338" cy="369888"/>
          </a:xfrm>
          <a:prstGeom prst="rect">
            <a:avLst/>
          </a:prstGeom>
          <a:noFill/>
          <a:ln w="9525">
            <a:noFill/>
          </a:ln>
        </p:spPr>
        <p:txBody>
          <a:bodyPr anchor="t" anchorCtr="0">
            <a:spAutoFit/>
          </a:bodyPr>
          <a:p>
            <a:r>
              <a:rPr lang="zh-CN" altLang="en-US" dirty="0">
                <a:latin typeface="华文楷体" panose="02010600040101010101" pitchFamily="2" charset="-122"/>
                <a:ea typeface="华文楷体" panose="02010600040101010101" pitchFamily="2" charset="-122"/>
              </a:rPr>
              <a:t>底片</a:t>
            </a:r>
            <a:endParaRPr lang="zh-CN" altLang="en-US" dirty="0">
              <a:latin typeface="华文楷体" panose="02010600040101010101" pitchFamily="2" charset="-122"/>
              <a:ea typeface="华文楷体" panose="02010600040101010101" pitchFamily="2" charset="-122"/>
            </a:endParaRPr>
          </a:p>
        </p:txBody>
      </p:sp>
      <p:sp>
        <p:nvSpPr>
          <p:cNvPr id="45066" name="TextBox 13"/>
          <p:cNvSpPr txBox="1"/>
          <p:nvPr/>
        </p:nvSpPr>
        <p:spPr>
          <a:xfrm>
            <a:off x="6400800" y="1828800"/>
            <a:ext cx="668338" cy="369888"/>
          </a:xfrm>
          <a:prstGeom prst="rect">
            <a:avLst/>
          </a:prstGeom>
          <a:noFill/>
          <a:ln w="9525">
            <a:noFill/>
          </a:ln>
        </p:spPr>
        <p:txBody>
          <a:bodyPr anchor="t" anchorCtr="0">
            <a:spAutoFit/>
          </a:bodyPr>
          <a:p>
            <a:r>
              <a:rPr lang="zh-CN" altLang="en-US" dirty="0">
                <a:latin typeface="华文楷体" panose="02010600040101010101" pitchFamily="2" charset="-122"/>
                <a:ea typeface="华文楷体" panose="02010600040101010101" pitchFamily="2" charset="-122"/>
              </a:rPr>
              <a:t>底片</a:t>
            </a:r>
            <a:endParaRPr lang="zh-CN" altLang="en-US" dirty="0">
              <a:latin typeface="华文楷体" panose="02010600040101010101" pitchFamily="2" charset="-122"/>
              <a:ea typeface="华文楷体" panose="02010600040101010101" pitchFamily="2" charset="-122"/>
            </a:endParaRPr>
          </a:p>
        </p:txBody>
      </p:sp>
      <p:sp>
        <p:nvSpPr>
          <p:cNvPr id="45070" name="TextBox 20"/>
          <p:cNvSpPr txBox="1"/>
          <p:nvPr/>
        </p:nvSpPr>
        <p:spPr>
          <a:xfrm>
            <a:off x="4300538" y="2622550"/>
            <a:ext cx="1212850" cy="369888"/>
          </a:xfrm>
          <a:prstGeom prst="rect">
            <a:avLst/>
          </a:prstGeom>
          <a:noFill/>
          <a:ln w="9525">
            <a:noFill/>
          </a:ln>
        </p:spPr>
        <p:txBody>
          <a:bodyPr anchor="t" anchorCtr="0">
            <a:spAutoFit/>
          </a:bodyPr>
          <a:p>
            <a:r>
              <a:rPr lang="zh-CN" altLang="en-US" dirty="0">
                <a:latin typeface="华文楷体" panose="02010600040101010101" pitchFamily="2" charset="-122"/>
                <a:ea typeface="华文楷体" panose="02010600040101010101" pitchFamily="2" charset="-122"/>
              </a:rPr>
              <a:t>成像原理</a:t>
            </a:r>
            <a:endParaRPr lang="zh-CN" altLang="en-US" dirty="0">
              <a:latin typeface="华文楷体" panose="02010600040101010101" pitchFamily="2" charset="-122"/>
              <a:ea typeface="华文楷体" panose="02010600040101010101" pitchFamily="2" charset="-122"/>
            </a:endParaRPr>
          </a:p>
        </p:txBody>
      </p:sp>
      <p:grpSp>
        <p:nvGrpSpPr>
          <p:cNvPr id="2" name="组合 1"/>
          <p:cNvGrpSpPr/>
          <p:nvPr/>
        </p:nvGrpSpPr>
        <p:grpSpPr>
          <a:xfrm>
            <a:off x="152400" y="3124200"/>
            <a:ext cx="8839200" cy="3276600"/>
            <a:chOff x="240" y="4920"/>
            <a:chExt cx="13920" cy="5160"/>
          </a:xfrm>
        </p:grpSpPr>
        <p:pic>
          <p:nvPicPr>
            <p:cNvPr id="45058" name="Picture 7" descr="D:\ZPG\Angel_book\Second_Edition\SECOND_EDITION\FIGURES\JPEG\an01f19.jpg"/>
            <p:cNvPicPr>
              <a:picLocks noChangeAspect="1"/>
            </p:cNvPicPr>
            <p:nvPr/>
          </p:nvPicPr>
          <p:blipFill>
            <a:blip r:embed="rId2"/>
            <a:stretch>
              <a:fillRect/>
            </a:stretch>
          </p:blipFill>
          <p:spPr>
            <a:xfrm>
              <a:off x="3960" y="5323"/>
              <a:ext cx="6120" cy="4757"/>
            </a:xfrm>
            <a:prstGeom prst="rect">
              <a:avLst/>
            </a:prstGeom>
            <a:noFill/>
            <a:ln w="9525">
              <a:noFill/>
            </a:ln>
          </p:spPr>
        </p:pic>
        <p:sp>
          <p:nvSpPr>
            <p:cNvPr id="45059" name="Line 70"/>
            <p:cNvSpPr/>
            <p:nvPr/>
          </p:nvSpPr>
          <p:spPr>
            <a:xfrm flipV="1">
              <a:off x="4565" y="6898"/>
              <a:ext cx="0" cy="1600"/>
            </a:xfrm>
            <a:prstGeom prst="line">
              <a:avLst/>
            </a:prstGeom>
            <a:ln w="22225" cap="rnd" cmpd="sng">
              <a:solidFill>
                <a:srgbClr val="FF3300"/>
              </a:solidFill>
              <a:prstDash val="solid"/>
              <a:round/>
              <a:headEnd type="none" w="med" len="med"/>
              <a:tailEnd type="triangle" w="lg" len="lg"/>
            </a:ln>
          </p:spPr>
        </p:sp>
        <p:sp>
          <p:nvSpPr>
            <p:cNvPr id="45060" name="Line 70"/>
            <p:cNvSpPr/>
            <p:nvPr/>
          </p:nvSpPr>
          <p:spPr>
            <a:xfrm>
              <a:off x="4565" y="8498"/>
              <a:ext cx="1380" cy="320"/>
            </a:xfrm>
            <a:prstGeom prst="line">
              <a:avLst/>
            </a:prstGeom>
            <a:ln w="22225" cap="rnd" cmpd="sng">
              <a:solidFill>
                <a:srgbClr val="FF3300"/>
              </a:solidFill>
              <a:prstDash val="solid"/>
              <a:round/>
              <a:headEnd type="none" w="med" len="med"/>
              <a:tailEnd type="triangle" w="lg" len="lg"/>
            </a:ln>
          </p:spPr>
        </p:sp>
        <p:sp>
          <p:nvSpPr>
            <p:cNvPr id="45061" name="Line 70"/>
            <p:cNvSpPr/>
            <p:nvPr/>
          </p:nvSpPr>
          <p:spPr>
            <a:xfrm flipH="1">
              <a:off x="3265" y="8510"/>
              <a:ext cx="1255" cy="615"/>
            </a:xfrm>
            <a:prstGeom prst="line">
              <a:avLst/>
            </a:prstGeom>
            <a:ln w="22225" cap="rnd" cmpd="sng">
              <a:solidFill>
                <a:srgbClr val="FF3300"/>
              </a:solidFill>
              <a:prstDash val="solid"/>
              <a:round/>
              <a:headEnd type="none" w="med" len="med"/>
              <a:tailEnd type="triangle" w="lg" len="lg"/>
            </a:ln>
          </p:spPr>
        </p:sp>
        <p:sp>
          <p:nvSpPr>
            <p:cNvPr id="45062" name="TextBox 1"/>
            <p:cNvSpPr txBox="1"/>
            <p:nvPr/>
          </p:nvSpPr>
          <p:spPr>
            <a:xfrm>
              <a:off x="5665" y="8658"/>
              <a:ext cx="480" cy="582"/>
            </a:xfrm>
            <a:prstGeom prst="rect">
              <a:avLst/>
            </a:prstGeom>
            <a:noFill/>
            <a:ln w="9525">
              <a:noFill/>
            </a:ln>
          </p:spPr>
          <p:txBody>
            <a:bodyPr anchor="t" anchorCtr="0">
              <a:spAutoFit/>
            </a:bodyPr>
            <a:p>
              <a:r>
                <a:rPr lang="en-US" altLang="zh-CN" dirty="0">
                  <a:latin typeface="Arial" panose="020B0604020202020204" pitchFamily="34" charset="0"/>
                </a:rPr>
                <a:t>x</a:t>
              </a:r>
              <a:endParaRPr lang="zh-CN" altLang="en-US" dirty="0">
                <a:latin typeface="Arial" panose="020B0604020202020204" pitchFamily="34" charset="0"/>
              </a:endParaRPr>
            </a:p>
          </p:txBody>
        </p:sp>
        <p:sp>
          <p:nvSpPr>
            <p:cNvPr id="45063" name="TextBox 7"/>
            <p:cNvSpPr txBox="1"/>
            <p:nvPr/>
          </p:nvSpPr>
          <p:spPr>
            <a:xfrm>
              <a:off x="3960" y="6608"/>
              <a:ext cx="480" cy="580"/>
            </a:xfrm>
            <a:prstGeom prst="rect">
              <a:avLst/>
            </a:prstGeom>
            <a:noFill/>
            <a:ln w="9525">
              <a:noFill/>
            </a:ln>
          </p:spPr>
          <p:txBody>
            <a:bodyPr anchor="t" anchorCtr="0">
              <a:spAutoFit/>
            </a:bodyPr>
            <a:p>
              <a:r>
                <a:rPr lang="en-US" altLang="zh-CN" dirty="0">
                  <a:latin typeface="Arial" panose="020B0604020202020204" pitchFamily="34" charset="0"/>
                </a:rPr>
                <a:t>x</a:t>
              </a:r>
              <a:endParaRPr lang="zh-CN" altLang="en-US" dirty="0">
                <a:latin typeface="Arial" panose="020B0604020202020204" pitchFamily="34" charset="0"/>
              </a:endParaRPr>
            </a:p>
          </p:txBody>
        </p:sp>
        <p:sp>
          <p:nvSpPr>
            <p:cNvPr id="45064" name="TextBox 10"/>
            <p:cNvSpPr txBox="1"/>
            <p:nvPr/>
          </p:nvSpPr>
          <p:spPr>
            <a:xfrm>
              <a:off x="2905" y="9058"/>
              <a:ext cx="780" cy="580"/>
            </a:xfrm>
            <a:prstGeom prst="rect">
              <a:avLst/>
            </a:prstGeom>
            <a:noFill/>
            <a:ln w="9525">
              <a:noFill/>
            </a:ln>
          </p:spPr>
          <p:txBody>
            <a:bodyPr wrap="square" anchor="t" anchorCtr="0">
              <a:spAutoFit/>
            </a:bodyPr>
            <a:p>
              <a:r>
                <a:rPr lang="en-US" altLang="zh-CN" dirty="0">
                  <a:latin typeface="Arial" panose="020B0604020202020204" pitchFamily="34" charset="0"/>
                </a:rPr>
                <a:t>-z </a:t>
              </a:r>
              <a:endParaRPr lang="zh-CN" altLang="en-US" dirty="0">
                <a:latin typeface="Arial" panose="020B0604020202020204" pitchFamily="34" charset="0"/>
              </a:endParaRPr>
            </a:p>
          </p:txBody>
        </p:sp>
        <p:cxnSp>
          <p:nvCxnSpPr>
            <p:cNvPr id="13" name="直接箭头连接符 12"/>
            <p:cNvCxnSpPr/>
            <p:nvPr/>
          </p:nvCxnSpPr>
          <p:spPr>
            <a:xfrm flipH="1" flipV="1">
              <a:off x="6625" y="8258"/>
              <a:ext cx="395" cy="690"/>
            </a:xfrm>
            <a:prstGeom prst="straightConnector1">
              <a:avLst/>
            </a:prstGeom>
            <a:ln>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40" y="4920"/>
              <a:ext cx="139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endParaRPr lang="zh-CN" altLang="en-US"/>
          </a:p>
        </p:txBody>
      </p:sp>
      <p:grpSp>
        <p:nvGrpSpPr>
          <p:cNvPr id="144392" name="组合 144391"/>
          <p:cNvGrpSpPr/>
          <p:nvPr/>
        </p:nvGrpSpPr>
        <p:grpSpPr>
          <a:xfrm>
            <a:off x="179388" y="1989138"/>
            <a:ext cx="8713787" cy="3959225"/>
            <a:chOff x="2340" y="12252"/>
            <a:chExt cx="7560" cy="3349"/>
          </a:xfrm>
        </p:grpSpPr>
        <p:grpSp>
          <p:nvGrpSpPr>
            <p:cNvPr id="144393" name="组合 144392"/>
            <p:cNvGrpSpPr/>
            <p:nvPr/>
          </p:nvGrpSpPr>
          <p:grpSpPr>
            <a:xfrm>
              <a:off x="2340" y="12252"/>
              <a:ext cx="7560" cy="2916"/>
              <a:chOff x="2340" y="12117"/>
              <a:chExt cx="7560" cy="2916"/>
            </a:xfrm>
          </p:grpSpPr>
          <p:grpSp>
            <p:nvGrpSpPr>
              <p:cNvPr id="144394" name="组合 144393"/>
              <p:cNvGrpSpPr/>
              <p:nvPr/>
            </p:nvGrpSpPr>
            <p:grpSpPr>
              <a:xfrm>
                <a:off x="2340" y="12117"/>
                <a:ext cx="3960" cy="2910"/>
                <a:chOff x="2340" y="12117"/>
                <a:chExt cx="3960" cy="2910"/>
              </a:xfrm>
            </p:grpSpPr>
            <p:grpSp>
              <p:nvGrpSpPr>
                <p:cNvPr id="144395" name="组合 144394"/>
                <p:cNvGrpSpPr/>
                <p:nvPr/>
              </p:nvGrpSpPr>
              <p:grpSpPr>
                <a:xfrm>
                  <a:off x="2607" y="12498"/>
                  <a:ext cx="3201" cy="2087"/>
                  <a:chOff x="2791" y="3860"/>
                  <a:chExt cx="3240" cy="2184"/>
                </a:xfrm>
              </p:grpSpPr>
              <p:sp>
                <p:nvSpPr>
                  <p:cNvPr id="144396" name="直接连接符 144395"/>
                  <p:cNvSpPr/>
                  <p:nvPr>
                    <p:custDataLst>
                      <p:tags r:id="rId1"/>
                    </p:custDataLst>
                  </p:nvPr>
                </p:nvSpPr>
                <p:spPr>
                  <a:xfrm flipH="1">
                    <a:off x="2791" y="4484"/>
                    <a:ext cx="720" cy="936"/>
                  </a:xfrm>
                  <a:prstGeom prst="line">
                    <a:avLst/>
                  </a:prstGeom>
                  <a:ln w="12700" cap="flat" cmpd="sng">
                    <a:solidFill>
                      <a:srgbClr val="000000"/>
                    </a:solidFill>
                    <a:prstDash val="solid"/>
                    <a:headEnd type="oval" w="sm" len="sm"/>
                    <a:tailEnd type="oval" w="sm" len="sm"/>
                  </a:ln>
                </p:spPr>
              </p:sp>
              <p:sp>
                <p:nvSpPr>
                  <p:cNvPr id="144397" name="任意多边形 144396"/>
                  <p:cNvSpPr/>
                  <p:nvPr>
                    <p:custDataLst>
                      <p:tags r:id="rId2"/>
                    </p:custDataLst>
                  </p:nvPr>
                </p:nvSpPr>
                <p:spPr>
                  <a:xfrm>
                    <a:off x="3871" y="3860"/>
                    <a:ext cx="900" cy="2184"/>
                  </a:xfrm>
                  <a:custGeom>
                    <a:avLst/>
                    <a:gdLst/>
                    <a:ahLst/>
                    <a:cxnLst/>
                    <a:pathLst>
                      <a:path w="1080" h="2340">
                        <a:moveTo>
                          <a:pt x="0" y="1092"/>
                        </a:moveTo>
                        <a:lnTo>
                          <a:pt x="1080" y="0"/>
                        </a:lnTo>
                        <a:lnTo>
                          <a:pt x="1080" y="1248"/>
                        </a:lnTo>
                        <a:lnTo>
                          <a:pt x="0" y="2340"/>
                        </a:lnTo>
                        <a:lnTo>
                          <a:pt x="0" y="1092"/>
                        </a:lnTo>
                        <a:close/>
                      </a:path>
                    </a:pathLst>
                  </a:custGeom>
                  <a:solidFill>
                    <a:srgbClr val="C0C0C0">
                      <a:alpha val="100000"/>
                    </a:srgbClr>
                  </a:solidFill>
                  <a:ln w="9525" cap="flat" cmpd="sng">
                    <a:solidFill>
                      <a:srgbClr val="000000"/>
                    </a:solidFill>
                    <a:prstDash val="solid"/>
                    <a:headEnd type="none" w="med" len="med"/>
                    <a:tailEnd type="none" w="med" len="med"/>
                  </a:ln>
                </p:spPr>
                <p:txBody>
                  <a:bodyPr/>
                  <a:p>
                    <a:endParaRPr lang="zh-CN" altLang="en-US"/>
                  </a:p>
                </p:txBody>
              </p:sp>
              <p:sp>
                <p:nvSpPr>
                  <p:cNvPr id="144398" name="直接连接符 144397"/>
                  <p:cNvSpPr/>
                  <p:nvPr>
                    <p:custDataLst>
                      <p:tags r:id="rId3"/>
                    </p:custDataLst>
                  </p:nvPr>
                </p:nvSpPr>
                <p:spPr>
                  <a:xfrm flipH="1">
                    <a:off x="4231" y="4484"/>
                    <a:ext cx="359" cy="936"/>
                  </a:xfrm>
                  <a:prstGeom prst="line">
                    <a:avLst/>
                  </a:prstGeom>
                  <a:ln w="12700" cap="flat" cmpd="sng">
                    <a:solidFill>
                      <a:srgbClr val="000000"/>
                    </a:solidFill>
                    <a:prstDash val="solid"/>
                    <a:headEnd type="oval" w="sm" len="sm"/>
                    <a:tailEnd type="oval" w="sm" len="sm"/>
                  </a:ln>
                </p:spPr>
              </p:sp>
              <p:sp>
                <p:nvSpPr>
                  <p:cNvPr id="144399" name="直接连接符 144398"/>
                  <p:cNvSpPr/>
                  <p:nvPr>
                    <p:custDataLst>
                      <p:tags r:id="rId4"/>
                    </p:custDataLst>
                  </p:nvPr>
                </p:nvSpPr>
                <p:spPr>
                  <a:xfrm>
                    <a:off x="3511" y="4484"/>
                    <a:ext cx="2520" cy="0"/>
                  </a:xfrm>
                  <a:prstGeom prst="line">
                    <a:avLst/>
                  </a:prstGeom>
                  <a:ln w="9525" cap="flat" cmpd="sng">
                    <a:solidFill>
                      <a:srgbClr val="000000"/>
                    </a:solidFill>
                    <a:prstDash val="dash"/>
                    <a:headEnd type="none" w="med" len="med"/>
                    <a:tailEnd type="none" w="med" len="med"/>
                  </a:ln>
                </p:spPr>
              </p:sp>
              <p:sp>
                <p:nvSpPr>
                  <p:cNvPr id="144400" name="直接连接符 144399"/>
                  <p:cNvSpPr/>
                  <p:nvPr>
                    <p:custDataLst>
                      <p:tags r:id="rId5"/>
                    </p:custDataLst>
                  </p:nvPr>
                </p:nvSpPr>
                <p:spPr>
                  <a:xfrm>
                    <a:off x="2791" y="5420"/>
                    <a:ext cx="3060" cy="1"/>
                  </a:xfrm>
                  <a:prstGeom prst="line">
                    <a:avLst/>
                  </a:prstGeom>
                  <a:ln w="9525" cap="flat" cmpd="sng">
                    <a:solidFill>
                      <a:srgbClr val="000000"/>
                    </a:solidFill>
                    <a:prstDash val="dash"/>
                    <a:headEnd type="none" w="med" len="med"/>
                    <a:tailEnd type="none" w="med" len="med"/>
                  </a:ln>
                </p:spPr>
              </p:sp>
            </p:grpSp>
            <p:sp>
              <p:nvSpPr>
                <p:cNvPr id="144401" name="文本框 144400"/>
                <p:cNvSpPr txBox="1"/>
                <p:nvPr>
                  <p:custDataLst>
                    <p:tags r:id="rId6"/>
                  </p:custDataLst>
                </p:nvPr>
              </p:nvSpPr>
              <p:spPr>
                <a:xfrm>
                  <a:off x="3007" y="12822"/>
                  <a:ext cx="889" cy="436"/>
                </a:xfrm>
                <a:prstGeom prst="rect">
                  <a:avLst/>
                </a:prstGeom>
                <a:noFill/>
                <a:ln w="9525">
                  <a:noFill/>
                </a:ln>
              </p:spPr>
              <p:txBody>
                <a:bodyPr/>
                <a:p>
                  <a:pPr algn="just"/>
                  <a:r>
                    <a:rPr lang="en-US" altLang="zh-CN" sz="2000">
                      <a:latin typeface="Times New Roman" panose="02020603050405020304" pitchFamily="18" charset="0"/>
                    </a:rPr>
                    <a:t>A</a:t>
                  </a:r>
                  <a:endParaRPr lang="en-US" altLang="zh-CN" sz="2000">
                    <a:latin typeface="Arial" panose="020B0604020202020204" pitchFamily="34" charset="0"/>
                  </a:endParaRPr>
                </a:p>
              </p:txBody>
            </p:sp>
            <p:sp>
              <p:nvSpPr>
                <p:cNvPr id="144402" name="文本框 144401"/>
                <p:cNvSpPr txBox="1"/>
                <p:nvPr>
                  <p:custDataLst>
                    <p:tags r:id="rId7"/>
                  </p:custDataLst>
                </p:nvPr>
              </p:nvSpPr>
              <p:spPr>
                <a:xfrm>
                  <a:off x="2340" y="13645"/>
                  <a:ext cx="889" cy="436"/>
                </a:xfrm>
                <a:prstGeom prst="rect">
                  <a:avLst/>
                </a:prstGeom>
                <a:noFill/>
                <a:ln w="9525">
                  <a:noFill/>
                </a:ln>
              </p:spPr>
              <p:txBody>
                <a:bodyPr/>
                <a:p>
                  <a:pPr algn="just"/>
                  <a:r>
                    <a:rPr lang="en-US" altLang="zh-CN" sz="2000">
                      <a:latin typeface="Times New Roman" panose="02020603050405020304" pitchFamily="18" charset="0"/>
                    </a:rPr>
                    <a:t>B</a:t>
                  </a:r>
                  <a:endParaRPr lang="en-US" altLang="zh-CN" sz="2000">
                    <a:latin typeface="Arial" panose="020B0604020202020204" pitchFamily="34" charset="0"/>
                  </a:endParaRPr>
                </a:p>
              </p:txBody>
            </p:sp>
            <p:sp>
              <p:nvSpPr>
                <p:cNvPr id="144403" name="文本框 144402"/>
                <p:cNvSpPr txBox="1"/>
                <p:nvPr>
                  <p:custDataLst>
                    <p:tags r:id="rId8"/>
                  </p:custDataLst>
                </p:nvPr>
              </p:nvSpPr>
              <p:spPr>
                <a:xfrm>
                  <a:off x="4148" y="12719"/>
                  <a:ext cx="889" cy="436"/>
                </a:xfrm>
                <a:prstGeom prst="rect">
                  <a:avLst/>
                </a:prstGeom>
                <a:noFill/>
                <a:ln w="9525">
                  <a:noFill/>
                </a:ln>
              </p:spPr>
              <p:txBody>
                <a:bodyPr/>
                <a:p>
                  <a:pPr algn="just"/>
                  <a:r>
                    <a:rPr lang="en-US" altLang="zh-CN" sz="2000">
                      <a:latin typeface="Times New Roman" panose="02020603050405020304" pitchFamily="18" charset="0"/>
                    </a:rPr>
                    <a:t>A’</a:t>
                  </a:r>
                  <a:endParaRPr lang="en-US" altLang="zh-CN" sz="2000">
                    <a:latin typeface="Arial" panose="020B0604020202020204" pitchFamily="34" charset="0"/>
                  </a:endParaRPr>
                </a:p>
              </p:txBody>
            </p:sp>
            <p:sp>
              <p:nvSpPr>
                <p:cNvPr id="144404" name="文本框 144403"/>
                <p:cNvSpPr txBox="1"/>
                <p:nvPr>
                  <p:custDataLst>
                    <p:tags r:id="rId9"/>
                  </p:custDataLst>
                </p:nvPr>
              </p:nvSpPr>
              <p:spPr>
                <a:xfrm>
                  <a:off x="3718" y="13599"/>
                  <a:ext cx="890" cy="436"/>
                </a:xfrm>
                <a:prstGeom prst="rect">
                  <a:avLst/>
                </a:prstGeom>
                <a:noFill/>
                <a:ln w="9525">
                  <a:noFill/>
                </a:ln>
              </p:spPr>
              <p:txBody>
                <a:bodyPr/>
                <a:p>
                  <a:pPr algn="just"/>
                  <a:r>
                    <a:rPr lang="en-US" altLang="zh-CN" sz="2000">
                      <a:latin typeface="Times New Roman" panose="02020603050405020304" pitchFamily="18" charset="0"/>
                    </a:rPr>
                    <a:t>B’</a:t>
                  </a:r>
                  <a:endParaRPr lang="en-US" altLang="zh-CN" sz="2000">
                    <a:latin typeface="Arial" panose="020B0604020202020204" pitchFamily="34" charset="0"/>
                  </a:endParaRPr>
                </a:p>
              </p:txBody>
            </p:sp>
            <p:sp>
              <p:nvSpPr>
                <p:cNvPr id="144405" name="文本框 144404"/>
                <p:cNvSpPr txBox="1"/>
                <p:nvPr>
                  <p:custDataLst>
                    <p:tags r:id="rId10"/>
                  </p:custDataLst>
                </p:nvPr>
              </p:nvSpPr>
              <p:spPr>
                <a:xfrm>
                  <a:off x="4563" y="13088"/>
                  <a:ext cx="1737" cy="676"/>
                </a:xfrm>
                <a:prstGeom prst="rect">
                  <a:avLst/>
                </a:prstGeom>
                <a:noFill/>
                <a:ln w="9525">
                  <a:noFill/>
                </a:ln>
              </p:spPr>
              <p:txBody>
                <a:bodyPr/>
                <a:p>
                  <a:pPr algn="ctr"/>
                  <a:r>
                    <a:rPr lang="zh-CN" altLang="en-US" sz="2000" dirty="0">
                      <a:latin typeface="Times New Roman" panose="02020603050405020304" pitchFamily="18" charset="0"/>
                    </a:rPr>
                    <a:t>投影线是平行的</a:t>
                  </a:r>
                  <a:endParaRPr lang="zh-CN" altLang="en-US" sz="2000" dirty="0">
                    <a:latin typeface="Times New Roman" panose="02020603050405020304" pitchFamily="18" charset="0"/>
                  </a:endParaRPr>
                </a:p>
                <a:p>
                  <a:pPr algn="ctr"/>
                  <a:r>
                    <a:rPr lang="zh-CN" altLang="en-US" sz="2000" dirty="0">
                      <a:latin typeface="Times New Roman" panose="02020603050405020304" pitchFamily="18" charset="0"/>
                    </a:rPr>
                    <a:t>投影中心在无穷远处</a:t>
                  </a:r>
                  <a:endParaRPr lang="zh-CN" altLang="en-US" sz="2000" dirty="0">
                    <a:latin typeface="Arial" panose="020B0604020202020204" pitchFamily="34" charset="0"/>
                  </a:endParaRPr>
                </a:p>
              </p:txBody>
            </p:sp>
            <p:sp>
              <p:nvSpPr>
                <p:cNvPr id="144406" name="文本框 144405"/>
                <p:cNvSpPr txBox="1"/>
                <p:nvPr>
                  <p:custDataLst>
                    <p:tags r:id="rId11"/>
                  </p:custDataLst>
                </p:nvPr>
              </p:nvSpPr>
              <p:spPr>
                <a:xfrm>
                  <a:off x="3985" y="12117"/>
                  <a:ext cx="1245" cy="436"/>
                </a:xfrm>
                <a:prstGeom prst="rect">
                  <a:avLst/>
                </a:prstGeom>
                <a:noFill/>
                <a:ln w="9525">
                  <a:noFill/>
                </a:ln>
              </p:spPr>
              <p:txBody>
                <a:bodyPr/>
                <a:p>
                  <a:pPr algn="ctr"/>
                  <a:r>
                    <a:rPr lang="zh-CN" altLang="en-US" sz="2000" dirty="0">
                      <a:latin typeface="Times New Roman" panose="02020603050405020304" pitchFamily="18" charset="0"/>
                    </a:rPr>
                    <a:t>投影平面</a:t>
                  </a:r>
                  <a:endParaRPr lang="zh-CN" altLang="en-US" sz="2000" dirty="0">
                    <a:latin typeface="Arial" panose="020B0604020202020204" pitchFamily="34" charset="0"/>
                  </a:endParaRPr>
                </a:p>
              </p:txBody>
            </p:sp>
            <p:sp>
              <p:nvSpPr>
                <p:cNvPr id="144407" name="文本框 144406"/>
                <p:cNvSpPr txBox="1"/>
                <p:nvPr>
                  <p:custDataLst>
                    <p:tags r:id="rId12"/>
                  </p:custDataLst>
                </p:nvPr>
              </p:nvSpPr>
              <p:spPr>
                <a:xfrm>
                  <a:off x="3496" y="14591"/>
                  <a:ext cx="1245" cy="436"/>
                </a:xfrm>
                <a:prstGeom prst="rect">
                  <a:avLst/>
                </a:prstGeom>
                <a:noFill/>
                <a:ln w="9525">
                  <a:noFill/>
                </a:ln>
              </p:spPr>
              <p:txBody>
                <a:bodyPr/>
                <a:p>
                  <a:pPr algn="ctr"/>
                  <a:r>
                    <a:rPr lang="zh-CN" altLang="en-US" sz="2000" dirty="0">
                      <a:latin typeface="Times New Roman" panose="02020603050405020304" pitchFamily="18" charset="0"/>
                    </a:rPr>
                    <a:t>平行投影</a:t>
                  </a:r>
                  <a:endParaRPr lang="zh-CN" altLang="en-US" sz="2000" dirty="0">
                    <a:latin typeface="Arial" panose="020B0604020202020204" pitchFamily="34" charset="0"/>
                  </a:endParaRPr>
                </a:p>
              </p:txBody>
            </p:sp>
          </p:grpSp>
          <p:grpSp>
            <p:nvGrpSpPr>
              <p:cNvPr id="144408" name="组合 144407"/>
              <p:cNvGrpSpPr/>
              <p:nvPr/>
            </p:nvGrpSpPr>
            <p:grpSpPr>
              <a:xfrm>
                <a:off x="6077" y="12123"/>
                <a:ext cx="3823" cy="2910"/>
                <a:chOff x="6121" y="3467"/>
                <a:chExt cx="3870" cy="3045"/>
              </a:xfrm>
            </p:grpSpPr>
            <p:sp>
              <p:nvSpPr>
                <p:cNvPr id="144409" name="直接连接符 144408"/>
                <p:cNvSpPr/>
                <p:nvPr>
                  <p:custDataLst>
                    <p:tags r:id="rId13"/>
                  </p:custDataLst>
                </p:nvPr>
              </p:nvSpPr>
              <p:spPr>
                <a:xfrm flipH="1">
                  <a:off x="6391" y="4490"/>
                  <a:ext cx="720" cy="936"/>
                </a:xfrm>
                <a:prstGeom prst="line">
                  <a:avLst/>
                </a:prstGeom>
                <a:ln w="12700" cap="flat" cmpd="sng">
                  <a:solidFill>
                    <a:srgbClr val="000000"/>
                  </a:solidFill>
                  <a:prstDash val="solid"/>
                  <a:headEnd type="oval" w="sm" len="sm"/>
                  <a:tailEnd type="oval" w="sm" len="sm"/>
                </a:ln>
              </p:spPr>
            </p:sp>
            <p:sp>
              <p:nvSpPr>
                <p:cNvPr id="144410" name="任意多边形 144409"/>
                <p:cNvSpPr/>
                <p:nvPr>
                  <p:custDataLst>
                    <p:tags r:id="rId14"/>
                  </p:custDataLst>
                </p:nvPr>
              </p:nvSpPr>
              <p:spPr>
                <a:xfrm>
                  <a:off x="7471" y="3866"/>
                  <a:ext cx="900" cy="2184"/>
                </a:xfrm>
                <a:custGeom>
                  <a:avLst/>
                  <a:gdLst/>
                  <a:ahLst/>
                  <a:cxnLst/>
                  <a:pathLst>
                    <a:path w="1080" h="2340">
                      <a:moveTo>
                        <a:pt x="0" y="1092"/>
                      </a:moveTo>
                      <a:lnTo>
                        <a:pt x="1080" y="0"/>
                      </a:lnTo>
                      <a:lnTo>
                        <a:pt x="1080" y="1248"/>
                      </a:lnTo>
                      <a:lnTo>
                        <a:pt x="0" y="2340"/>
                      </a:lnTo>
                      <a:lnTo>
                        <a:pt x="0" y="1092"/>
                      </a:lnTo>
                      <a:close/>
                    </a:path>
                  </a:pathLst>
                </a:custGeom>
                <a:solidFill>
                  <a:srgbClr val="C0C0C0">
                    <a:alpha val="100000"/>
                  </a:srgbClr>
                </a:solidFill>
                <a:ln w="9525" cap="flat" cmpd="sng">
                  <a:solidFill>
                    <a:srgbClr val="000000"/>
                  </a:solidFill>
                  <a:prstDash val="solid"/>
                  <a:headEnd type="none" w="med" len="med"/>
                  <a:tailEnd type="none" w="med" len="med"/>
                </a:ln>
              </p:spPr>
              <p:txBody>
                <a:bodyPr/>
                <a:p>
                  <a:endParaRPr lang="zh-CN" altLang="en-US"/>
                </a:p>
              </p:txBody>
            </p:sp>
            <p:sp>
              <p:nvSpPr>
                <p:cNvPr id="144411" name="直接连接符 144410"/>
                <p:cNvSpPr/>
                <p:nvPr>
                  <p:custDataLst>
                    <p:tags r:id="rId15"/>
                  </p:custDataLst>
                </p:nvPr>
              </p:nvSpPr>
              <p:spPr>
                <a:xfrm flipH="1">
                  <a:off x="7861" y="4781"/>
                  <a:ext cx="180" cy="468"/>
                </a:xfrm>
                <a:prstGeom prst="line">
                  <a:avLst/>
                </a:prstGeom>
                <a:ln w="12700" cap="flat" cmpd="sng">
                  <a:solidFill>
                    <a:srgbClr val="000000"/>
                  </a:solidFill>
                  <a:prstDash val="solid"/>
                  <a:headEnd type="oval" w="sm" len="sm"/>
                  <a:tailEnd type="oval" w="sm" len="sm"/>
                </a:ln>
              </p:spPr>
            </p:sp>
            <p:sp>
              <p:nvSpPr>
                <p:cNvPr id="144412" name="直接连接符 144411"/>
                <p:cNvSpPr/>
                <p:nvPr>
                  <p:custDataLst>
                    <p:tags r:id="rId16"/>
                  </p:custDataLst>
                </p:nvPr>
              </p:nvSpPr>
              <p:spPr>
                <a:xfrm>
                  <a:off x="7111" y="4490"/>
                  <a:ext cx="2160" cy="618"/>
                </a:xfrm>
                <a:prstGeom prst="line">
                  <a:avLst/>
                </a:prstGeom>
                <a:ln w="9525" cap="flat" cmpd="sng">
                  <a:solidFill>
                    <a:srgbClr val="000000"/>
                  </a:solidFill>
                  <a:prstDash val="dash"/>
                  <a:headEnd type="none" w="med" len="med"/>
                  <a:tailEnd type="none" w="med" len="med"/>
                </a:ln>
              </p:spPr>
            </p:sp>
            <p:sp>
              <p:nvSpPr>
                <p:cNvPr id="144413" name="直接连接符 144412"/>
                <p:cNvSpPr/>
                <p:nvPr>
                  <p:custDataLst>
                    <p:tags r:id="rId17"/>
                  </p:custDataLst>
                </p:nvPr>
              </p:nvSpPr>
              <p:spPr>
                <a:xfrm flipV="1">
                  <a:off x="6391" y="5108"/>
                  <a:ext cx="2880" cy="318"/>
                </a:xfrm>
                <a:prstGeom prst="line">
                  <a:avLst/>
                </a:prstGeom>
                <a:ln w="9525" cap="flat" cmpd="sng">
                  <a:solidFill>
                    <a:srgbClr val="000000"/>
                  </a:solidFill>
                  <a:prstDash val="dash"/>
                  <a:headEnd type="none" w="med" len="med"/>
                  <a:tailEnd type="oval" w="sm" len="sm"/>
                </a:ln>
              </p:spPr>
            </p:sp>
            <p:sp>
              <p:nvSpPr>
                <p:cNvPr id="144414" name="文本框 144413"/>
                <p:cNvSpPr txBox="1"/>
                <p:nvPr>
                  <p:custDataLst>
                    <p:tags r:id="rId18"/>
                  </p:custDataLst>
                </p:nvPr>
              </p:nvSpPr>
              <p:spPr>
                <a:xfrm>
                  <a:off x="6796" y="4205"/>
                  <a:ext cx="900" cy="456"/>
                </a:xfrm>
                <a:prstGeom prst="rect">
                  <a:avLst/>
                </a:prstGeom>
                <a:noFill/>
                <a:ln w="9525">
                  <a:noFill/>
                </a:ln>
              </p:spPr>
              <p:txBody>
                <a:bodyPr/>
                <a:p>
                  <a:pPr algn="just"/>
                  <a:r>
                    <a:rPr lang="en-US" altLang="zh-CN" sz="2000">
                      <a:latin typeface="Times New Roman" panose="02020603050405020304" pitchFamily="18" charset="0"/>
                    </a:rPr>
                    <a:t>A</a:t>
                  </a:r>
                  <a:endParaRPr lang="en-US" altLang="zh-CN" sz="2000">
                    <a:latin typeface="Arial" panose="020B0604020202020204" pitchFamily="34" charset="0"/>
                  </a:endParaRPr>
                </a:p>
              </p:txBody>
            </p:sp>
            <p:sp>
              <p:nvSpPr>
                <p:cNvPr id="144415" name="文本框 144414"/>
                <p:cNvSpPr txBox="1"/>
                <p:nvPr>
                  <p:custDataLst>
                    <p:tags r:id="rId19"/>
                  </p:custDataLst>
                </p:nvPr>
              </p:nvSpPr>
              <p:spPr>
                <a:xfrm>
                  <a:off x="6121" y="5066"/>
                  <a:ext cx="900" cy="456"/>
                </a:xfrm>
                <a:prstGeom prst="rect">
                  <a:avLst/>
                </a:prstGeom>
                <a:noFill/>
                <a:ln w="9525">
                  <a:noFill/>
                </a:ln>
              </p:spPr>
              <p:txBody>
                <a:bodyPr/>
                <a:p>
                  <a:pPr algn="just"/>
                  <a:r>
                    <a:rPr lang="en-US" altLang="zh-CN" sz="2000">
                      <a:latin typeface="Times New Roman" panose="02020603050405020304" pitchFamily="18" charset="0"/>
                    </a:rPr>
                    <a:t>B</a:t>
                  </a:r>
                  <a:endParaRPr lang="en-US" altLang="zh-CN" sz="2000">
                    <a:latin typeface="Arial" panose="020B0604020202020204" pitchFamily="34" charset="0"/>
                  </a:endParaRPr>
                </a:p>
              </p:txBody>
            </p:sp>
            <p:sp>
              <p:nvSpPr>
                <p:cNvPr id="144416" name="文本框 144415"/>
                <p:cNvSpPr txBox="1"/>
                <p:nvPr>
                  <p:custDataLst>
                    <p:tags r:id="rId20"/>
                  </p:custDataLst>
                </p:nvPr>
              </p:nvSpPr>
              <p:spPr>
                <a:xfrm>
                  <a:off x="7981" y="4448"/>
                  <a:ext cx="900" cy="456"/>
                </a:xfrm>
                <a:prstGeom prst="rect">
                  <a:avLst/>
                </a:prstGeom>
                <a:noFill/>
                <a:ln w="9525">
                  <a:noFill/>
                </a:ln>
              </p:spPr>
              <p:txBody>
                <a:bodyPr/>
                <a:p>
                  <a:pPr algn="just"/>
                  <a:r>
                    <a:rPr lang="en-US" altLang="zh-CN" sz="2000">
                      <a:latin typeface="Times New Roman" panose="02020603050405020304" pitchFamily="18" charset="0"/>
                    </a:rPr>
                    <a:t>A’</a:t>
                  </a:r>
                  <a:endParaRPr lang="en-US" altLang="zh-CN" sz="2000">
                    <a:latin typeface="Arial" panose="020B0604020202020204" pitchFamily="34" charset="0"/>
                  </a:endParaRPr>
                </a:p>
              </p:txBody>
            </p:sp>
            <p:sp>
              <p:nvSpPr>
                <p:cNvPr id="144417" name="文本框 144416"/>
                <p:cNvSpPr txBox="1"/>
                <p:nvPr>
                  <p:custDataLst>
                    <p:tags r:id="rId21"/>
                  </p:custDataLst>
                </p:nvPr>
              </p:nvSpPr>
              <p:spPr>
                <a:xfrm>
                  <a:off x="7471" y="4952"/>
                  <a:ext cx="900" cy="456"/>
                </a:xfrm>
                <a:prstGeom prst="rect">
                  <a:avLst/>
                </a:prstGeom>
                <a:noFill/>
                <a:ln w="9525">
                  <a:noFill/>
                </a:ln>
              </p:spPr>
              <p:txBody>
                <a:bodyPr/>
                <a:p>
                  <a:pPr algn="just"/>
                  <a:r>
                    <a:rPr lang="en-US" altLang="zh-CN" sz="2000">
                      <a:latin typeface="Times New Roman" panose="02020603050405020304" pitchFamily="18" charset="0"/>
                    </a:rPr>
                    <a:t>B’</a:t>
                  </a:r>
                  <a:endParaRPr lang="en-US" altLang="zh-CN" sz="2000">
                    <a:latin typeface="Arial" panose="020B0604020202020204" pitchFamily="34" charset="0"/>
                  </a:endParaRPr>
                </a:p>
              </p:txBody>
            </p:sp>
            <p:sp>
              <p:nvSpPr>
                <p:cNvPr id="144418" name="文本框 144417"/>
                <p:cNvSpPr txBox="1"/>
                <p:nvPr>
                  <p:custDataLst>
                    <p:tags r:id="rId22"/>
                  </p:custDataLst>
                </p:nvPr>
              </p:nvSpPr>
              <p:spPr>
                <a:xfrm>
                  <a:off x="8911" y="4640"/>
                  <a:ext cx="1080" cy="456"/>
                </a:xfrm>
                <a:prstGeom prst="rect">
                  <a:avLst/>
                </a:prstGeom>
                <a:noFill/>
                <a:ln w="9525">
                  <a:noFill/>
                </a:ln>
              </p:spPr>
              <p:txBody>
                <a:bodyPr/>
                <a:p>
                  <a:pPr algn="ctr"/>
                  <a:r>
                    <a:rPr lang="zh-CN" altLang="en-US" sz="2000" dirty="0">
                      <a:latin typeface="Times New Roman" panose="02020603050405020304" pitchFamily="18" charset="0"/>
                    </a:rPr>
                    <a:t>投影中心</a:t>
                  </a:r>
                  <a:endParaRPr lang="zh-CN" altLang="en-US" sz="2000" dirty="0">
                    <a:latin typeface="Arial" panose="020B0604020202020204" pitchFamily="34" charset="0"/>
                  </a:endParaRPr>
                </a:p>
              </p:txBody>
            </p:sp>
            <p:sp>
              <p:nvSpPr>
                <p:cNvPr id="144419" name="文本框 144418"/>
                <p:cNvSpPr txBox="1"/>
                <p:nvPr>
                  <p:custDataLst>
                    <p:tags r:id="rId23"/>
                  </p:custDataLst>
                </p:nvPr>
              </p:nvSpPr>
              <p:spPr>
                <a:xfrm>
                  <a:off x="7786" y="3467"/>
                  <a:ext cx="1260" cy="456"/>
                </a:xfrm>
                <a:prstGeom prst="rect">
                  <a:avLst/>
                </a:prstGeom>
                <a:noFill/>
                <a:ln w="9525">
                  <a:noFill/>
                </a:ln>
              </p:spPr>
              <p:txBody>
                <a:bodyPr/>
                <a:p>
                  <a:pPr algn="ctr"/>
                  <a:r>
                    <a:rPr lang="zh-CN" altLang="en-US" sz="2000" dirty="0">
                      <a:latin typeface="Times New Roman" panose="02020603050405020304" pitchFamily="18" charset="0"/>
                    </a:rPr>
                    <a:t>投影平面</a:t>
                  </a:r>
                  <a:endParaRPr lang="zh-CN" altLang="en-US" sz="2000" dirty="0">
                    <a:latin typeface="Arial" panose="020B0604020202020204" pitchFamily="34" charset="0"/>
                  </a:endParaRPr>
                </a:p>
              </p:txBody>
            </p:sp>
            <p:sp>
              <p:nvSpPr>
                <p:cNvPr id="144420" name="文本框 144419"/>
                <p:cNvSpPr txBox="1"/>
                <p:nvPr>
                  <p:custDataLst>
                    <p:tags r:id="rId24"/>
                  </p:custDataLst>
                </p:nvPr>
              </p:nvSpPr>
              <p:spPr>
                <a:xfrm>
                  <a:off x="7471" y="6056"/>
                  <a:ext cx="1260" cy="456"/>
                </a:xfrm>
                <a:prstGeom prst="rect">
                  <a:avLst/>
                </a:prstGeom>
                <a:noFill/>
                <a:ln w="9525">
                  <a:noFill/>
                </a:ln>
              </p:spPr>
              <p:txBody>
                <a:bodyPr/>
                <a:p>
                  <a:pPr algn="ctr"/>
                  <a:r>
                    <a:rPr lang="zh-CN" altLang="en-US" sz="2000" dirty="0">
                      <a:latin typeface="Times New Roman" panose="02020603050405020304" pitchFamily="18" charset="0"/>
                    </a:rPr>
                    <a:t>透视投影</a:t>
                  </a:r>
                  <a:endParaRPr lang="zh-CN" altLang="en-US" sz="2000" dirty="0">
                    <a:latin typeface="Arial" panose="020B0604020202020204" pitchFamily="34" charset="0"/>
                  </a:endParaRPr>
                </a:p>
              </p:txBody>
            </p:sp>
          </p:grpSp>
        </p:grpSp>
        <p:sp>
          <p:nvSpPr>
            <p:cNvPr id="144421" name="文本框 144420"/>
            <p:cNvSpPr txBox="1"/>
            <p:nvPr>
              <p:custDataLst>
                <p:tags r:id="rId25"/>
              </p:custDataLst>
            </p:nvPr>
          </p:nvSpPr>
          <p:spPr>
            <a:xfrm>
              <a:off x="4140" y="15168"/>
              <a:ext cx="3780" cy="433"/>
            </a:xfrm>
            <a:prstGeom prst="rect">
              <a:avLst/>
            </a:prstGeom>
            <a:noFill/>
            <a:ln w="9525">
              <a:noFill/>
            </a:ln>
          </p:spPr>
          <p:txBody>
            <a:bodyPr/>
            <a:p>
              <a:pPr algn="ctr"/>
              <a:r>
                <a:rPr lang="zh-CN" altLang="en-US" sz="2000" dirty="0">
                  <a:latin typeface="Times New Roman" panose="02020603050405020304" pitchFamily="18" charset="0"/>
                </a:rPr>
                <a:t>线段</a:t>
              </a:r>
              <a:r>
                <a:rPr lang="en-US" altLang="zh-CN" sz="2000">
                  <a:latin typeface="Times New Roman" panose="02020603050405020304" pitchFamily="18" charset="0"/>
                </a:rPr>
                <a:t>AB</a:t>
              </a:r>
              <a:r>
                <a:rPr lang="zh-CN" altLang="en-US" sz="2000" dirty="0">
                  <a:latin typeface="Times New Roman" panose="02020603050405020304" pitchFamily="18" charset="0"/>
                </a:rPr>
                <a:t>的平面几何投影</a:t>
              </a:r>
              <a:endParaRPr lang="zh-CN" altLang="en-US" sz="2000" dirty="0">
                <a:latin typeface="Arial" panose="020B0604020202020204" pitchFamily="34" charset="0"/>
              </a:endParaRPr>
            </a:p>
          </p:txBody>
        </p:sp>
      </p:grpSp>
      <p:sp>
        <p:nvSpPr>
          <p:cNvPr id="46082" name="标题 1"/>
          <p:cNvSpPr>
            <a:spLocks noGrp="1"/>
          </p:cNvSpPr>
          <p:nvPr>
            <p:ph type="title"/>
            <p:custDataLst>
              <p:tags r:id="rId26"/>
            </p:custDataLst>
          </p:nvPr>
        </p:nvSpPr>
        <p:spPr>
          <a:xfrm>
            <a:off x="457200" y="274638"/>
            <a:ext cx="8229600" cy="944562"/>
          </a:xfrm>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5.3.1 </a:t>
            </a:r>
            <a:r>
              <a:rPr lang="zh-CN" altLang="en-US" baseline="0" dirty="0">
                <a:latin typeface="楷体" panose="02010609060101010101" pitchFamily="49" charset="-122"/>
                <a:ea typeface="楷体" panose="02010609060101010101" pitchFamily="49" charset="-122"/>
                <a:cs typeface="+mj-cs"/>
              </a:rPr>
              <a:t>投影变换分类</a:t>
            </a:r>
            <a:endParaRPr lang="zh-CN" altLang="en-US" baseline="0" dirty="0">
              <a:latin typeface="楷体" panose="02010609060101010101" pitchFamily="49" charset="-122"/>
              <a:ea typeface="楷体" panose="02010609060101010101" pitchFamily="49" charset="-122"/>
              <a:cs typeface="+mj-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标题 1"/>
          <p:cNvSpPr>
            <a:spLocks noGrp="1"/>
          </p:cNvSpPr>
          <p:nvPr>
            <p:ph type="title"/>
          </p:nvPr>
        </p:nvSpPr>
        <p:spPr>
          <a:xfrm>
            <a:off x="5943600" y="6347460"/>
            <a:ext cx="2981960" cy="465455"/>
          </a:xfrm>
        </p:spPr>
        <p:txBody>
          <a:bodyPr vert="horz" wrap="square" lIns="91440" tIns="45720" rIns="91440" bIns="45720" anchor="ctr" anchorCtr="0"/>
          <a:p>
            <a:r>
              <a:rPr lang="zh-CN" altLang="en-US" sz="1800" baseline="0" dirty="0">
                <a:latin typeface="Times New Roman" panose="02020603050405020304" pitchFamily="18" charset="0"/>
                <a:ea typeface="楷体" panose="02010609060101010101" pitchFamily="49" charset="-122"/>
                <a:cs typeface="+mj-cs"/>
              </a:rPr>
              <a:t>图片来自Modern OpenGL</a:t>
            </a:r>
            <a:endParaRPr lang="zh-CN" altLang="en-US" sz="1800" baseline="0" dirty="0">
              <a:latin typeface="Times New Roman" panose="02020603050405020304" pitchFamily="18" charset="0"/>
              <a:ea typeface="楷体" panose="02010609060101010101" pitchFamily="49" charset="-122"/>
              <a:cs typeface="+mj-cs"/>
            </a:endParaRPr>
          </a:p>
        </p:txBody>
      </p:sp>
      <p:graphicFrame>
        <p:nvGraphicFramePr>
          <p:cNvPr id="48130" name="内容占位符 4"/>
          <p:cNvGraphicFramePr>
            <a:graphicFrameLocks noGrp="1" noChangeAspect="1"/>
          </p:cNvGraphicFramePr>
          <p:nvPr>
            <p:ph idx="1"/>
          </p:nvPr>
        </p:nvGraphicFramePr>
        <p:xfrm>
          <a:off x="457200" y="1600835"/>
          <a:ext cx="8229600" cy="4164013"/>
        </p:xfrm>
        <a:graphic>
          <a:graphicData uri="http://schemas.openxmlformats.org/presentationml/2006/ole">
            <mc:AlternateContent xmlns:mc="http://schemas.openxmlformats.org/markup-compatibility/2006">
              <mc:Choice xmlns:v="urn:schemas-microsoft-com:vml" Requires="v">
                <p:oleObj spid="_x0000_s3103" name="" r:id="rId1" imgW="10106025" imgH="5114925" progId="PBrush">
                  <p:embed/>
                </p:oleObj>
              </mc:Choice>
              <mc:Fallback>
                <p:oleObj name="" r:id="rId1" imgW="10106025" imgH="5114925" progId="PBrush">
                  <p:embed/>
                  <p:pic>
                    <p:nvPicPr>
                      <p:cNvPr id="0" name="图片 3102"/>
                      <p:cNvPicPr/>
                      <p:nvPr/>
                    </p:nvPicPr>
                    <p:blipFill>
                      <a:blip r:embed="rId2"/>
                      <a:stretch>
                        <a:fillRect/>
                      </a:stretch>
                    </p:blipFill>
                    <p:spPr>
                      <a:xfrm>
                        <a:off x="457200" y="1600835"/>
                        <a:ext cx="8229600" cy="4164013"/>
                      </a:xfrm>
                      <a:prstGeom prst="rect">
                        <a:avLst/>
                      </a:prstGeom>
                      <a:noFill/>
                      <a:ln w="38100">
                        <a:miter/>
                      </a:ln>
                    </p:spPr>
                  </p:pic>
                </p:oleObj>
              </mc:Fallback>
            </mc:AlternateContent>
          </a:graphicData>
        </a:graphic>
      </p:graphicFrame>
      <p:sp>
        <p:nvSpPr>
          <p:cNvPr id="40964" name="标题 1"/>
          <p:cNvSpPr txBox="1">
            <a:spLocks noChangeArrowheads="1"/>
          </p:cNvSpPr>
          <p:nvPr/>
        </p:nvSpPr>
        <p:spPr bwMode="auto">
          <a:xfrm>
            <a:off x="457200" y="274638"/>
            <a:ext cx="8229600"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Tahoma" panose="020B0604030504040204" pitchFamily="34" charset="0"/>
              </a:defRPr>
            </a:lvl1pPr>
            <a:lvl2pPr marL="742950" indent="-285750" eaLnBrk="0" hangingPunct="0">
              <a:spcBef>
                <a:spcPct val="20000"/>
              </a:spcBef>
              <a:buChar char="–"/>
              <a:defRPr sz="2800">
                <a:solidFill>
                  <a:schemeClr val="tx1"/>
                </a:solidFill>
                <a:latin typeface="Tahoma" panose="020B0604030504040204" pitchFamily="34" charset="0"/>
              </a:defRPr>
            </a:lvl2pPr>
            <a:lvl3pPr marL="1143000" indent="-228600" eaLnBrk="0" hangingPunct="0">
              <a:spcBef>
                <a:spcPct val="20000"/>
              </a:spcBef>
              <a:buChar char="•"/>
              <a:defRPr sz="24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5.3.1</a:t>
            </a:r>
            <a:r>
              <a:rPr kumimoji="0" lang="en-US" altLang="zh-CN" sz="3600" b="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投影变换分类</a:t>
            </a:r>
            <a:endParaRPr kumimoji="0" lang="zh-CN" altLang="en-US" sz="32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j-cs"/>
            </a:endParaRPr>
          </a:p>
        </p:txBody>
      </p:sp>
      <p:cxnSp>
        <p:nvCxnSpPr>
          <p:cNvPr id="48132" name="直接箭头连接符 7"/>
          <p:cNvCxnSpPr/>
          <p:nvPr/>
        </p:nvCxnSpPr>
        <p:spPr>
          <a:xfrm>
            <a:off x="6911975" y="2597150"/>
            <a:ext cx="876300" cy="533400"/>
          </a:xfrm>
          <a:prstGeom prst="straightConnector1">
            <a:avLst/>
          </a:prstGeom>
          <a:ln w="25400" cap="flat" cmpd="sng">
            <a:solidFill>
              <a:srgbClr val="FF0000"/>
            </a:solidFill>
            <a:prstDash val="solid"/>
            <a:round/>
            <a:headEnd type="none" w="med" len="med"/>
            <a:tailEnd type="arrow" w="med" len="med"/>
          </a:ln>
        </p:spPr>
      </p:cxnSp>
      <p:cxnSp>
        <p:nvCxnSpPr>
          <p:cNvPr id="48133" name="直接箭头连接符 10"/>
          <p:cNvCxnSpPr/>
          <p:nvPr/>
        </p:nvCxnSpPr>
        <p:spPr>
          <a:xfrm>
            <a:off x="6426200" y="3006725"/>
            <a:ext cx="876300" cy="533400"/>
          </a:xfrm>
          <a:prstGeom prst="straightConnector1">
            <a:avLst/>
          </a:prstGeom>
          <a:ln w="25400" cap="flat" cmpd="sng">
            <a:solidFill>
              <a:srgbClr val="FF0000"/>
            </a:solidFill>
            <a:prstDash val="solid"/>
            <a:round/>
            <a:headEnd type="none" w="med" len="med"/>
            <a:tailEnd type="arrow" w="med" len="med"/>
          </a:ln>
        </p:spPr>
      </p:cxnSp>
      <p:cxnSp>
        <p:nvCxnSpPr>
          <p:cNvPr id="48134" name="直接箭头连接符 11"/>
          <p:cNvCxnSpPr/>
          <p:nvPr/>
        </p:nvCxnSpPr>
        <p:spPr>
          <a:xfrm>
            <a:off x="5715000" y="3516313"/>
            <a:ext cx="876300" cy="533400"/>
          </a:xfrm>
          <a:prstGeom prst="straightConnector1">
            <a:avLst/>
          </a:prstGeom>
          <a:ln w="25400" cap="flat" cmpd="sng">
            <a:solidFill>
              <a:srgbClr val="FF0000"/>
            </a:solidFill>
            <a:prstDash val="solid"/>
            <a:round/>
            <a:headEnd type="none" w="med" len="med"/>
            <a:tailEnd type="arrow" w="med" len="med"/>
          </a:ln>
        </p:spPr>
      </p:cxnSp>
      <p:cxnSp>
        <p:nvCxnSpPr>
          <p:cNvPr id="48135" name="直接箭头连接符 12"/>
          <p:cNvCxnSpPr/>
          <p:nvPr/>
        </p:nvCxnSpPr>
        <p:spPr>
          <a:xfrm>
            <a:off x="6153150" y="3260725"/>
            <a:ext cx="876300" cy="533400"/>
          </a:xfrm>
          <a:prstGeom prst="straightConnector1">
            <a:avLst/>
          </a:prstGeom>
          <a:ln w="25400" cap="flat" cmpd="sng">
            <a:solidFill>
              <a:srgbClr val="FF0000"/>
            </a:solidFill>
            <a:prstDash val="solid"/>
            <a:round/>
            <a:headEnd type="none" w="med" len="med"/>
            <a:tailEnd type="arrow" w="med" len="med"/>
          </a:ln>
        </p:spPr>
      </p:cxnSp>
      <p:cxnSp>
        <p:nvCxnSpPr>
          <p:cNvPr id="48136" name="直接箭头连接符 13"/>
          <p:cNvCxnSpPr/>
          <p:nvPr/>
        </p:nvCxnSpPr>
        <p:spPr>
          <a:xfrm>
            <a:off x="2514600" y="2774950"/>
            <a:ext cx="685800" cy="882650"/>
          </a:xfrm>
          <a:prstGeom prst="straightConnector1">
            <a:avLst/>
          </a:prstGeom>
          <a:ln w="25400" cap="flat" cmpd="sng">
            <a:solidFill>
              <a:srgbClr val="FF0000"/>
            </a:solidFill>
            <a:prstDash val="solid"/>
            <a:round/>
            <a:headEnd type="none" w="med" len="med"/>
            <a:tailEnd type="arrow" w="med" len="med"/>
          </a:ln>
        </p:spPr>
      </p:cxnSp>
      <p:cxnSp>
        <p:nvCxnSpPr>
          <p:cNvPr id="48137" name="直接箭头连接符 15"/>
          <p:cNvCxnSpPr/>
          <p:nvPr/>
        </p:nvCxnSpPr>
        <p:spPr>
          <a:xfrm>
            <a:off x="1447800" y="3505200"/>
            <a:ext cx="1066800" cy="685800"/>
          </a:xfrm>
          <a:prstGeom prst="straightConnector1">
            <a:avLst/>
          </a:prstGeom>
          <a:ln w="25400" cap="flat" cmpd="sng">
            <a:solidFill>
              <a:srgbClr val="FF0000"/>
            </a:solidFill>
            <a:prstDash val="solid"/>
            <a:round/>
            <a:headEnd type="none" w="med" len="med"/>
            <a:tailEnd type="arrow" w="med" len="med"/>
          </a:ln>
        </p:spPr>
      </p:cxnSp>
      <p:cxnSp>
        <p:nvCxnSpPr>
          <p:cNvPr id="48138" name="直接箭头连接符 17"/>
          <p:cNvCxnSpPr/>
          <p:nvPr/>
        </p:nvCxnSpPr>
        <p:spPr>
          <a:xfrm>
            <a:off x="1922463" y="3128963"/>
            <a:ext cx="1066800" cy="909637"/>
          </a:xfrm>
          <a:prstGeom prst="straightConnector1">
            <a:avLst/>
          </a:prstGeom>
          <a:ln w="25400" cap="flat" cmpd="sng">
            <a:solidFill>
              <a:srgbClr val="FF0000"/>
            </a:solidFill>
            <a:prstDash val="solid"/>
            <a:round/>
            <a:headEnd type="none" w="med" len="med"/>
            <a:tailEnd type="arrow" w="med" len="med"/>
          </a:ln>
        </p:spPr>
      </p:cxnSp>
      <p:sp>
        <p:nvSpPr>
          <p:cNvPr id="4" name="文本框 3"/>
          <p:cNvSpPr txBox="1"/>
          <p:nvPr/>
        </p:nvSpPr>
        <p:spPr>
          <a:xfrm>
            <a:off x="1524000" y="5700395"/>
            <a:ext cx="1209675" cy="368300"/>
          </a:xfrm>
          <a:prstGeom prst="rect">
            <a:avLst/>
          </a:prstGeom>
          <a:noFill/>
        </p:spPr>
        <p:txBody>
          <a:bodyPr wrap="square" rtlCol="0">
            <a:spAutoFit/>
          </a:bodyPr>
          <a:p>
            <a:r>
              <a:rPr lang="zh-CN" altLang="en-US">
                <a:latin typeface="华文楷体" panose="02010600040101010101" pitchFamily="2" charset="-122"/>
                <a:ea typeface="华文楷体" panose="02010600040101010101" pitchFamily="2" charset="-122"/>
              </a:rPr>
              <a:t>透视投影</a:t>
            </a:r>
            <a:endParaRPr lang="zh-CN" altLang="en-US">
              <a:latin typeface="华文楷体" panose="02010600040101010101" pitchFamily="2" charset="-122"/>
              <a:ea typeface="华文楷体" panose="02010600040101010101" pitchFamily="2" charset="-122"/>
            </a:endParaRPr>
          </a:p>
        </p:txBody>
      </p:sp>
      <p:sp>
        <p:nvSpPr>
          <p:cNvPr id="5" name="文本框 4"/>
          <p:cNvSpPr txBox="1"/>
          <p:nvPr/>
        </p:nvSpPr>
        <p:spPr>
          <a:xfrm>
            <a:off x="6400800" y="5700395"/>
            <a:ext cx="1518285" cy="368300"/>
          </a:xfrm>
          <a:prstGeom prst="rect">
            <a:avLst/>
          </a:prstGeom>
          <a:noFill/>
        </p:spPr>
        <p:txBody>
          <a:bodyPr wrap="square" rtlCol="0">
            <a:spAutoFit/>
          </a:bodyPr>
          <a:p>
            <a:r>
              <a:rPr lang="zh-CN" altLang="en-US">
                <a:latin typeface="华文楷体" panose="02010600040101010101" pitchFamily="2" charset="-122"/>
                <a:ea typeface="华文楷体" panose="02010600040101010101" pitchFamily="2" charset="-122"/>
              </a:rPr>
              <a:t>正平行投影</a:t>
            </a:r>
            <a:endParaRPr lang="zh-CN" altLang="en-US">
              <a:latin typeface="华文楷体" panose="02010600040101010101" pitchFamily="2" charset="-122"/>
              <a:ea typeface="华文楷体" panose="0201060004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内容占位符 2"/>
          <p:cNvSpPr>
            <a:spLocks noGrp="1"/>
          </p:cNvSpPr>
          <p:nvPr>
            <p:ph idx="1"/>
          </p:nvPr>
        </p:nvSpPr>
        <p:spPr>
          <a:xfrm>
            <a:off x="481013" y="1219200"/>
            <a:ext cx="8229600" cy="4830763"/>
          </a:xfrm>
        </p:spPr>
        <p:txBody>
          <a:bodyPr vert="horz" wrap="square" lIns="91440" tIns="45720" rIns="91440" bIns="45720" anchor="t" anchorCtr="0"/>
          <a:p>
            <a:pPr>
              <a:spcBef>
                <a:spcPts val="300"/>
              </a:spcBef>
            </a:pPr>
            <a:r>
              <a:rPr lang="zh-CN" altLang="en-US" sz="2400" b="1" dirty="0">
                <a:latin typeface="楷体" panose="02010609060101010101" pitchFamily="49" charset="-122"/>
                <a:ea typeface="楷体" panose="02010609060101010101" pitchFamily="49" charset="-122"/>
                <a:cs typeface="+mn-cs"/>
              </a:rPr>
              <a:t>平行投影</a:t>
            </a:r>
            <a:r>
              <a:rPr lang="en-US" altLang="zh-CN" sz="2400" b="1" dirty="0">
                <a:latin typeface="楷体" panose="02010609060101010101" pitchFamily="49" charset="-122"/>
                <a:ea typeface="楷体" panose="02010609060101010101" pitchFamily="49" charset="-122"/>
                <a:cs typeface="+mn-cs"/>
              </a:rPr>
              <a:t>:</a:t>
            </a:r>
            <a:endParaRPr lang="en-US" altLang="zh-CN" sz="2400" b="1" dirty="0">
              <a:latin typeface="楷体" panose="02010609060101010101" pitchFamily="49" charset="-122"/>
              <a:ea typeface="楷体" panose="02010609060101010101" pitchFamily="49" charset="-122"/>
              <a:cs typeface="+mn-cs"/>
            </a:endParaRPr>
          </a:p>
          <a:p>
            <a:pPr lvl="1">
              <a:spcBef>
                <a:spcPts val="300"/>
              </a:spcBef>
            </a:pPr>
            <a:r>
              <a:rPr lang="zh-CN" altLang="en-US" sz="2400" b="1" dirty="0">
                <a:latin typeface="楷体" panose="02010609060101010101" pitchFamily="49" charset="-122"/>
                <a:ea typeface="楷体" panose="02010609060101010101" pitchFamily="49" charset="-122"/>
              </a:rPr>
              <a:t>保持物体的比例不变，远近一样</a:t>
            </a:r>
            <a:endParaRPr lang="en-US" altLang="zh-CN" sz="2400" b="1" dirty="0">
              <a:latin typeface="楷体" panose="02010609060101010101" pitchFamily="49" charset="-122"/>
              <a:ea typeface="楷体" panose="02010609060101010101" pitchFamily="49" charset="-122"/>
            </a:endParaRPr>
          </a:p>
          <a:p>
            <a:pPr lvl="1">
              <a:spcBef>
                <a:spcPts val="300"/>
              </a:spcBef>
            </a:pPr>
            <a:r>
              <a:rPr lang="zh-CN" altLang="en-US" sz="2400" b="1" dirty="0">
                <a:latin typeface="楷体" panose="02010609060101010101" pitchFamily="49" charset="-122"/>
                <a:ea typeface="楷体" panose="02010609060101010101" pitchFamily="49" charset="-122"/>
              </a:rPr>
              <a:t>不够真实</a:t>
            </a:r>
            <a:endParaRPr lang="en-US" altLang="zh-CN" sz="2400" b="1" dirty="0">
              <a:latin typeface="楷体" panose="02010609060101010101" pitchFamily="49" charset="-122"/>
              <a:ea typeface="楷体" panose="02010609060101010101" pitchFamily="49" charset="-122"/>
            </a:endParaRPr>
          </a:p>
          <a:p>
            <a:pPr>
              <a:spcBef>
                <a:spcPts val="300"/>
              </a:spcBef>
            </a:pPr>
            <a:r>
              <a:rPr lang="zh-CN" altLang="en-US" sz="2400" b="1" dirty="0">
                <a:latin typeface="楷体" panose="02010609060101010101" pitchFamily="49" charset="-122"/>
                <a:ea typeface="楷体" panose="02010609060101010101" pitchFamily="49" charset="-122"/>
                <a:cs typeface="+mn-cs"/>
              </a:rPr>
              <a:t>透视投影</a:t>
            </a:r>
            <a:endParaRPr lang="en-US" altLang="zh-CN" sz="2400" b="1" dirty="0">
              <a:latin typeface="楷体" panose="02010609060101010101" pitchFamily="49" charset="-122"/>
              <a:ea typeface="楷体" panose="02010609060101010101" pitchFamily="49" charset="-122"/>
              <a:cs typeface="+mn-cs"/>
            </a:endParaRPr>
          </a:p>
          <a:p>
            <a:pPr lvl="1">
              <a:spcBef>
                <a:spcPts val="300"/>
              </a:spcBef>
            </a:pPr>
            <a:r>
              <a:rPr lang="zh-CN" altLang="en-US" sz="2400" b="1" dirty="0">
                <a:latin typeface="楷体" panose="02010609060101010101" pitchFamily="49" charset="-122"/>
                <a:ea typeface="楷体" panose="02010609060101010101" pitchFamily="49" charset="-122"/>
              </a:rPr>
              <a:t>近大远小，真实感</a:t>
            </a:r>
            <a:endParaRPr lang="en-US" altLang="zh-CN" sz="2400" b="1" dirty="0">
              <a:latin typeface="楷体" panose="02010609060101010101" pitchFamily="49" charset="-122"/>
              <a:ea typeface="楷体" panose="02010609060101010101" pitchFamily="49" charset="-122"/>
            </a:endParaRPr>
          </a:p>
          <a:p>
            <a:pPr lvl="1">
              <a:spcBef>
                <a:spcPts val="300"/>
              </a:spcBef>
            </a:pPr>
            <a:r>
              <a:rPr lang="zh-CN" altLang="en-US" sz="2400" b="1" dirty="0">
                <a:latin typeface="楷体" panose="02010609060101010101" pitchFamily="49" charset="-122"/>
                <a:ea typeface="楷体" panose="02010609060101010101" pitchFamily="49" charset="-122"/>
              </a:rPr>
              <a:t>不能反映物体真实大小</a:t>
            </a:r>
            <a:endParaRPr lang="en-US" altLang="zh-CN" sz="2400" b="1" dirty="0">
              <a:latin typeface="楷体" panose="02010609060101010101" pitchFamily="49" charset="-122"/>
              <a:ea typeface="楷体" panose="02010609060101010101" pitchFamily="49" charset="-122"/>
            </a:endParaRPr>
          </a:p>
          <a:p>
            <a:pPr lvl="1">
              <a:spcBef>
                <a:spcPts val="300"/>
              </a:spcBef>
            </a:pPr>
            <a:r>
              <a:rPr lang="zh-CN" altLang="en-US" sz="2400" b="1" dirty="0">
                <a:latin typeface="楷体" panose="02010609060101010101" pitchFamily="49" charset="-122"/>
                <a:ea typeface="楷体" panose="02010609060101010101" pitchFamily="49" charset="-122"/>
              </a:rPr>
              <a:t>有灭点</a:t>
            </a:r>
            <a:endParaRPr lang="zh-CN" altLang="en-US" sz="2400" b="1" dirty="0">
              <a:latin typeface="楷体" panose="02010609060101010101" pitchFamily="49" charset="-122"/>
              <a:ea typeface="楷体" panose="02010609060101010101" pitchFamily="49" charset="-122"/>
            </a:endParaRPr>
          </a:p>
          <a:p>
            <a:endParaRPr lang="zh-CN" altLang="en-US" b="1" dirty="0">
              <a:latin typeface="楷体" panose="02010609060101010101" pitchFamily="49" charset="-122"/>
              <a:ea typeface="楷体" panose="02010609060101010101" pitchFamily="49" charset="-122"/>
              <a:cs typeface="+mn-cs"/>
            </a:endParaRPr>
          </a:p>
          <a:p>
            <a:endParaRPr lang="zh-CN" altLang="en-US" b="1" dirty="0">
              <a:latin typeface="楷体" panose="02010609060101010101" pitchFamily="49" charset="-122"/>
              <a:ea typeface="楷体" panose="02010609060101010101" pitchFamily="49" charset="-122"/>
              <a:cs typeface="+mn-cs"/>
            </a:endParaRPr>
          </a:p>
          <a:p>
            <a:endParaRPr lang="en-US" altLang="zh-CN" b="1" dirty="0">
              <a:latin typeface="楷体_GB2312" pitchFamily="49" charset="-122"/>
              <a:ea typeface="楷体_GB2312" pitchFamily="49" charset="-122"/>
              <a:cs typeface="+mn-cs"/>
            </a:endParaRPr>
          </a:p>
          <a:p>
            <a:pPr>
              <a:buNone/>
            </a:pPr>
            <a:endParaRPr lang="zh-CN" altLang="en-US" b="1" dirty="0">
              <a:latin typeface="楷体_GB2312" pitchFamily="49" charset="-122"/>
              <a:ea typeface="楷体_GB2312" pitchFamily="49" charset="-122"/>
              <a:cs typeface="+mn-cs"/>
            </a:endParaRPr>
          </a:p>
        </p:txBody>
      </p:sp>
      <p:pic>
        <p:nvPicPr>
          <p:cNvPr id="47106" name="Picture 5"/>
          <p:cNvPicPr>
            <a:picLocks noChangeAspect="1"/>
          </p:cNvPicPr>
          <p:nvPr/>
        </p:nvPicPr>
        <p:blipFill>
          <a:blip r:embed="rId1"/>
          <a:stretch>
            <a:fillRect/>
          </a:stretch>
        </p:blipFill>
        <p:spPr>
          <a:xfrm>
            <a:off x="4973638" y="3733800"/>
            <a:ext cx="2151062" cy="2206625"/>
          </a:xfrm>
          <a:prstGeom prst="rect">
            <a:avLst/>
          </a:prstGeom>
          <a:noFill/>
          <a:ln w="9525">
            <a:noFill/>
          </a:ln>
        </p:spPr>
      </p:pic>
      <p:pic>
        <p:nvPicPr>
          <p:cNvPr id="47107" name="Picture 2"/>
          <p:cNvPicPr>
            <a:picLocks noChangeAspect="1"/>
          </p:cNvPicPr>
          <p:nvPr/>
        </p:nvPicPr>
        <p:blipFill>
          <a:blip r:embed="rId2"/>
          <a:stretch>
            <a:fillRect/>
          </a:stretch>
        </p:blipFill>
        <p:spPr>
          <a:xfrm>
            <a:off x="6324283" y="1296035"/>
            <a:ext cx="2346325" cy="1905000"/>
          </a:xfrm>
          <a:prstGeom prst="rect">
            <a:avLst/>
          </a:prstGeom>
          <a:noFill/>
          <a:ln w="9525">
            <a:noFill/>
          </a:ln>
        </p:spPr>
      </p:pic>
      <p:sp>
        <p:nvSpPr>
          <p:cNvPr id="44" name="标题 1"/>
          <p:cNvSpPr txBox="1">
            <a:spLocks noChangeArrowheads="1"/>
          </p:cNvSpPr>
          <p:nvPr/>
        </p:nvSpPr>
        <p:spPr bwMode="auto">
          <a:xfrm>
            <a:off x="457200" y="274638"/>
            <a:ext cx="8229600"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Tahoma" panose="020B0604030504040204" pitchFamily="34" charset="0"/>
              </a:defRPr>
            </a:lvl1pPr>
            <a:lvl2pPr marL="742950" indent="-285750" eaLnBrk="0" hangingPunct="0">
              <a:spcBef>
                <a:spcPct val="20000"/>
              </a:spcBef>
              <a:buChar char="–"/>
              <a:defRPr sz="2800">
                <a:solidFill>
                  <a:schemeClr val="tx1"/>
                </a:solidFill>
                <a:latin typeface="Tahoma" panose="020B0604030504040204" pitchFamily="34" charset="0"/>
              </a:defRPr>
            </a:lvl2pPr>
            <a:lvl3pPr marL="1143000" indent="-228600" eaLnBrk="0" hangingPunct="0">
              <a:spcBef>
                <a:spcPct val="20000"/>
              </a:spcBef>
              <a:buChar char="•"/>
              <a:defRPr sz="24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5.3.1</a:t>
            </a:r>
            <a:r>
              <a:rPr kumimoji="0" lang="en-US" altLang="zh-CN" sz="3600" b="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投影变换分类</a:t>
            </a:r>
            <a:endParaRPr kumimoji="0" lang="zh-CN" altLang="en-US" sz="32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j-cs"/>
            </a:endParaRPr>
          </a:p>
        </p:txBody>
      </p:sp>
      <p:pic>
        <p:nvPicPr>
          <p:cNvPr id="47109" name="Picture 5" descr="âortho perspective differenceâçå¾çæç´¢ç»æ"/>
          <p:cNvPicPr>
            <a:picLocks noChangeAspect="1"/>
          </p:cNvPicPr>
          <p:nvPr/>
        </p:nvPicPr>
        <p:blipFill>
          <a:blip r:embed="rId3"/>
          <a:srcRect t="16473" b="6042"/>
          <a:stretch>
            <a:fillRect/>
          </a:stretch>
        </p:blipFill>
        <p:spPr>
          <a:xfrm>
            <a:off x="685800" y="4100513"/>
            <a:ext cx="3962400" cy="2513012"/>
          </a:xfrm>
          <a:prstGeom prst="rect">
            <a:avLst/>
          </a:prstGeom>
          <a:noFill/>
          <a:ln w="9525">
            <a:noFill/>
          </a:ln>
        </p:spPr>
      </p:pic>
      <p:sp>
        <p:nvSpPr>
          <p:cNvPr id="47110" name="TextBox 1"/>
          <p:cNvSpPr txBox="1"/>
          <p:nvPr/>
        </p:nvSpPr>
        <p:spPr>
          <a:xfrm>
            <a:off x="228600" y="6429375"/>
            <a:ext cx="8001000" cy="338138"/>
          </a:xfrm>
          <a:prstGeom prst="rect">
            <a:avLst/>
          </a:prstGeom>
          <a:noFill/>
          <a:ln w="9525">
            <a:noFill/>
          </a:ln>
        </p:spPr>
        <p:txBody>
          <a:bodyPr anchor="t" anchorCtr="0">
            <a:spAutoFit/>
          </a:bodyPr>
          <a:p>
            <a:r>
              <a:rPr lang="en-US" altLang="zh-CN" sz="1600" dirty="0">
                <a:latin typeface="Arial" panose="020B0604020202020204" pitchFamily="34" charset="0"/>
              </a:rPr>
              <a:t>https://gdbooks.gitbooks.io/legacyopengl/content/Chapter4/projections.html</a:t>
            </a:r>
            <a:endParaRPr lang="zh-CN" altLang="en-US" sz="1600" dirty="0">
              <a:latin typeface="Arial" panose="020B0604020202020204" pitchFamily="34" charset="0"/>
            </a:endParaRPr>
          </a:p>
        </p:txBody>
      </p:sp>
      <p:sp>
        <p:nvSpPr>
          <p:cNvPr id="47111" name="TextBox 2"/>
          <p:cNvSpPr txBox="1"/>
          <p:nvPr/>
        </p:nvSpPr>
        <p:spPr>
          <a:xfrm>
            <a:off x="7086600" y="6145213"/>
            <a:ext cx="2000250" cy="431800"/>
          </a:xfrm>
          <a:prstGeom prst="rect">
            <a:avLst/>
          </a:prstGeom>
          <a:noFill/>
          <a:ln w="9525">
            <a:noFill/>
          </a:ln>
        </p:spPr>
        <p:txBody>
          <a:bodyPr anchor="t" anchorCtr="0">
            <a:spAutoFit/>
          </a:bodyPr>
          <a:p>
            <a:r>
              <a:rPr lang="en-US" altLang="zh-CN" sz="1100" dirty="0">
                <a:latin typeface="Arial" panose="020B0604020202020204" pitchFamily="34" charset="0"/>
              </a:rPr>
              <a:t>http://blog.sina.com.cn/s/blog_702fb2fb01012mih.html</a:t>
            </a:r>
            <a:endParaRPr lang="zh-CN" altLang="en-US" sz="1100" dirty="0">
              <a:latin typeface="Arial" panose="020B0604020202020204" pitchFamily="34" charset="0"/>
            </a:endParaRPr>
          </a:p>
        </p:txBody>
      </p:sp>
      <p:pic>
        <p:nvPicPr>
          <p:cNvPr id="47112" name="Picture 6" descr="https://img2.baidu.com/it/u=944861426,2188900701&amp;fm=26&amp;fmt=auto"/>
          <p:cNvPicPr>
            <a:picLocks noChangeAspect="1"/>
          </p:cNvPicPr>
          <p:nvPr/>
        </p:nvPicPr>
        <p:blipFill>
          <a:blip r:embed="rId4"/>
          <a:stretch>
            <a:fillRect/>
          </a:stretch>
        </p:blipFill>
        <p:spPr>
          <a:xfrm>
            <a:off x="7086600" y="3359150"/>
            <a:ext cx="2000250" cy="2705100"/>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0177" name="Group 3"/>
          <p:cNvGrpSpPr/>
          <p:nvPr/>
        </p:nvGrpSpPr>
        <p:grpSpPr>
          <a:xfrm>
            <a:off x="1011238" y="2024063"/>
            <a:ext cx="7658100" cy="3319462"/>
            <a:chOff x="2945" y="2254"/>
            <a:chExt cx="6840" cy="3262"/>
          </a:xfrm>
        </p:grpSpPr>
        <p:sp>
          <p:nvSpPr>
            <p:cNvPr id="50178" name="AutoShape 4"/>
            <p:cNvSpPr/>
            <p:nvPr/>
          </p:nvSpPr>
          <p:spPr>
            <a:xfrm>
              <a:off x="3617" y="3396"/>
              <a:ext cx="236" cy="1493"/>
            </a:xfrm>
            <a:prstGeom prst="leftBrace">
              <a:avLst>
                <a:gd name="adj1" fmla="val 52631"/>
                <a:gd name="adj2" fmla="val 50000"/>
              </a:avLst>
            </a:prstGeom>
            <a:noFill/>
            <a:ln w="9525" cap="flat" cmpd="sng">
              <a:solidFill>
                <a:srgbClr val="000000"/>
              </a:solidFill>
              <a:prstDash val="solid"/>
              <a:round/>
              <a:headEnd type="none" w="med" len="med"/>
              <a:tailEnd type="none" w="med" len="med"/>
            </a:ln>
          </p:spPr>
          <p:txBody>
            <a:bodyPr anchor="t" anchorCtr="0"/>
            <a:p>
              <a:endParaRPr lang="zh-CN" altLang="en-US" sz="4400" b="1" dirty="0">
                <a:latin typeface="微软雅黑" panose="020B0503020204020204" charset="-122"/>
                <a:ea typeface="微软雅黑" panose="020B0503020204020204" charset="-122"/>
              </a:endParaRPr>
            </a:p>
          </p:txBody>
        </p:sp>
        <p:sp>
          <p:nvSpPr>
            <p:cNvPr id="50179" name="Text Box 5"/>
            <p:cNvSpPr txBox="1"/>
            <p:nvPr/>
          </p:nvSpPr>
          <p:spPr>
            <a:xfrm>
              <a:off x="2945" y="3956"/>
              <a:ext cx="1075" cy="390"/>
            </a:xfrm>
            <a:prstGeom prst="rect">
              <a:avLst/>
            </a:prstGeom>
            <a:noFill/>
            <a:ln w="9525">
              <a:noFill/>
            </a:ln>
          </p:spPr>
          <p:txBody>
            <a:bodyPr anchor="t" anchorCtr="0">
              <a:spAutoFit/>
            </a:bodyPr>
            <a:p>
              <a:pPr algn="just"/>
              <a:r>
                <a:rPr lang="zh-CN" altLang="en-US" sz="2000" b="1" dirty="0">
                  <a:latin typeface="微软雅黑" panose="020B0503020204020204" charset="-122"/>
                  <a:ea typeface="微软雅黑" panose="020B0503020204020204" charset="-122"/>
                </a:rPr>
                <a:t>投影</a:t>
              </a:r>
              <a:endParaRPr lang="zh-CN" altLang="en-US" sz="4400" b="1" dirty="0">
                <a:latin typeface="微软雅黑" panose="020B0503020204020204" charset="-122"/>
                <a:ea typeface="微软雅黑" panose="020B0503020204020204" charset="-122"/>
              </a:endParaRPr>
            </a:p>
          </p:txBody>
        </p:sp>
        <p:sp>
          <p:nvSpPr>
            <p:cNvPr id="50180" name="Text Box 6"/>
            <p:cNvSpPr txBox="1"/>
            <p:nvPr/>
          </p:nvSpPr>
          <p:spPr>
            <a:xfrm>
              <a:off x="3811" y="4692"/>
              <a:ext cx="1613" cy="390"/>
            </a:xfrm>
            <a:prstGeom prst="rect">
              <a:avLst/>
            </a:prstGeom>
            <a:noFill/>
            <a:ln w="9525">
              <a:noFill/>
            </a:ln>
          </p:spPr>
          <p:txBody>
            <a:bodyPr anchor="t" anchorCtr="0">
              <a:spAutoFit/>
            </a:bodyPr>
            <a:p>
              <a:pPr algn="just"/>
              <a:r>
                <a:rPr lang="zh-CN" altLang="en-US" sz="2000" b="1" dirty="0">
                  <a:latin typeface="微软雅黑" panose="020B0503020204020204" charset="-122"/>
                  <a:ea typeface="微软雅黑" panose="020B0503020204020204" charset="-122"/>
                </a:rPr>
                <a:t>透视投影</a:t>
              </a:r>
              <a:endParaRPr lang="zh-CN" altLang="en-US" sz="4400" b="1" dirty="0">
                <a:latin typeface="微软雅黑" panose="020B0503020204020204" charset="-122"/>
                <a:ea typeface="微软雅黑" panose="020B0503020204020204" charset="-122"/>
              </a:endParaRPr>
            </a:p>
          </p:txBody>
        </p:sp>
        <p:sp>
          <p:nvSpPr>
            <p:cNvPr id="50181" name="Text Box 7"/>
            <p:cNvSpPr txBox="1"/>
            <p:nvPr/>
          </p:nvSpPr>
          <p:spPr>
            <a:xfrm>
              <a:off x="3826" y="3248"/>
              <a:ext cx="1433" cy="390"/>
            </a:xfrm>
            <a:prstGeom prst="rect">
              <a:avLst/>
            </a:prstGeom>
            <a:noFill/>
            <a:ln w="9525">
              <a:noFill/>
            </a:ln>
          </p:spPr>
          <p:txBody>
            <a:bodyPr anchor="t" anchorCtr="0">
              <a:spAutoFit/>
            </a:bodyPr>
            <a:p>
              <a:pPr algn="just"/>
              <a:r>
                <a:rPr lang="zh-CN" altLang="en-US" sz="2000" b="1" dirty="0">
                  <a:latin typeface="微软雅黑" panose="020B0503020204020204" charset="-122"/>
                  <a:ea typeface="微软雅黑" panose="020B0503020204020204" charset="-122"/>
                </a:rPr>
                <a:t>平行投影</a:t>
              </a:r>
              <a:endParaRPr lang="zh-CN" altLang="en-US" sz="4400" b="1" dirty="0">
                <a:latin typeface="微软雅黑" panose="020B0503020204020204" charset="-122"/>
                <a:ea typeface="微软雅黑" panose="020B0503020204020204" charset="-122"/>
              </a:endParaRPr>
            </a:p>
          </p:txBody>
        </p:sp>
        <p:sp>
          <p:nvSpPr>
            <p:cNvPr id="50182" name="Text Box 8"/>
            <p:cNvSpPr txBox="1"/>
            <p:nvPr/>
          </p:nvSpPr>
          <p:spPr>
            <a:xfrm>
              <a:off x="5259" y="3787"/>
              <a:ext cx="1435" cy="390"/>
            </a:xfrm>
            <a:prstGeom prst="rect">
              <a:avLst/>
            </a:prstGeom>
            <a:noFill/>
            <a:ln w="9525">
              <a:noFill/>
            </a:ln>
          </p:spPr>
          <p:txBody>
            <a:bodyPr anchor="t" anchorCtr="0">
              <a:spAutoFit/>
            </a:bodyPr>
            <a:p>
              <a:pPr algn="just"/>
              <a:r>
                <a:rPr lang="zh-CN" altLang="en-US" sz="2000" b="1" dirty="0">
                  <a:latin typeface="微软雅黑" panose="020B0503020204020204" charset="-122"/>
                  <a:ea typeface="微软雅黑" panose="020B0503020204020204" charset="-122"/>
                </a:rPr>
                <a:t>斜平行投影</a:t>
              </a:r>
              <a:endParaRPr lang="zh-CN" altLang="en-US" sz="4400" b="1" dirty="0">
                <a:latin typeface="微软雅黑" panose="020B0503020204020204" charset="-122"/>
                <a:ea typeface="微软雅黑" panose="020B0503020204020204" charset="-122"/>
              </a:endParaRPr>
            </a:p>
          </p:txBody>
        </p:sp>
        <p:sp>
          <p:nvSpPr>
            <p:cNvPr id="50183" name="AutoShape 9"/>
            <p:cNvSpPr/>
            <p:nvPr/>
          </p:nvSpPr>
          <p:spPr>
            <a:xfrm>
              <a:off x="4931" y="2826"/>
              <a:ext cx="359" cy="1152"/>
            </a:xfrm>
            <a:prstGeom prst="leftBrace">
              <a:avLst>
                <a:gd name="adj1" fmla="val 26696"/>
                <a:gd name="adj2" fmla="val 50000"/>
              </a:avLst>
            </a:prstGeom>
            <a:noFill/>
            <a:ln w="9525" cap="flat" cmpd="sng">
              <a:solidFill>
                <a:srgbClr val="000000"/>
              </a:solidFill>
              <a:prstDash val="solid"/>
              <a:round/>
              <a:headEnd type="none" w="med" len="med"/>
              <a:tailEnd type="none" w="med" len="med"/>
            </a:ln>
          </p:spPr>
          <p:txBody>
            <a:bodyPr anchor="t" anchorCtr="0"/>
            <a:p>
              <a:endParaRPr lang="zh-CN" altLang="en-US" sz="4400" b="1" dirty="0">
                <a:latin typeface="微软雅黑" panose="020B0503020204020204" charset="-122"/>
                <a:ea typeface="微软雅黑" panose="020B0503020204020204" charset="-122"/>
              </a:endParaRPr>
            </a:p>
          </p:txBody>
        </p:sp>
        <p:sp>
          <p:nvSpPr>
            <p:cNvPr id="50184" name="AutoShape 10"/>
            <p:cNvSpPr/>
            <p:nvPr/>
          </p:nvSpPr>
          <p:spPr>
            <a:xfrm>
              <a:off x="4931" y="4447"/>
              <a:ext cx="359" cy="905"/>
            </a:xfrm>
            <a:prstGeom prst="leftBrace">
              <a:avLst>
                <a:gd name="adj1" fmla="val 20972"/>
                <a:gd name="adj2" fmla="val 50000"/>
              </a:avLst>
            </a:prstGeom>
            <a:noFill/>
            <a:ln w="9525" cap="flat" cmpd="sng">
              <a:solidFill>
                <a:srgbClr val="000000"/>
              </a:solidFill>
              <a:prstDash val="solid"/>
              <a:round/>
              <a:headEnd type="none" w="med" len="med"/>
              <a:tailEnd type="none" w="med" len="med"/>
            </a:ln>
          </p:spPr>
          <p:txBody>
            <a:bodyPr anchor="t" anchorCtr="0"/>
            <a:p>
              <a:endParaRPr lang="zh-CN" altLang="en-US" sz="4400" b="1" dirty="0">
                <a:latin typeface="微软雅黑" panose="020B0503020204020204" charset="-122"/>
                <a:ea typeface="微软雅黑" panose="020B0503020204020204" charset="-122"/>
              </a:endParaRPr>
            </a:p>
          </p:txBody>
        </p:sp>
        <p:sp>
          <p:nvSpPr>
            <p:cNvPr id="50185" name="Text Box 11"/>
            <p:cNvSpPr txBox="1"/>
            <p:nvPr/>
          </p:nvSpPr>
          <p:spPr>
            <a:xfrm>
              <a:off x="5231" y="2602"/>
              <a:ext cx="1433" cy="390"/>
            </a:xfrm>
            <a:prstGeom prst="rect">
              <a:avLst/>
            </a:prstGeom>
            <a:noFill/>
            <a:ln w="9525">
              <a:noFill/>
            </a:ln>
          </p:spPr>
          <p:txBody>
            <a:bodyPr anchor="t" anchorCtr="0">
              <a:spAutoFit/>
            </a:bodyPr>
            <a:p>
              <a:pPr algn="just"/>
              <a:r>
                <a:rPr lang="zh-CN" altLang="en-US" sz="2000" b="1" dirty="0">
                  <a:latin typeface="微软雅黑" panose="020B0503020204020204" charset="-122"/>
                  <a:ea typeface="微软雅黑" panose="020B0503020204020204" charset="-122"/>
                </a:rPr>
                <a:t>正平行投影</a:t>
              </a:r>
              <a:endParaRPr lang="zh-CN" altLang="en-US" sz="4400" b="1" dirty="0">
                <a:latin typeface="微软雅黑" panose="020B0503020204020204" charset="-122"/>
                <a:ea typeface="微软雅黑" panose="020B0503020204020204" charset="-122"/>
              </a:endParaRPr>
            </a:p>
          </p:txBody>
        </p:sp>
        <p:sp>
          <p:nvSpPr>
            <p:cNvPr id="50186" name="Text Box 12"/>
            <p:cNvSpPr txBox="1"/>
            <p:nvPr/>
          </p:nvSpPr>
          <p:spPr>
            <a:xfrm>
              <a:off x="5231" y="4254"/>
              <a:ext cx="1433" cy="390"/>
            </a:xfrm>
            <a:prstGeom prst="rect">
              <a:avLst/>
            </a:prstGeom>
            <a:noFill/>
            <a:ln w="9525">
              <a:noFill/>
            </a:ln>
          </p:spPr>
          <p:txBody>
            <a:bodyPr anchor="t" anchorCtr="0">
              <a:spAutoFit/>
            </a:bodyPr>
            <a:p>
              <a:pPr algn="just"/>
              <a:r>
                <a:rPr lang="zh-CN" altLang="en-US" sz="2000" b="1" dirty="0">
                  <a:latin typeface="微软雅黑" panose="020B0503020204020204" charset="-122"/>
                  <a:ea typeface="微软雅黑" panose="020B0503020204020204" charset="-122"/>
                </a:rPr>
                <a:t>一点透视</a:t>
              </a:r>
              <a:endParaRPr lang="zh-CN" altLang="en-US" sz="4400" b="1" dirty="0">
                <a:latin typeface="微软雅黑" panose="020B0503020204020204" charset="-122"/>
                <a:ea typeface="微软雅黑" panose="020B0503020204020204" charset="-122"/>
              </a:endParaRPr>
            </a:p>
          </p:txBody>
        </p:sp>
        <p:sp>
          <p:nvSpPr>
            <p:cNvPr id="50187" name="Text Box 13"/>
            <p:cNvSpPr txBox="1"/>
            <p:nvPr/>
          </p:nvSpPr>
          <p:spPr>
            <a:xfrm>
              <a:off x="5231" y="4726"/>
              <a:ext cx="1433" cy="390"/>
            </a:xfrm>
            <a:prstGeom prst="rect">
              <a:avLst/>
            </a:prstGeom>
            <a:noFill/>
            <a:ln w="9525">
              <a:noFill/>
            </a:ln>
          </p:spPr>
          <p:txBody>
            <a:bodyPr anchor="t" anchorCtr="0">
              <a:spAutoFit/>
            </a:bodyPr>
            <a:p>
              <a:pPr algn="just"/>
              <a:r>
                <a:rPr lang="zh-CN" altLang="en-US" sz="2000" b="1" dirty="0">
                  <a:latin typeface="微软雅黑" panose="020B0503020204020204" charset="-122"/>
                  <a:ea typeface="微软雅黑" panose="020B0503020204020204" charset="-122"/>
                </a:rPr>
                <a:t>二点透视</a:t>
              </a:r>
              <a:endParaRPr lang="zh-CN" altLang="en-US" sz="4400" b="1" dirty="0">
                <a:latin typeface="微软雅黑" panose="020B0503020204020204" charset="-122"/>
                <a:ea typeface="微软雅黑" panose="020B0503020204020204" charset="-122"/>
              </a:endParaRPr>
            </a:p>
          </p:txBody>
        </p:sp>
        <p:sp>
          <p:nvSpPr>
            <p:cNvPr id="50188" name="Text Box 14"/>
            <p:cNvSpPr txBox="1"/>
            <p:nvPr/>
          </p:nvSpPr>
          <p:spPr>
            <a:xfrm>
              <a:off x="5245" y="5126"/>
              <a:ext cx="1435" cy="390"/>
            </a:xfrm>
            <a:prstGeom prst="rect">
              <a:avLst/>
            </a:prstGeom>
            <a:noFill/>
            <a:ln w="9525">
              <a:noFill/>
            </a:ln>
          </p:spPr>
          <p:txBody>
            <a:bodyPr anchor="t" anchorCtr="0">
              <a:spAutoFit/>
            </a:bodyPr>
            <a:p>
              <a:pPr algn="just"/>
              <a:r>
                <a:rPr lang="zh-CN" altLang="en-US" sz="2000" b="1" dirty="0">
                  <a:latin typeface="微软雅黑" panose="020B0503020204020204" charset="-122"/>
                  <a:ea typeface="微软雅黑" panose="020B0503020204020204" charset="-122"/>
                </a:rPr>
                <a:t>三点透视</a:t>
              </a:r>
              <a:endParaRPr lang="zh-CN" altLang="en-US" sz="4400" b="1" dirty="0">
                <a:latin typeface="微软雅黑" panose="020B0503020204020204" charset="-122"/>
                <a:ea typeface="微软雅黑" panose="020B0503020204020204" charset="-122"/>
              </a:endParaRPr>
            </a:p>
          </p:txBody>
        </p:sp>
        <p:sp>
          <p:nvSpPr>
            <p:cNvPr id="50189" name="AutoShape 15"/>
            <p:cNvSpPr/>
            <p:nvPr/>
          </p:nvSpPr>
          <p:spPr>
            <a:xfrm>
              <a:off x="6483" y="2442"/>
              <a:ext cx="360" cy="682"/>
            </a:xfrm>
            <a:prstGeom prst="leftBrace">
              <a:avLst>
                <a:gd name="adj1" fmla="val 15760"/>
                <a:gd name="adj2" fmla="val 50000"/>
              </a:avLst>
            </a:prstGeom>
            <a:noFill/>
            <a:ln w="9525" cap="flat" cmpd="sng">
              <a:solidFill>
                <a:srgbClr val="000000"/>
              </a:solidFill>
              <a:prstDash val="solid"/>
              <a:round/>
              <a:headEnd type="none" w="med" len="med"/>
              <a:tailEnd type="none" w="med" len="med"/>
            </a:ln>
          </p:spPr>
          <p:txBody>
            <a:bodyPr anchor="t" anchorCtr="0"/>
            <a:p>
              <a:endParaRPr lang="zh-CN" altLang="en-US" sz="4400" b="1" dirty="0">
                <a:latin typeface="微软雅黑" panose="020B0503020204020204" charset="-122"/>
                <a:ea typeface="微软雅黑" panose="020B0503020204020204" charset="-122"/>
              </a:endParaRPr>
            </a:p>
          </p:txBody>
        </p:sp>
        <p:sp>
          <p:nvSpPr>
            <p:cNvPr id="50190" name="Text Box 16"/>
            <p:cNvSpPr txBox="1"/>
            <p:nvPr/>
          </p:nvSpPr>
          <p:spPr>
            <a:xfrm>
              <a:off x="6768" y="2254"/>
              <a:ext cx="2477" cy="390"/>
            </a:xfrm>
            <a:prstGeom prst="rect">
              <a:avLst/>
            </a:prstGeom>
            <a:noFill/>
            <a:ln w="9525">
              <a:noFill/>
            </a:ln>
          </p:spPr>
          <p:txBody>
            <a:bodyPr anchor="t" anchorCtr="0">
              <a:spAutoFit/>
            </a:bodyPr>
            <a:p>
              <a:pPr algn="just"/>
              <a:r>
                <a:rPr lang="zh-CN" altLang="en-US" sz="2000" b="1" dirty="0">
                  <a:latin typeface="微软雅黑" panose="020B0503020204020204" charset="-122"/>
                  <a:ea typeface="微软雅黑" panose="020B0503020204020204" charset="-122"/>
                </a:rPr>
                <a:t>正投影</a:t>
              </a:r>
              <a:r>
                <a:rPr lang="en-US" altLang="zh-CN" sz="2000" b="1" dirty="0">
                  <a:latin typeface="微软雅黑" panose="020B0503020204020204" charset="-122"/>
                  <a:ea typeface="微软雅黑" panose="020B0503020204020204" charset="-122"/>
                </a:rPr>
                <a:t>(</a:t>
              </a:r>
              <a:r>
                <a:rPr lang="zh-CN" altLang="en-US" sz="2000" b="1" dirty="0">
                  <a:latin typeface="微软雅黑" panose="020B0503020204020204" charset="-122"/>
                  <a:ea typeface="微软雅黑" panose="020B0503020204020204" charset="-122"/>
                </a:rPr>
                <a:t>三视图</a:t>
              </a:r>
              <a:r>
                <a:rPr lang="en-US" altLang="zh-CN" sz="2000" b="1" dirty="0">
                  <a:latin typeface="微软雅黑" panose="020B0503020204020204" charset="-122"/>
                  <a:ea typeface="微软雅黑" panose="020B0503020204020204" charset="-122"/>
                </a:rPr>
                <a:t>)</a:t>
              </a:r>
              <a:endParaRPr lang="zh-CN" altLang="zh-CN" sz="4400" b="1" dirty="0">
                <a:latin typeface="微软雅黑" panose="020B0503020204020204" charset="-122"/>
                <a:ea typeface="微软雅黑" panose="020B0503020204020204" charset="-122"/>
              </a:endParaRPr>
            </a:p>
          </p:txBody>
        </p:sp>
        <p:sp>
          <p:nvSpPr>
            <p:cNvPr id="50191" name="Text Box 17"/>
            <p:cNvSpPr txBox="1"/>
            <p:nvPr/>
          </p:nvSpPr>
          <p:spPr>
            <a:xfrm>
              <a:off x="6768" y="2939"/>
              <a:ext cx="1435" cy="390"/>
            </a:xfrm>
            <a:prstGeom prst="rect">
              <a:avLst/>
            </a:prstGeom>
            <a:noFill/>
            <a:ln w="9525">
              <a:noFill/>
            </a:ln>
          </p:spPr>
          <p:txBody>
            <a:bodyPr anchor="t" anchorCtr="0">
              <a:spAutoFit/>
            </a:bodyPr>
            <a:p>
              <a:pPr algn="just"/>
              <a:r>
                <a:rPr lang="zh-CN" altLang="en-US" sz="2000" b="1" dirty="0">
                  <a:latin typeface="微软雅黑" panose="020B0503020204020204" charset="-122"/>
                  <a:ea typeface="微软雅黑" panose="020B0503020204020204" charset="-122"/>
                </a:rPr>
                <a:t>正轴测投影</a:t>
              </a:r>
              <a:endParaRPr lang="zh-CN" altLang="en-US" sz="4400" b="1" dirty="0">
                <a:latin typeface="微软雅黑" panose="020B0503020204020204" charset="-122"/>
                <a:ea typeface="微软雅黑" panose="020B0503020204020204" charset="-122"/>
              </a:endParaRPr>
            </a:p>
          </p:txBody>
        </p:sp>
        <p:sp>
          <p:nvSpPr>
            <p:cNvPr id="50192" name="AutoShape 18"/>
            <p:cNvSpPr/>
            <p:nvPr/>
          </p:nvSpPr>
          <p:spPr>
            <a:xfrm>
              <a:off x="8053" y="2705"/>
              <a:ext cx="358" cy="871"/>
            </a:xfrm>
            <a:prstGeom prst="leftBrace">
              <a:avLst>
                <a:gd name="adj1" fmla="val 20240"/>
                <a:gd name="adj2" fmla="val 50000"/>
              </a:avLst>
            </a:prstGeom>
            <a:noFill/>
            <a:ln w="9525" cap="flat" cmpd="sng">
              <a:solidFill>
                <a:srgbClr val="000000"/>
              </a:solidFill>
              <a:prstDash val="solid"/>
              <a:round/>
              <a:headEnd type="none" w="med" len="med"/>
              <a:tailEnd type="none" w="med" len="med"/>
            </a:ln>
          </p:spPr>
          <p:txBody>
            <a:bodyPr anchor="t" anchorCtr="0"/>
            <a:p>
              <a:endParaRPr lang="zh-CN" altLang="en-US" sz="4400" b="1" dirty="0">
                <a:latin typeface="微软雅黑" panose="020B0503020204020204" charset="-122"/>
                <a:ea typeface="微软雅黑" panose="020B0503020204020204" charset="-122"/>
              </a:endParaRPr>
            </a:p>
          </p:txBody>
        </p:sp>
        <p:sp>
          <p:nvSpPr>
            <p:cNvPr id="50193" name="AutoShape 19"/>
            <p:cNvSpPr/>
            <p:nvPr/>
          </p:nvSpPr>
          <p:spPr>
            <a:xfrm>
              <a:off x="6544" y="3653"/>
              <a:ext cx="359" cy="681"/>
            </a:xfrm>
            <a:prstGeom prst="leftBrace">
              <a:avLst>
                <a:gd name="adj1" fmla="val 15781"/>
                <a:gd name="adj2" fmla="val 50000"/>
              </a:avLst>
            </a:prstGeom>
            <a:noFill/>
            <a:ln w="9525" cap="flat" cmpd="sng">
              <a:solidFill>
                <a:srgbClr val="000000"/>
              </a:solidFill>
              <a:prstDash val="solid"/>
              <a:round/>
              <a:headEnd type="none" w="med" len="med"/>
              <a:tailEnd type="none" w="med" len="med"/>
            </a:ln>
          </p:spPr>
          <p:txBody>
            <a:bodyPr anchor="t" anchorCtr="0"/>
            <a:p>
              <a:endParaRPr lang="zh-CN" altLang="en-US" sz="4400" b="1" dirty="0">
                <a:latin typeface="微软雅黑" panose="020B0503020204020204" charset="-122"/>
                <a:ea typeface="微软雅黑" panose="020B0503020204020204" charset="-122"/>
              </a:endParaRPr>
            </a:p>
          </p:txBody>
        </p:sp>
        <p:sp>
          <p:nvSpPr>
            <p:cNvPr id="50194" name="Text Box 20"/>
            <p:cNvSpPr txBox="1"/>
            <p:nvPr/>
          </p:nvSpPr>
          <p:spPr>
            <a:xfrm>
              <a:off x="6829" y="3494"/>
              <a:ext cx="1435" cy="390"/>
            </a:xfrm>
            <a:prstGeom prst="rect">
              <a:avLst/>
            </a:prstGeom>
            <a:noFill/>
            <a:ln w="9525">
              <a:noFill/>
            </a:ln>
          </p:spPr>
          <p:txBody>
            <a:bodyPr anchor="t" anchorCtr="0">
              <a:spAutoFit/>
            </a:bodyPr>
            <a:p>
              <a:pPr algn="just"/>
              <a:r>
                <a:rPr lang="zh-CN" altLang="en-US" sz="2000" b="1" dirty="0">
                  <a:latin typeface="微软雅黑" panose="020B0503020204020204" charset="-122"/>
                  <a:ea typeface="微软雅黑" panose="020B0503020204020204" charset="-122"/>
                </a:rPr>
                <a:t>斜等测</a:t>
              </a:r>
              <a:endParaRPr lang="zh-CN" altLang="en-US" sz="4400" b="1" dirty="0">
                <a:latin typeface="微软雅黑" panose="020B0503020204020204" charset="-122"/>
                <a:ea typeface="微软雅黑" panose="020B0503020204020204" charset="-122"/>
              </a:endParaRPr>
            </a:p>
          </p:txBody>
        </p:sp>
        <p:sp>
          <p:nvSpPr>
            <p:cNvPr id="50195" name="Text Box 21"/>
            <p:cNvSpPr txBox="1"/>
            <p:nvPr/>
          </p:nvSpPr>
          <p:spPr>
            <a:xfrm>
              <a:off x="6829" y="4151"/>
              <a:ext cx="1435" cy="390"/>
            </a:xfrm>
            <a:prstGeom prst="rect">
              <a:avLst/>
            </a:prstGeom>
            <a:noFill/>
            <a:ln w="9525">
              <a:noFill/>
            </a:ln>
          </p:spPr>
          <p:txBody>
            <a:bodyPr anchor="t" anchorCtr="0">
              <a:spAutoFit/>
            </a:bodyPr>
            <a:p>
              <a:pPr algn="just"/>
              <a:r>
                <a:rPr lang="zh-CN" altLang="en-US" sz="2000" b="1" dirty="0">
                  <a:latin typeface="微软雅黑" panose="020B0503020204020204" charset="-122"/>
                  <a:ea typeface="微软雅黑" panose="020B0503020204020204" charset="-122"/>
                </a:rPr>
                <a:t>斜二测</a:t>
              </a:r>
              <a:endParaRPr lang="zh-CN" altLang="en-US" sz="4400" b="1" dirty="0">
                <a:latin typeface="微软雅黑" panose="020B0503020204020204" charset="-122"/>
                <a:ea typeface="微软雅黑" panose="020B0503020204020204" charset="-122"/>
              </a:endParaRPr>
            </a:p>
          </p:txBody>
        </p:sp>
        <p:sp>
          <p:nvSpPr>
            <p:cNvPr id="50196" name="Text Box 22"/>
            <p:cNvSpPr txBox="1"/>
            <p:nvPr/>
          </p:nvSpPr>
          <p:spPr>
            <a:xfrm>
              <a:off x="8336" y="2516"/>
              <a:ext cx="1434" cy="457"/>
            </a:xfrm>
            <a:prstGeom prst="rect">
              <a:avLst/>
            </a:prstGeom>
            <a:noFill/>
            <a:ln w="9525">
              <a:noFill/>
            </a:ln>
          </p:spPr>
          <p:txBody>
            <a:bodyPr anchor="t" anchorCtr="0"/>
            <a:p>
              <a:pPr algn="just"/>
              <a:r>
                <a:rPr lang="zh-CN" altLang="en-US" sz="2000" b="1" dirty="0">
                  <a:latin typeface="微软雅黑" panose="020B0503020204020204" charset="-122"/>
                  <a:ea typeface="微软雅黑" panose="020B0503020204020204" charset="-122"/>
                </a:rPr>
                <a:t>正等测</a:t>
              </a:r>
              <a:endParaRPr lang="zh-CN" altLang="en-US" sz="4400" b="1" dirty="0">
                <a:latin typeface="微软雅黑" panose="020B0503020204020204" charset="-122"/>
                <a:ea typeface="微软雅黑" panose="020B0503020204020204" charset="-122"/>
              </a:endParaRPr>
            </a:p>
          </p:txBody>
        </p:sp>
        <p:sp>
          <p:nvSpPr>
            <p:cNvPr id="50197" name="Text Box 23"/>
            <p:cNvSpPr txBox="1"/>
            <p:nvPr/>
          </p:nvSpPr>
          <p:spPr>
            <a:xfrm>
              <a:off x="8336" y="2943"/>
              <a:ext cx="1434" cy="456"/>
            </a:xfrm>
            <a:prstGeom prst="rect">
              <a:avLst/>
            </a:prstGeom>
            <a:noFill/>
            <a:ln w="9525">
              <a:noFill/>
            </a:ln>
          </p:spPr>
          <p:txBody>
            <a:bodyPr anchor="t" anchorCtr="0"/>
            <a:p>
              <a:pPr algn="just"/>
              <a:r>
                <a:rPr lang="zh-CN" altLang="en-US" sz="2000" b="1" dirty="0">
                  <a:latin typeface="微软雅黑" panose="020B0503020204020204" charset="-122"/>
                  <a:ea typeface="微软雅黑" panose="020B0503020204020204" charset="-122"/>
                </a:rPr>
                <a:t>正二测</a:t>
              </a:r>
              <a:endParaRPr lang="zh-CN" altLang="en-US" sz="4400" b="1" dirty="0">
                <a:latin typeface="微软雅黑" panose="020B0503020204020204" charset="-122"/>
                <a:ea typeface="微软雅黑" panose="020B0503020204020204" charset="-122"/>
              </a:endParaRPr>
            </a:p>
          </p:txBody>
        </p:sp>
        <p:sp>
          <p:nvSpPr>
            <p:cNvPr id="50198" name="Text Box 24"/>
            <p:cNvSpPr txBox="1"/>
            <p:nvPr/>
          </p:nvSpPr>
          <p:spPr>
            <a:xfrm>
              <a:off x="8351" y="3348"/>
              <a:ext cx="1434" cy="456"/>
            </a:xfrm>
            <a:prstGeom prst="rect">
              <a:avLst/>
            </a:prstGeom>
            <a:noFill/>
            <a:ln w="9525">
              <a:noFill/>
            </a:ln>
          </p:spPr>
          <p:txBody>
            <a:bodyPr anchor="t" anchorCtr="0"/>
            <a:p>
              <a:pPr algn="just"/>
              <a:r>
                <a:rPr lang="zh-CN" altLang="en-US" sz="2000" b="1" dirty="0">
                  <a:latin typeface="微软雅黑" panose="020B0503020204020204" charset="-122"/>
                  <a:ea typeface="微软雅黑" panose="020B0503020204020204" charset="-122"/>
                </a:rPr>
                <a:t>正三测</a:t>
              </a:r>
              <a:endParaRPr lang="zh-CN" altLang="en-US" sz="4400" b="1" dirty="0">
                <a:latin typeface="微软雅黑" panose="020B0503020204020204" charset="-122"/>
                <a:ea typeface="微软雅黑" panose="020B0503020204020204" charset="-122"/>
              </a:endParaRPr>
            </a:p>
          </p:txBody>
        </p:sp>
      </p:grpSp>
      <p:sp>
        <p:nvSpPr>
          <p:cNvPr id="50199" name="Text Box 37"/>
          <p:cNvSpPr txBox="1"/>
          <p:nvPr/>
        </p:nvSpPr>
        <p:spPr>
          <a:xfrm>
            <a:off x="1905000" y="1752600"/>
            <a:ext cx="1295400" cy="1190625"/>
          </a:xfrm>
          <a:prstGeom prst="rect">
            <a:avLst/>
          </a:prstGeom>
          <a:noFill/>
          <a:ln w="9525">
            <a:noFill/>
          </a:ln>
        </p:spPr>
        <p:txBody>
          <a:bodyPr anchor="t" anchorCtr="0">
            <a:spAutoFit/>
          </a:bodyPr>
          <a:p>
            <a:pPr>
              <a:spcBef>
                <a:spcPct val="50000"/>
              </a:spcBef>
            </a:pPr>
            <a:r>
              <a:rPr lang="zh-CN" altLang="en-US" dirty="0">
                <a:latin typeface="微软雅黑" panose="020B0503020204020204" charset="-122"/>
                <a:ea typeface="微软雅黑" panose="020B0503020204020204" charset="-122"/>
              </a:rPr>
              <a:t>投影中心与投影平面间距离不同</a:t>
            </a:r>
            <a:endParaRPr lang="zh-CN" altLang="en-US" dirty="0">
              <a:latin typeface="微软雅黑" panose="020B0503020204020204" charset="-122"/>
              <a:ea typeface="微软雅黑" panose="020B0503020204020204" charset="-122"/>
            </a:endParaRPr>
          </a:p>
        </p:txBody>
      </p:sp>
      <p:sp>
        <p:nvSpPr>
          <p:cNvPr id="50200" name="Text Box 38"/>
          <p:cNvSpPr txBox="1"/>
          <p:nvPr/>
        </p:nvSpPr>
        <p:spPr>
          <a:xfrm>
            <a:off x="3657600" y="1524000"/>
            <a:ext cx="1295400" cy="915988"/>
          </a:xfrm>
          <a:prstGeom prst="rect">
            <a:avLst/>
          </a:prstGeom>
          <a:noFill/>
          <a:ln w="9525">
            <a:noFill/>
          </a:ln>
        </p:spPr>
        <p:txBody>
          <a:bodyPr anchor="t" anchorCtr="0">
            <a:spAutoFit/>
          </a:bodyPr>
          <a:p>
            <a:pPr>
              <a:spcBef>
                <a:spcPct val="50000"/>
              </a:spcBef>
            </a:pPr>
            <a:r>
              <a:rPr lang="zh-CN" altLang="en-US" dirty="0">
                <a:latin typeface="微软雅黑" panose="020B0503020204020204" charset="-122"/>
                <a:ea typeface="微软雅黑" panose="020B0503020204020204" charset="-122"/>
              </a:rPr>
              <a:t>投影线与投影面夹角不同</a:t>
            </a:r>
            <a:endParaRPr lang="zh-CN" altLang="en-US" dirty="0">
              <a:latin typeface="微软雅黑" panose="020B0503020204020204" charset="-122"/>
              <a:ea typeface="微软雅黑" panose="020B0503020204020204" charset="-122"/>
            </a:endParaRPr>
          </a:p>
        </p:txBody>
      </p:sp>
      <p:sp>
        <p:nvSpPr>
          <p:cNvPr id="28" name="标题 1"/>
          <p:cNvSpPr txBox="1">
            <a:spLocks noChangeArrowheads="1"/>
          </p:cNvSpPr>
          <p:nvPr/>
        </p:nvSpPr>
        <p:spPr bwMode="auto">
          <a:xfrm>
            <a:off x="457200" y="274638"/>
            <a:ext cx="8229600"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Tahoma" panose="020B0604030504040204" pitchFamily="34" charset="0"/>
              </a:defRPr>
            </a:lvl1pPr>
            <a:lvl2pPr marL="742950" indent="-285750" eaLnBrk="0" hangingPunct="0">
              <a:spcBef>
                <a:spcPct val="20000"/>
              </a:spcBef>
              <a:buChar char="–"/>
              <a:defRPr sz="2800">
                <a:solidFill>
                  <a:schemeClr val="tx1"/>
                </a:solidFill>
                <a:latin typeface="Tahoma" panose="020B0604030504040204" pitchFamily="34" charset="0"/>
              </a:defRPr>
            </a:lvl2pPr>
            <a:lvl3pPr marL="1143000" indent="-228600" eaLnBrk="0" hangingPunct="0">
              <a:spcBef>
                <a:spcPct val="20000"/>
              </a:spcBef>
              <a:buChar char="•"/>
              <a:defRPr sz="24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5.3.1</a:t>
            </a:r>
            <a:r>
              <a:rPr kumimoji="0" lang="en-US" altLang="zh-CN" sz="3600" b="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投影变换分类</a:t>
            </a:r>
            <a:endParaRPr kumimoji="0" lang="zh-CN" altLang="en-US" sz="32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j-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标题 1"/>
          <p:cNvSpPr>
            <a:spLocks noGrp="1"/>
          </p:cNvSpPr>
          <p:nvPr>
            <p:ph type="title"/>
          </p:nvPr>
        </p:nvSpPr>
        <p:spPr>
          <a:xfrm>
            <a:off x="457200" y="274638"/>
            <a:ext cx="8229600" cy="1020762"/>
          </a:xfrm>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5.3.2  </a:t>
            </a:r>
            <a:r>
              <a:rPr lang="zh-CN" altLang="en-US" baseline="0" dirty="0">
                <a:latin typeface="楷体" panose="02010609060101010101" pitchFamily="49" charset="-122"/>
                <a:ea typeface="楷体" panose="02010609060101010101" pitchFamily="49" charset="-122"/>
                <a:cs typeface="+mj-cs"/>
              </a:rPr>
              <a:t>平行投影</a:t>
            </a:r>
            <a:endParaRPr lang="zh-CN" altLang="en-US" baseline="0" dirty="0">
              <a:latin typeface="楷体" panose="02010609060101010101" pitchFamily="49" charset="-122"/>
              <a:ea typeface="楷体" panose="02010609060101010101" pitchFamily="49" charset="-122"/>
              <a:cs typeface="+mj-cs"/>
            </a:endParaRPr>
          </a:p>
        </p:txBody>
      </p:sp>
      <p:sp>
        <p:nvSpPr>
          <p:cNvPr id="51202" name="内容占位符 2"/>
          <p:cNvSpPr>
            <a:spLocks noGrp="1"/>
          </p:cNvSpPr>
          <p:nvPr>
            <p:ph idx="1"/>
          </p:nvPr>
        </p:nvSpPr>
        <p:spPr>
          <a:xfrm>
            <a:off x="457200" y="1295400"/>
            <a:ext cx="8382000" cy="4754563"/>
          </a:xfrm>
        </p:spPr>
        <p:txBody>
          <a:bodyPr vert="horz" wrap="square" lIns="91440" tIns="45720" rIns="91440" bIns="45720" anchor="t" anchorCtr="0"/>
          <a:p>
            <a:pPr>
              <a:lnSpc>
                <a:spcPct val="110000"/>
              </a:lnSpc>
              <a:spcBef>
                <a:spcPct val="0"/>
              </a:spcBef>
            </a:pPr>
            <a:r>
              <a:rPr lang="zh-CN" altLang="en-US" sz="2400" b="1" dirty="0">
                <a:latin typeface="楷体" panose="02010609060101010101" pitchFamily="49" charset="-122"/>
                <a:ea typeface="楷体" panose="02010609060101010101" pitchFamily="49" charset="-122"/>
                <a:cs typeface="+mn-cs"/>
              </a:rPr>
              <a:t>无论物体距离观察者多远，投影后物体大小比例不变</a:t>
            </a:r>
            <a:endParaRPr lang="zh-CN" altLang="en-US" sz="2400" b="1" dirty="0">
              <a:latin typeface="楷体" panose="02010609060101010101" pitchFamily="49" charset="-122"/>
              <a:ea typeface="楷体" panose="02010609060101010101" pitchFamily="49" charset="-122"/>
              <a:cs typeface="+mn-cs"/>
            </a:endParaRPr>
          </a:p>
          <a:p>
            <a:pPr>
              <a:lnSpc>
                <a:spcPct val="110000"/>
              </a:lnSpc>
              <a:spcBef>
                <a:spcPct val="0"/>
              </a:spcBef>
            </a:pPr>
            <a:r>
              <a:rPr lang="zh-CN" altLang="en-US" sz="2400" b="1" dirty="0">
                <a:latin typeface="楷体" panose="02010609060101010101" pitchFamily="49" charset="-122"/>
                <a:ea typeface="楷体" panose="02010609060101010101" pitchFamily="49" charset="-122"/>
                <a:cs typeface="+mn-cs"/>
              </a:rPr>
              <a:t>缺少真实感</a:t>
            </a:r>
            <a:endParaRPr lang="en-US" altLang="zh-CN" sz="2400" b="1" dirty="0">
              <a:latin typeface="楷体" panose="02010609060101010101" pitchFamily="49" charset="-122"/>
              <a:ea typeface="楷体" panose="02010609060101010101" pitchFamily="49" charset="-122"/>
              <a:cs typeface="+mn-cs"/>
            </a:endParaRPr>
          </a:p>
          <a:p>
            <a:pPr>
              <a:lnSpc>
                <a:spcPct val="110000"/>
              </a:lnSpc>
              <a:spcBef>
                <a:spcPct val="0"/>
              </a:spcBef>
            </a:pPr>
            <a:r>
              <a:rPr lang="zh-CN" altLang="en-US" sz="2400" b="1" dirty="0">
                <a:latin typeface="楷体" panose="02010609060101010101" pitchFamily="49" charset="-122"/>
                <a:ea typeface="楷体" panose="02010609060101010101" pitchFamily="49" charset="-122"/>
                <a:cs typeface="+mn-cs"/>
              </a:rPr>
              <a:t>通常用在工程、建筑图纸绘制和</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CAD/CAM</a:t>
            </a:r>
            <a:r>
              <a:rPr lang="zh-CN" altLang="en-US" sz="2400" b="1" dirty="0">
                <a:latin typeface="楷体" panose="02010609060101010101" pitchFamily="49" charset="-122"/>
                <a:ea typeface="楷体" panose="02010609060101010101" pitchFamily="49" charset="-122"/>
                <a:cs typeface="+mn-cs"/>
              </a:rPr>
              <a:t>上，便于施工</a:t>
            </a:r>
            <a:endParaRPr lang="zh-CN" altLang="en-US" sz="2400" b="1" dirty="0">
              <a:latin typeface="楷体" panose="02010609060101010101" pitchFamily="49" charset="-122"/>
              <a:ea typeface="楷体" panose="02010609060101010101" pitchFamily="49" charset="-122"/>
              <a:cs typeface="+mn-cs"/>
            </a:endParaRPr>
          </a:p>
          <a:p>
            <a:pPr>
              <a:lnSpc>
                <a:spcPct val="110000"/>
              </a:lnSpc>
              <a:spcBef>
                <a:spcPct val="0"/>
              </a:spcBef>
            </a:pPr>
            <a:r>
              <a:rPr lang="zh-CN" altLang="en-US" sz="2400" b="1" dirty="0">
                <a:latin typeface="楷体" panose="02010609060101010101" pitchFamily="49" charset="-122"/>
                <a:ea typeface="楷体" panose="02010609060101010101" pitchFamily="49" charset="-122"/>
                <a:cs typeface="+mn-cs"/>
              </a:rPr>
              <a:t>正平行投影的</a:t>
            </a:r>
            <a:r>
              <a:rPr lang="zh-CN" altLang="en-US" sz="2400" b="1" dirty="0">
                <a:solidFill>
                  <a:srgbClr val="0000FF"/>
                </a:solidFill>
                <a:latin typeface="楷体" panose="02010609060101010101" pitchFamily="49" charset="-122"/>
                <a:ea typeface="楷体" panose="02010609060101010101" pitchFamily="49" charset="-122"/>
                <a:cs typeface="+mn-cs"/>
              </a:rPr>
              <a:t>视景体（可以成像的三维空间）</a:t>
            </a:r>
            <a:r>
              <a:rPr lang="zh-CN" altLang="en-US" sz="2400" b="1" dirty="0">
                <a:latin typeface="楷体" panose="02010609060101010101" pitchFamily="49" charset="-122"/>
                <a:ea typeface="楷体" panose="02010609060101010101" pitchFamily="49" charset="-122"/>
                <a:cs typeface="+mn-cs"/>
              </a:rPr>
              <a:t>是一个矩形的平行管道，也就是一个长方体</a:t>
            </a:r>
            <a:endParaRPr lang="en-US" altLang="zh-CN" sz="2400" b="1" dirty="0">
              <a:latin typeface="楷体" panose="02010609060101010101" pitchFamily="49" charset="-122"/>
              <a:ea typeface="楷体" panose="02010609060101010101" pitchFamily="49" charset="-122"/>
              <a:cs typeface="+mn-cs"/>
            </a:endParaRPr>
          </a:p>
        </p:txBody>
      </p:sp>
      <p:pic>
        <p:nvPicPr>
          <p:cNvPr id="51203" name="Picture 2"/>
          <p:cNvPicPr>
            <a:picLocks noChangeAspect="1"/>
          </p:cNvPicPr>
          <p:nvPr/>
        </p:nvPicPr>
        <p:blipFill>
          <a:blip r:embed="rId1"/>
          <a:stretch>
            <a:fillRect/>
          </a:stretch>
        </p:blipFill>
        <p:spPr>
          <a:xfrm>
            <a:off x="1676400" y="3656013"/>
            <a:ext cx="5715000" cy="2876550"/>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Rectangle 2"/>
          <p:cNvSpPr>
            <a:spLocks noGrp="1"/>
          </p:cNvSpPr>
          <p:nvPr>
            <p:ph type="title"/>
          </p:nvPr>
        </p:nvSpPr>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5.1 </a:t>
            </a:r>
            <a:r>
              <a:rPr lang="zh-CN" altLang="en-US" baseline="0" dirty="0">
                <a:latin typeface="楷体" panose="02010609060101010101" pitchFamily="49" charset="-122"/>
                <a:ea typeface="楷体" panose="02010609060101010101" pitchFamily="49" charset="-122"/>
                <a:cs typeface="+mj-cs"/>
              </a:rPr>
              <a:t>三维观察流程</a:t>
            </a:r>
            <a:endParaRPr lang="zh-CN" altLang="en-US" baseline="0" dirty="0">
              <a:latin typeface="楷体" panose="02010609060101010101" pitchFamily="49" charset="-122"/>
              <a:ea typeface="楷体" panose="02010609060101010101" pitchFamily="49" charset="-122"/>
              <a:cs typeface="+mj-cs"/>
            </a:endParaRPr>
          </a:p>
        </p:txBody>
      </p:sp>
      <p:sp>
        <p:nvSpPr>
          <p:cNvPr id="7170" name="Rectangle 3"/>
          <p:cNvSpPr>
            <a:spLocks noGrp="1"/>
          </p:cNvSpPr>
          <p:nvPr>
            <p:ph idx="1"/>
          </p:nvPr>
        </p:nvSpPr>
        <p:spPr>
          <a:xfrm>
            <a:off x="228600" y="1371600"/>
            <a:ext cx="8686800" cy="4602163"/>
          </a:xfrm>
        </p:spPr>
        <p:txBody>
          <a:bodyPr vert="horz" wrap="square" lIns="91440" tIns="45720" rIns="91440" bIns="45720" anchor="t" anchorCtr="0"/>
          <a:p>
            <a:pPr>
              <a:lnSpc>
                <a:spcPct val="120000"/>
              </a:lnSpc>
              <a:spcBef>
                <a:spcPts val="600"/>
              </a:spcBef>
            </a:pPr>
            <a:r>
              <a:rPr lang="zh-CN" altLang="en-US" sz="2600" dirty="0">
                <a:latin typeface="楷体" panose="02010609060101010101" pitchFamily="49" charset="-122"/>
                <a:ea typeface="楷体" panose="02010609060101010101" pitchFamily="49" charset="-122"/>
                <a:cs typeface="+mn-cs"/>
              </a:rPr>
              <a:t>三维景物视图的计算机生成（类比照片拍摄）</a:t>
            </a:r>
            <a:endParaRPr lang="en-US" altLang="zh-CN" sz="2600" dirty="0">
              <a:latin typeface="楷体" panose="02010609060101010101" pitchFamily="49" charset="-122"/>
              <a:ea typeface="楷体" panose="02010609060101010101" pitchFamily="49" charset="-122"/>
              <a:cs typeface="+mn-cs"/>
            </a:endParaRPr>
          </a:p>
          <a:p>
            <a:pPr marL="395605" lvl="1" indent="0">
              <a:lnSpc>
                <a:spcPct val="110000"/>
              </a:lnSpc>
              <a:spcBef>
                <a:spcPts val="300"/>
              </a:spcBef>
            </a:pPr>
            <a:r>
              <a:rPr lang="zh-CN" altLang="en-US" sz="2400" dirty="0">
                <a:latin typeface="楷体" panose="02010609060101010101" pitchFamily="49" charset="-122"/>
                <a:ea typeface="楷体" panose="02010609060101010101" pitchFamily="49" charset="-122"/>
              </a:rPr>
              <a:t>摆放物体：确定每个顶点的坐标</a:t>
            </a:r>
            <a:endParaRPr lang="en-US" altLang="zh-CN" sz="2400" dirty="0">
              <a:latin typeface="楷体" panose="02010609060101010101" pitchFamily="49" charset="-122"/>
              <a:ea typeface="楷体" panose="02010609060101010101" pitchFamily="49" charset="-122"/>
            </a:endParaRPr>
          </a:p>
          <a:p>
            <a:pPr marL="395605" lvl="1" indent="0">
              <a:lnSpc>
                <a:spcPct val="110000"/>
              </a:lnSpc>
              <a:spcBef>
                <a:spcPts val="300"/>
              </a:spcBef>
            </a:pPr>
            <a:r>
              <a:rPr lang="zh-CN" altLang="en-US" sz="2400" dirty="0">
                <a:latin typeface="楷体" panose="02010609060101010101" pitchFamily="49" charset="-122"/>
                <a:ea typeface="楷体" panose="02010609060101010101" pitchFamily="49" charset="-122"/>
              </a:rPr>
              <a:t>确定相机位置、方向及向上向量：从摄像机角度观察，确定摄像机坐标系</a:t>
            </a:r>
            <a:endParaRPr lang="en-US" altLang="zh-CN" sz="2400" dirty="0">
              <a:latin typeface="楷体" panose="02010609060101010101" pitchFamily="49" charset="-122"/>
              <a:ea typeface="楷体" panose="02010609060101010101" pitchFamily="49" charset="-122"/>
            </a:endParaRPr>
          </a:p>
          <a:p>
            <a:pPr marL="395605" lvl="1" indent="0">
              <a:lnSpc>
                <a:spcPct val="110000"/>
              </a:lnSpc>
              <a:spcBef>
                <a:spcPts val="300"/>
              </a:spcBef>
            </a:pPr>
            <a:r>
              <a:rPr lang="zh-CN" altLang="en-US" sz="2400" dirty="0">
                <a:latin typeface="楷体" panose="02010609060101010101" pitchFamily="49" charset="-122"/>
                <a:ea typeface="楷体" panose="02010609060101010101" pitchFamily="49" charset="-122"/>
              </a:rPr>
              <a:t>调焦、换镜头：确定投影参数，如焦距</a:t>
            </a:r>
            <a:endParaRPr lang="zh-CN" altLang="en-US" sz="2400" dirty="0">
              <a:latin typeface="楷体" panose="02010609060101010101" pitchFamily="49" charset="-122"/>
              <a:ea typeface="楷体" panose="02010609060101010101" pitchFamily="49" charset="-122"/>
            </a:endParaRPr>
          </a:p>
          <a:p>
            <a:pPr marL="395605" lvl="1" indent="0">
              <a:lnSpc>
                <a:spcPct val="110000"/>
              </a:lnSpc>
              <a:spcBef>
                <a:spcPts val="300"/>
              </a:spcBef>
            </a:pPr>
            <a:r>
              <a:rPr lang="zh-CN" altLang="en-US" sz="2400" dirty="0">
                <a:latin typeface="楷体" panose="02010609060101010101" pitchFamily="49" charset="-122"/>
                <a:ea typeface="楷体" panose="02010609060101010101" pitchFamily="49" charset="-122"/>
              </a:rPr>
              <a:t>拍照成像：拉伸</a:t>
            </a:r>
            <a:endParaRPr lang="en-US" altLang="zh-CN" sz="1900" dirty="0">
              <a:latin typeface="楷体" panose="02010609060101010101" pitchFamily="49" charset="-122"/>
              <a:ea typeface="楷体" panose="02010609060101010101" pitchFamily="49" charset="-122"/>
            </a:endParaRPr>
          </a:p>
        </p:txBody>
      </p:sp>
      <p:pic>
        <p:nvPicPr>
          <p:cNvPr id="7171" name="Picture 4" descr="camera"/>
          <p:cNvPicPr>
            <a:picLocks noChangeAspect="1"/>
          </p:cNvPicPr>
          <p:nvPr/>
        </p:nvPicPr>
        <p:blipFill>
          <a:blip r:embed="rId1"/>
          <a:stretch>
            <a:fillRect/>
          </a:stretch>
        </p:blipFill>
        <p:spPr>
          <a:xfrm>
            <a:off x="4542790" y="3962400"/>
            <a:ext cx="3997960" cy="2661920"/>
          </a:xfrm>
          <a:prstGeom prst="rect">
            <a:avLst/>
          </a:prstGeom>
          <a:noFill/>
          <a:ln w="9525">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内容占位符 2"/>
          <p:cNvSpPr>
            <a:spLocks noGrp="1"/>
          </p:cNvSpPr>
          <p:nvPr>
            <p:ph idx="1"/>
          </p:nvPr>
        </p:nvSpPr>
        <p:spPr>
          <a:xfrm>
            <a:off x="457200" y="1295400"/>
            <a:ext cx="8229600" cy="4830763"/>
          </a:xfrm>
        </p:spPr>
        <p:txBody>
          <a:bodyPr vert="horz" wrap="square" lIns="91440" tIns="45720" rIns="91440" bIns="45720" anchor="t" anchorCtr="0"/>
          <a:p>
            <a:pPr marL="0" indent="262255" algn="just" eaLnBrk="1" hangingPunct="1">
              <a:spcBef>
                <a:spcPts val="600"/>
              </a:spcBef>
              <a:buNone/>
            </a:pPr>
            <a:r>
              <a:rPr lang="zh-CN" altLang="en-US" sz="2400" b="1" dirty="0">
                <a:latin typeface="楷体" panose="02010609060101010101" pitchFamily="49" charset="-122"/>
                <a:ea typeface="楷体" panose="02010609060101010101" pitchFamily="49" charset="-122"/>
                <a:cs typeface="+mn-cs"/>
              </a:rPr>
              <a:t>按照标准线与投影面的夹角不同，平行投影分为两类：正平行投影和斜平行投影。</a:t>
            </a:r>
            <a:endParaRPr lang="zh-CN" altLang="en-US" sz="2400" b="1" dirty="0">
              <a:latin typeface="楷体" panose="02010609060101010101" pitchFamily="49" charset="-122"/>
              <a:ea typeface="楷体" panose="02010609060101010101" pitchFamily="49" charset="-122"/>
              <a:cs typeface="+mn-cs"/>
            </a:endParaRPr>
          </a:p>
          <a:p>
            <a:pPr algn="just" eaLnBrk="1" hangingPunct="1">
              <a:spcBef>
                <a:spcPts val="600"/>
              </a:spcBef>
            </a:pPr>
            <a:r>
              <a:rPr lang="zh-CN" altLang="en-US" sz="2400" b="1" dirty="0">
                <a:latin typeface="楷体" panose="02010609060101010101" pitchFamily="49" charset="-122"/>
                <a:ea typeface="楷体" panose="02010609060101010101" pitchFamily="49" charset="-122"/>
                <a:cs typeface="+mn-cs"/>
              </a:rPr>
              <a:t>正平行投影（正投影）</a:t>
            </a:r>
            <a:r>
              <a:rPr lang="en-US" altLang="zh-CN" sz="2400" b="1" dirty="0">
                <a:latin typeface="Times New Roman" panose="02020603050405020304" pitchFamily="18" charset="0"/>
                <a:cs typeface="Times New Roman" panose="02020603050405020304" pitchFamily="18" charset="0"/>
                <a:sym typeface="+mn-ea"/>
              </a:rPr>
              <a:t>Orthographic Projection</a:t>
            </a:r>
            <a:r>
              <a:rPr lang="zh-CN" altLang="en-US" sz="2400" b="1" dirty="0">
                <a:latin typeface="楷体" panose="02010609060101010101" pitchFamily="49" charset="-122"/>
                <a:ea typeface="楷体" panose="02010609060101010101" pitchFamily="49" charset="-122"/>
                <a:cs typeface="+mn-cs"/>
              </a:rPr>
              <a:t>：投影线与投影平面垂直。</a:t>
            </a:r>
            <a:endParaRPr lang="en-US" altLang="zh-CN" sz="2400" b="1" dirty="0">
              <a:latin typeface="楷体" panose="02010609060101010101" pitchFamily="49" charset="-122"/>
              <a:ea typeface="楷体" panose="02010609060101010101" pitchFamily="49" charset="-122"/>
              <a:cs typeface="+mn-cs"/>
            </a:endParaRPr>
          </a:p>
          <a:p>
            <a:pPr algn="just" eaLnBrk="1" hangingPunct="1">
              <a:spcBef>
                <a:spcPts val="600"/>
              </a:spcBef>
            </a:pPr>
            <a:r>
              <a:rPr lang="zh-CN" altLang="en-US" sz="2400" b="1" dirty="0">
                <a:latin typeface="楷体" panose="02010609060101010101" pitchFamily="49" charset="-122"/>
                <a:ea typeface="楷体" panose="02010609060101010101" pitchFamily="49" charset="-122"/>
                <a:cs typeface="+mn-cs"/>
              </a:rPr>
              <a:t>斜平行投影</a:t>
            </a:r>
            <a:r>
              <a:rPr lang="zh-CN" altLang="en-US" sz="2400" b="1" dirty="0">
                <a:sym typeface="+mn-ea"/>
              </a:rPr>
              <a:t>（斜投影）</a:t>
            </a:r>
            <a:r>
              <a:rPr lang="zh-CN" altLang="en-US" sz="2400" b="1" dirty="0">
                <a:latin typeface="楷体" panose="02010609060101010101" pitchFamily="49" charset="-122"/>
                <a:ea typeface="楷体" panose="02010609060101010101" pitchFamily="49" charset="-122"/>
                <a:cs typeface="+mn-cs"/>
              </a:rPr>
              <a:t>：投影（线）方向不垂直于投影平面</a:t>
            </a:r>
            <a:endParaRPr lang="zh-CN" altLang="en-US" sz="2400" dirty="0">
              <a:latin typeface="楷体" panose="02010609060101010101" pitchFamily="49" charset="-122"/>
              <a:ea typeface="楷体" panose="02010609060101010101" pitchFamily="49" charset="-122"/>
              <a:cs typeface="+mn-cs"/>
            </a:endParaRPr>
          </a:p>
        </p:txBody>
      </p:sp>
      <p:graphicFrame>
        <p:nvGraphicFramePr>
          <p:cNvPr id="52226" name="对象 1"/>
          <p:cNvGraphicFramePr/>
          <p:nvPr/>
        </p:nvGraphicFramePr>
        <p:xfrm>
          <a:off x="1295400" y="4191000"/>
          <a:ext cx="5951538" cy="2317750"/>
        </p:xfrm>
        <a:graphic>
          <a:graphicData uri="http://schemas.openxmlformats.org/presentationml/2006/ole">
            <mc:AlternateContent xmlns:mc="http://schemas.openxmlformats.org/markup-compatibility/2006">
              <mc:Choice xmlns:v="urn:schemas-microsoft-com:vml" Requires="v">
                <p:oleObj spid="_x0000_s3104" name="" r:id="rId1" imgW="7124700" imgH="3267075" progId="Paint.Picture">
                  <p:embed/>
                </p:oleObj>
              </mc:Choice>
              <mc:Fallback>
                <p:oleObj name="" r:id="rId1" imgW="7124700" imgH="3267075" progId="Paint.Picture">
                  <p:embed/>
                  <p:pic>
                    <p:nvPicPr>
                      <p:cNvPr id="0" name="图片 3103"/>
                      <p:cNvPicPr/>
                      <p:nvPr/>
                    </p:nvPicPr>
                    <p:blipFill>
                      <a:blip r:embed="rId2"/>
                      <a:stretch>
                        <a:fillRect/>
                      </a:stretch>
                    </p:blipFill>
                    <p:spPr>
                      <a:xfrm>
                        <a:off x="1295400" y="4191000"/>
                        <a:ext cx="5951538" cy="2317750"/>
                      </a:xfrm>
                      <a:prstGeom prst="rect">
                        <a:avLst/>
                      </a:prstGeom>
                      <a:noFill/>
                      <a:ln w="38100">
                        <a:noFill/>
                        <a:miter/>
                      </a:ln>
                    </p:spPr>
                  </p:pic>
                </p:oleObj>
              </mc:Fallback>
            </mc:AlternateContent>
          </a:graphicData>
        </a:graphic>
      </p:graphicFrame>
      <p:sp>
        <p:nvSpPr>
          <p:cNvPr id="52227" name="标题 1"/>
          <p:cNvSpPr>
            <a:spLocks noGrp="1"/>
          </p:cNvSpPr>
          <p:nvPr>
            <p:ph type="title"/>
          </p:nvPr>
        </p:nvSpPr>
        <p:spPr>
          <a:xfrm>
            <a:off x="457200" y="274638"/>
            <a:ext cx="8229600" cy="1020762"/>
          </a:xfrm>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5.3.2  </a:t>
            </a:r>
            <a:r>
              <a:rPr lang="zh-CN" altLang="en-US" baseline="0" dirty="0">
                <a:latin typeface="楷体" panose="02010609060101010101" pitchFamily="49" charset="-122"/>
                <a:ea typeface="楷体" panose="02010609060101010101" pitchFamily="49" charset="-122"/>
                <a:cs typeface="+mj-cs"/>
              </a:rPr>
              <a:t>平行投影</a:t>
            </a:r>
            <a:endParaRPr lang="zh-CN" altLang="en-US" baseline="0" dirty="0">
              <a:latin typeface="楷体" panose="02010609060101010101" pitchFamily="49" charset="-122"/>
              <a:ea typeface="楷体" panose="02010609060101010101" pitchFamily="49" charset="-122"/>
              <a:cs typeface="+mj-cs"/>
            </a:endParaRPr>
          </a:p>
        </p:txBody>
      </p:sp>
      <p:sp>
        <p:nvSpPr>
          <p:cNvPr id="2" name="矩形 1"/>
          <p:cNvSpPr/>
          <p:nvPr/>
        </p:nvSpPr>
        <p:spPr>
          <a:xfrm>
            <a:off x="3208655" y="4038600"/>
            <a:ext cx="4038600" cy="2362200"/>
          </a:xfrm>
          <a:prstGeom prst="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lt1"/>
              </a:solidFill>
              <a:effectLst/>
              <a:uLnTx/>
              <a:uFillTx/>
              <a:latin typeface="+mn-lt"/>
              <a:ea typeface="+mn-ea"/>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内容占位符 2"/>
          <p:cNvSpPr>
            <a:spLocks noGrp="1"/>
          </p:cNvSpPr>
          <p:nvPr>
            <p:ph idx="1"/>
          </p:nvPr>
        </p:nvSpPr>
        <p:spPr>
          <a:xfrm>
            <a:off x="234950" y="1295400"/>
            <a:ext cx="8705215" cy="4831080"/>
          </a:xfrm>
        </p:spPr>
        <p:txBody>
          <a:bodyPr vert="horz" wrap="square" lIns="91440" tIns="45720" rIns="91440" bIns="45720" anchor="t" anchorCtr="0"/>
          <a:p>
            <a:pPr latinLnBrk="0">
              <a:lnSpc>
                <a:spcPct val="110000"/>
              </a:lnSpc>
              <a:spcBef>
                <a:spcPts val="600"/>
              </a:spcBef>
            </a:pPr>
            <a:r>
              <a:rPr lang="zh-CN" altLang="en-US" b="1" dirty="0">
                <a:solidFill>
                  <a:schemeClr val="tx1"/>
                </a:solidFill>
                <a:latin typeface="华文楷体" panose="02010600040101010101" pitchFamily="2" charset="-122"/>
                <a:ea typeface="华文楷体" panose="02010600040101010101" pitchFamily="2" charset="-122"/>
                <a:cs typeface="+mn-cs"/>
              </a:rPr>
              <a:t>正投影：投影线和投影面（观察平面）垂直</a:t>
            </a:r>
            <a:endParaRPr lang="zh-CN" altLang="en-US" b="1" dirty="0">
              <a:solidFill>
                <a:schemeClr val="tx1"/>
              </a:solidFill>
              <a:latin typeface="华文楷体" panose="02010600040101010101" pitchFamily="2" charset="-122"/>
              <a:ea typeface="华文楷体" panose="02010600040101010101" pitchFamily="2" charset="-122"/>
              <a:cs typeface="+mn-cs"/>
            </a:endParaRPr>
          </a:p>
          <a:p>
            <a:pPr lvl="1" latinLnBrk="0">
              <a:lnSpc>
                <a:spcPct val="110000"/>
              </a:lnSpc>
              <a:spcBef>
                <a:spcPts val="600"/>
              </a:spcBef>
            </a:pPr>
            <a:r>
              <a:rPr lang="zh-CN" altLang="en-US" sz="2400" b="1" dirty="0">
                <a:solidFill>
                  <a:schemeClr val="tx1"/>
                </a:solidFill>
                <a:latin typeface="华文楷体" panose="02010600040101010101" pitchFamily="2" charset="-122"/>
                <a:ea typeface="华文楷体" panose="02010600040101010101" pitchFamily="2" charset="-122"/>
                <a:cs typeface="+mn-cs"/>
              </a:rPr>
              <a:t>常用来生成对象的三视图和正轴测图（根据投影面和坐标轴的夹角），工程建筑绘图常使用，可以准确反映对象的几何信息。</a:t>
            </a:r>
            <a:endParaRPr lang="en-US" altLang="zh-CN" sz="2400" b="1" dirty="0">
              <a:solidFill>
                <a:schemeClr val="tx1"/>
              </a:solidFill>
              <a:latin typeface="华文楷体" panose="02010600040101010101" pitchFamily="2" charset="-122"/>
              <a:ea typeface="华文楷体" panose="02010600040101010101" pitchFamily="2" charset="-122"/>
              <a:cs typeface="+mn-cs"/>
            </a:endParaRPr>
          </a:p>
          <a:p>
            <a:pPr lvl="2" latinLnBrk="0">
              <a:lnSpc>
                <a:spcPct val="110000"/>
              </a:lnSpc>
              <a:spcBef>
                <a:spcPts val="600"/>
              </a:spcBef>
              <a:buSzPct val="50000"/>
              <a:buFont typeface="Wingdings" panose="05000000000000000000" charset="0"/>
              <a:buChar char="u"/>
            </a:pPr>
            <a:r>
              <a:rPr lang="zh-CN" altLang="en-US" b="1" dirty="0">
                <a:latin typeface="华文楷体" panose="02010600040101010101" pitchFamily="2" charset="-122"/>
                <a:ea typeface="华文楷体" panose="02010600040101010101" pitchFamily="2" charset="-122"/>
              </a:rPr>
              <a:t>当投影面与某一坐标轴垂直时，得到的投影为三视图 </a:t>
            </a:r>
            <a:endParaRPr lang="zh-CN" altLang="en-US" b="1" dirty="0">
              <a:latin typeface="华文楷体" panose="02010600040101010101" pitchFamily="2" charset="-122"/>
              <a:ea typeface="华文楷体" panose="02010600040101010101" pitchFamily="2" charset="-122"/>
            </a:endParaRPr>
          </a:p>
          <a:p>
            <a:pPr lvl="2" latinLnBrk="0">
              <a:lnSpc>
                <a:spcPct val="110000"/>
              </a:lnSpc>
              <a:spcBef>
                <a:spcPts val="600"/>
              </a:spcBef>
              <a:buSzPct val="50000"/>
              <a:buFont typeface="Wingdings" panose="05000000000000000000" charset="0"/>
              <a:buChar char="u"/>
            </a:pPr>
            <a:r>
              <a:rPr lang="zh-CN" altLang="en-US" b="1" dirty="0">
                <a:latin typeface="华文楷体" panose="02010600040101010101" pitchFamily="2" charset="-122"/>
                <a:ea typeface="华文楷体" panose="02010600040101010101" pitchFamily="2" charset="-122"/>
              </a:rPr>
              <a:t>否则，得到的投影为正轴测图</a:t>
            </a:r>
            <a:endParaRPr lang="zh-CN" altLang="en-US" b="1" dirty="0">
              <a:latin typeface="华文楷体" panose="02010600040101010101" pitchFamily="2" charset="-122"/>
              <a:ea typeface="华文楷体" panose="02010600040101010101" pitchFamily="2" charset="-122"/>
              <a:cs typeface="+mn-cs"/>
            </a:endParaRPr>
          </a:p>
        </p:txBody>
      </p:sp>
      <p:pic>
        <p:nvPicPr>
          <p:cNvPr id="53250" name="图片 1"/>
          <p:cNvPicPr>
            <a:picLocks noChangeAspect="1"/>
          </p:cNvPicPr>
          <p:nvPr/>
        </p:nvPicPr>
        <p:blipFill>
          <a:blip r:embed="rId1"/>
          <a:stretch>
            <a:fillRect/>
          </a:stretch>
        </p:blipFill>
        <p:spPr>
          <a:xfrm>
            <a:off x="3809683" y="4495800"/>
            <a:ext cx="5040312" cy="2325688"/>
          </a:xfrm>
          <a:prstGeom prst="rect">
            <a:avLst/>
          </a:prstGeom>
          <a:noFill/>
          <a:ln w="9525">
            <a:noFill/>
          </a:ln>
        </p:spPr>
      </p:pic>
      <p:sp>
        <p:nvSpPr>
          <p:cNvPr id="6" name="标题 1"/>
          <p:cNvSpPr txBox="1">
            <a:spLocks noChangeArrowheads="1"/>
          </p:cNvSpPr>
          <p:nvPr/>
        </p:nvSpPr>
        <p:spPr bwMode="auto">
          <a:xfrm>
            <a:off x="457200" y="274638"/>
            <a:ext cx="8229600" cy="1020763"/>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lgn="ctr" rtl="0" eaLnBrk="0" fontAlgn="base" hangingPunct="0">
              <a:spcBef>
                <a:spcPct val="0"/>
              </a:spcBef>
              <a:spcAft>
                <a:spcPct val="0"/>
              </a:spcAft>
              <a:defRPr sz="3200" b="1" i="0" baseline="0">
                <a:solidFill>
                  <a:schemeClr val="tx1"/>
                </a:solidFill>
                <a:latin typeface="楷体" panose="02010609060101010101" pitchFamily="49" charset="-122"/>
                <a:ea typeface="楷体" panose="02010609060101010101" pitchFamily="49" charset="-122"/>
                <a:cs typeface="+mj-cs"/>
              </a:defRPr>
            </a:lvl1pPr>
            <a:lvl2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2pPr>
            <a:lvl3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3pPr>
            <a:lvl4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4pPr>
            <a:lvl5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5.3.2  </a:t>
            </a:r>
            <a:r>
              <a:rPr kumimoji="0" lang="zh-CN" altLang="en-US"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平行投影</a:t>
            </a:r>
            <a:r>
              <a:rPr kumimoji="0" lang="en-US" altLang="zh-CN"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a:t>
            </a:r>
            <a:r>
              <a:rPr kumimoji="0" lang="zh-CN" altLang="en-US" sz="32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j-cs"/>
              </a:rPr>
              <a:t>正平行投影</a:t>
            </a:r>
            <a:endParaRPr kumimoji="0" lang="zh-CN" altLang="en-US"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内容占位符 2"/>
          <p:cNvSpPr>
            <a:spLocks noGrp="1"/>
          </p:cNvSpPr>
          <p:nvPr>
            <p:ph idx="1"/>
          </p:nvPr>
        </p:nvSpPr>
        <p:spPr>
          <a:xfrm>
            <a:off x="412115" y="1447800"/>
            <a:ext cx="8274685" cy="4678680"/>
          </a:xfrm>
        </p:spPr>
        <p:txBody>
          <a:bodyPr vert="horz" wrap="square" lIns="91440" tIns="45720" rIns="91440" bIns="45720" anchor="t" anchorCtr="0"/>
          <a:p>
            <a:pPr>
              <a:lnSpc>
                <a:spcPct val="110000"/>
              </a:lnSpc>
              <a:spcBef>
                <a:spcPct val="0"/>
              </a:spcBef>
            </a:pPr>
            <a:r>
              <a:rPr lang="zh-CN" altLang="en-US" sz="2400" b="1" dirty="0">
                <a:latin typeface="华文楷体" panose="02010600040101010101" pitchFamily="2" charset="-122"/>
                <a:ea typeface="华文楷体" panose="02010600040101010101" pitchFamily="2" charset="-122"/>
                <a:cs typeface="+mn-cs"/>
              </a:rPr>
              <a:t>通常所说的</a:t>
            </a:r>
            <a:r>
              <a:rPr lang="en-US" altLang="en-US" sz="2400" b="1" dirty="0">
                <a:latin typeface="华文楷体" panose="02010600040101010101" pitchFamily="2" charset="-122"/>
                <a:ea typeface="华文楷体" panose="02010600040101010101" pitchFamily="2" charset="-122"/>
                <a:cs typeface="+mn-cs"/>
              </a:rPr>
              <a:t>三视图包括</a:t>
            </a:r>
            <a:r>
              <a:rPr lang="en-US" altLang="en-US" sz="2400" b="1" dirty="0">
                <a:solidFill>
                  <a:srgbClr val="0000FF"/>
                </a:solidFill>
                <a:latin typeface="华文楷体" panose="02010600040101010101" pitchFamily="2" charset="-122"/>
                <a:ea typeface="华文楷体" panose="02010600040101010101" pitchFamily="2" charset="-122"/>
                <a:cs typeface="+mn-cs"/>
              </a:rPr>
              <a:t>主视图、侧视图和俯视图三种</a:t>
            </a:r>
            <a:r>
              <a:rPr lang="en-US" altLang="en-US" sz="2400" b="1" dirty="0">
                <a:latin typeface="华文楷体" panose="02010600040101010101" pitchFamily="2" charset="-122"/>
                <a:ea typeface="华文楷体" panose="02010600040101010101" pitchFamily="2" charset="-122"/>
                <a:cs typeface="+mn-cs"/>
              </a:rPr>
              <a:t>，</a:t>
            </a:r>
            <a:r>
              <a:rPr lang="zh-CN" altLang="en-US" sz="2400" b="1" dirty="0">
                <a:latin typeface="华文楷体" panose="02010600040101010101" pitchFamily="2" charset="-122"/>
                <a:ea typeface="华文楷体" panose="02010600040101010101" pitchFamily="2" charset="-122"/>
                <a:cs typeface="+mn-cs"/>
              </a:rPr>
              <a:t>投影面</a:t>
            </a:r>
            <a:r>
              <a:rPr lang="en-US" altLang="en-US" sz="2400" b="1" dirty="0">
                <a:latin typeface="华文楷体" panose="02010600040101010101" pitchFamily="2" charset="-122"/>
                <a:ea typeface="华文楷体" panose="02010600040101010101" pitchFamily="2" charset="-122"/>
                <a:cs typeface="+mn-cs"/>
              </a:rPr>
              <a:t>分别与Y轴 、X轴和Z轴垂直。</a:t>
            </a:r>
            <a:endParaRPr lang="en-US" altLang="en-US" sz="2400" b="1" dirty="0">
              <a:latin typeface="华文楷体" panose="02010600040101010101" pitchFamily="2" charset="-122"/>
              <a:ea typeface="华文楷体" panose="02010600040101010101" pitchFamily="2" charset="-122"/>
              <a:cs typeface="+mn-cs"/>
            </a:endParaRPr>
          </a:p>
          <a:p>
            <a:pPr>
              <a:lnSpc>
                <a:spcPct val="110000"/>
              </a:lnSpc>
              <a:spcBef>
                <a:spcPct val="0"/>
              </a:spcBef>
            </a:pPr>
            <a:r>
              <a:rPr lang="zh-CN" altLang="en-US" sz="2400" b="1" dirty="0">
                <a:latin typeface="华文楷体" panose="02010600040101010101" pitchFamily="2" charset="-122"/>
                <a:ea typeface="华文楷体" panose="02010600040101010101" pitchFamily="2" charset="-122"/>
                <a:cs typeface="+mn-cs"/>
              </a:rPr>
              <a:t>度量性好，但直观性差，只有将主视图（</a:t>
            </a:r>
            <a:r>
              <a:rPr lang="en-US" altLang="zh-CN" sz="2400" b="1" dirty="0">
                <a:latin typeface="华文楷体" panose="02010600040101010101" pitchFamily="2" charset="-122"/>
                <a:ea typeface="华文楷体" panose="02010600040101010101" pitchFamily="2" charset="-122"/>
                <a:cs typeface="+mn-cs"/>
              </a:rPr>
              <a:t>xoz</a:t>
            </a:r>
            <a:r>
              <a:rPr lang="zh-CN" altLang="en-US" sz="2400" b="1" dirty="0">
                <a:latin typeface="华文楷体" panose="02010600040101010101" pitchFamily="2" charset="-122"/>
                <a:ea typeface="华文楷体" panose="02010600040101010101" pitchFamily="2" charset="-122"/>
                <a:cs typeface="+mn-cs"/>
              </a:rPr>
              <a:t>平面，</a:t>
            </a:r>
            <a:r>
              <a:rPr lang="en-US" altLang="zh-CN" sz="2400" b="1" dirty="0">
                <a:latin typeface="华文楷体" panose="02010600040101010101" pitchFamily="2" charset="-122"/>
                <a:ea typeface="华文楷体" panose="02010600040101010101" pitchFamily="2" charset="-122"/>
                <a:cs typeface="+mn-cs"/>
              </a:rPr>
              <a:t>V</a:t>
            </a:r>
            <a:r>
              <a:rPr lang="zh-CN" altLang="en-US" sz="2400" b="1" dirty="0">
                <a:latin typeface="华文楷体" panose="02010600040101010101" pitchFamily="2" charset="-122"/>
                <a:ea typeface="华文楷体" panose="02010600040101010101" pitchFamily="2" charset="-122"/>
                <a:cs typeface="+mn-cs"/>
              </a:rPr>
              <a:t>面）、侧视图（</a:t>
            </a:r>
            <a:r>
              <a:rPr lang="en-US" altLang="zh-CN" sz="2400" b="1" dirty="0">
                <a:latin typeface="华文楷体" panose="02010600040101010101" pitchFamily="2" charset="-122"/>
                <a:ea typeface="华文楷体" panose="02010600040101010101" pitchFamily="2" charset="-122"/>
                <a:cs typeface="+mn-cs"/>
              </a:rPr>
              <a:t>yoz</a:t>
            </a:r>
            <a:r>
              <a:rPr lang="zh-CN" altLang="en-US" sz="2400" b="1" dirty="0">
                <a:latin typeface="华文楷体" panose="02010600040101010101" pitchFamily="2" charset="-122"/>
                <a:ea typeface="华文楷体" panose="02010600040101010101" pitchFamily="2" charset="-122"/>
                <a:cs typeface="+mn-cs"/>
              </a:rPr>
              <a:t>平面，</a:t>
            </a:r>
            <a:r>
              <a:rPr lang="en-US" altLang="zh-CN" sz="2400" b="1" dirty="0">
                <a:latin typeface="华文楷体" panose="02010600040101010101" pitchFamily="2" charset="-122"/>
                <a:ea typeface="华文楷体" panose="02010600040101010101" pitchFamily="2" charset="-122"/>
                <a:cs typeface="+mn-cs"/>
              </a:rPr>
              <a:t>W</a:t>
            </a:r>
            <a:r>
              <a:rPr lang="zh-CN" altLang="en-US" sz="2400" b="1" dirty="0">
                <a:latin typeface="华文楷体" panose="02010600040101010101" pitchFamily="2" charset="-122"/>
                <a:ea typeface="华文楷体" panose="02010600040101010101" pitchFamily="2" charset="-122"/>
                <a:cs typeface="+mn-cs"/>
              </a:rPr>
              <a:t>面）和俯视图</a:t>
            </a:r>
            <a:r>
              <a:rPr lang="en-US" altLang="zh-CN" sz="2400" b="1" dirty="0">
                <a:latin typeface="华文楷体" panose="02010600040101010101" pitchFamily="2" charset="-122"/>
                <a:ea typeface="华文楷体" panose="02010600040101010101" pitchFamily="2" charset="-122"/>
                <a:cs typeface="+mn-cs"/>
              </a:rPr>
              <a:t>(xoy</a:t>
            </a:r>
            <a:r>
              <a:rPr lang="zh-CN" altLang="en-US" sz="2400" b="1" dirty="0">
                <a:latin typeface="华文楷体" panose="02010600040101010101" pitchFamily="2" charset="-122"/>
                <a:ea typeface="华文楷体" panose="02010600040101010101" pitchFamily="2" charset="-122"/>
                <a:cs typeface="+mn-cs"/>
              </a:rPr>
              <a:t>，</a:t>
            </a:r>
            <a:r>
              <a:rPr lang="en-US" altLang="zh-CN" sz="2400" b="1" dirty="0">
                <a:latin typeface="华文楷体" panose="02010600040101010101" pitchFamily="2" charset="-122"/>
                <a:ea typeface="华文楷体" panose="02010600040101010101" pitchFamily="2" charset="-122"/>
                <a:cs typeface="+mn-cs"/>
              </a:rPr>
              <a:t>H</a:t>
            </a:r>
            <a:r>
              <a:rPr lang="zh-CN" altLang="en-US" sz="2400" b="1" dirty="0">
                <a:latin typeface="华文楷体" panose="02010600040101010101" pitchFamily="2" charset="-122"/>
                <a:ea typeface="华文楷体" panose="02010600040101010101" pitchFamily="2" charset="-122"/>
                <a:cs typeface="+mn-cs"/>
              </a:rPr>
              <a:t>面</a:t>
            </a:r>
            <a:r>
              <a:rPr lang="en-US" altLang="zh-CN" sz="2400" b="1" dirty="0">
                <a:latin typeface="华文楷体" panose="02010600040101010101" pitchFamily="2" charset="-122"/>
                <a:ea typeface="华文楷体" panose="02010600040101010101" pitchFamily="2" charset="-122"/>
                <a:cs typeface="+mn-cs"/>
              </a:rPr>
              <a:t>)</a:t>
            </a:r>
            <a:r>
              <a:rPr lang="zh-CN" altLang="en-US" sz="2400" b="1" dirty="0">
                <a:latin typeface="华文楷体" panose="02010600040101010101" pitchFamily="2" charset="-122"/>
                <a:ea typeface="华文楷体" panose="02010600040101010101" pitchFamily="2" charset="-122"/>
                <a:cs typeface="+mn-cs"/>
              </a:rPr>
              <a:t>三个视图综合起来，才能综合确定物体的三维形状</a:t>
            </a:r>
            <a:endParaRPr lang="zh-CN" altLang="en-US" sz="2400" b="1" dirty="0">
              <a:latin typeface="华文楷体" panose="02010600040101010101" pitchFamily="2" charset="-122"/>
              <a:ea typeface="华文楷体" panose="02010600040101010101" pitchFamily="2" charset="-122"/>
              <a:cs typeface="+mn-cs"/>
            </a:endParaRPr>
          </a:p>
          <a:p>
            <a:pPr>
              <a:lnSpc>
                <a:spcPct val="110000"/>
              </a:lnSpc>
              <a:spcBef>
                <a:spcPct val="0"/>
              </a:spcBef>
            </a:pPr>
            <a:endParaRPr lang="en-US" altLang="zh-CN" sz="2600" b="1" dirty="0">
              <a:latin typeface="华文楷体" panose="02010600040101010101" pitchFamily="2" charset="-122"/>
              <a:ea typeface="华文楷体" panose="02010600040101010101" pitchFamily="2" charset="-122"/>
              <a:cs typeface="+mn-cs"/>
            </a:endParaRPr>
          </a:p>
        </p:txBody>
      </p:sp>
      <p:pic>
        <p:nvPicPr>
          <p:cNvPr id="55298" name="Picture 1100" descr="8P7"/>
          <p:cNvPicPr>
            <a:picLocks noChangeAspect="1"/>
          </p:cNvPicPr>
          <p:nvPr/>
        </p:nvPicPr>
        <p:blipFill>
          <a:blip r:embed="rId1">
            <a:lum contrast="100000"/>
          </a:blip>
          <a:stretch>
            <a:fillRect/>
          </a:stretch>
        </p:blipFill>
        <p:spPr>
          <a:xfrm>
            <a:off x="381000" y="3581400"/>
            <a:ext cx="3995738" cy="3028950"/>
          </a:xfrm>
          <a:prstGeom prst="rect">
            <a:avLst/>
          </a:prstGeom>
          <a:noFill/>
          <a:ln w="9525">
            <a:noFill/>
          </a:ln>
        </p:spPr>
      </p:pic>
      <p:pic>
        <p:nvPicPr>
          <p:cNvPr id="55299" name="图片 1"/>
          <p:cNvPicPr>
            <a:picLocks noChangeAspect="1"/>
          </p:cNvPicPr>
          <p:nvPr/>
        </p:nvPicPr>
        <p:blipFill>
          <a:blip r:embed="rId2"/>
          <a:stretch>
            <a:fillRect/>
          </a:stretch>
        </p:blipFill>
        <p:spPr>
          <a:xfrm>
            <a:off x="4491038" y="4419600"/>
            <a:ext cx="4343400" cy="2100263"/>
          </a:xfrm>
          <a:prstGeom prst="rect">
            <a:avLst/>
          </a:prstGeom>
          <a:noFill/>
          <a:ln w="9525">
            <a:noFill/>
          </a:ln>
        </p:spPr>
      </p:pic>
      <p:sp>
        <p:nvSpPr>
          <p:cNvPr id="6" name="标题 1"/>
          <p:cNvSpPr txBox="1">
            <a:spLocks noChangeArrowheads="1"/>
          </p:cNvSpPr>
          <p:nvPr/>
        </p:nvSpPr>
        <p:spPr bwMode="auto">
          <a:xfrm>
            <a:off x="457200" y="274638"/>
            <a:ext cx="8229600" cy="1020763"/>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lgn="ctr" rtl="0" eaLnBrk="0" fontAlgn="base" hangingPunct="0">
              <a:spcBef>
                <a:spcPct val="0"/>
              </a:spcBef>
              <a:spcAft>
                <a:spcPct val="0"/>
              </a:spcAft>
              <a:defRPr sz="3200" b="1" i="0" baseline="0">
                <a:solidFill>
                  <a:schemeClr val="tx1"/>
                </a:solidFill>
                <a:latin typeface="楷体" panose="02010609060101010101" pitchFamily="49" charset="-122"/>
                <a:ea typeface="楷体" panose="02010609060101010101" pitchFamily="49" charset="-122"/>
                <a:cs typeface="+mj-cs"/>
              </a:defRPr>
            </a:lvl1pPr>
            <a:lvl2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2pPr>
            <a:lvl3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3pPr>
            <a:lvl4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4pPr>
            <a:lvl5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5.3.2  </a:t>
            </a:r>
            <a:r>
              <a:rPr kumimoji="0" lang="zh-CN" altLang="en-US"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平行投影</a:t>
            </a:r>
            <a:r>
              <a:rPr kumimoji="0" lang="en-US" altLang="zh-CN"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a:t>
            </a:r>
            <a:r>
              <a:rPr kumimoji="0" lang="zh-CN" altLang="en-US" sz="32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j-cs"/>
              </a:rPr>
              <a:t>正平行投影与三视图</a:t>
            </a:r>
            <a:endParaRPr kumimoji="0" lang="zh-CN" altLang="en-US"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endParaRPr>
          </a:p>
        </p:txBody>
      </p:sp>
      <p:sp>
        <p:nvSpPr>
          <p:cNvPr id="55301" name="TextBox 6"/>
          <p:cNvSpPr txBox="1"/>
          <p:nvPr/>
        </p:nvSpPr>
        <p:spPr>
          <a:xfrm>
            <a:off x="7791450" y="6248400"/>
            <a:ext cx="228600" cy="276225"/>
          </a:xfrm>
          <a:prstGeom prst="rect">
            <a:avLst/>
          </a:prstGeom>
          <a:noFill/>
          <a:ln w="9525">
            <a:noFill/>
          </a:ln>
        </p:spPr>
        <p:txBody>
          <a:bodyPr anchor="t" anchorCtr="0">
            <a:spAutoFit/>
          </a:bodyPr>
          <a:p>
            <a:r>
              <a:rPr lang="en-US" altLang="zh-CN" sz="1200" dirty="0">
                <a:latin typeface="Arial" panose="020B0604020202020204" pitchFamily="34" charset="0"/>
              </a:rPr>
              <a:t>Y</a:t>
            </a:r>
            <a:endParaRPr lang="zh-CN" altLang="en-US" sz="1200" dirty="0">
              <a:latin typeface="Arial" panose="020B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内容占位符 2"/>
          <p:cNvSpPr>
            <a:spLocks noGrp="1"/>
          </p:cNvSpPr>
          <p:nvPr>
            <p:ph idx="1"/>
          </p:nvPr>
        </p:nvSpPr>
        <p:spPr>
          <a:xfrm>
            <a:off x="219075" y="1371600"/>
            <a:ext cx="8620125" cy="3276600"/>
          </a:xfrm>
        </p:spPr>
        <p:txBody>
          <a:bodyPr vert="horz" wrap="square" lIns="91440" tIns="45720" rIns="91440" bIns="45720" anchor="t" anchorCtr="0"/>
          <a:p>
            <a:pPr>
              <a:spcBef>
                <a:spcPct val="0"/>
              </a:spcBef>
            </a:pPr>
            <a:r>
              <a:rPr lang="zh-CN" altLang="en-US" sz="2400" dirty="0">
                <a:latin typeface="Times New Roman" panose="02020603050405020304" pitchFamily="18" charset="0"/>
                <a:ea typeface="楷体" panose="02010609060101010101" pitchFamily="49" charset="-122"/>
                <a:cs typeface="+mn-cs"/>
              </a:rPr>
              <a:t>主（正）视图：向</a:t>
            </a:r>
            <a:r>
              <a:rPr lang="en-US" altLang="zh-CN" sz="2400" dirty="0">
                <a:latin typeface="Times New Roman" panose="02020603050405020304" pitchFamily="18" charset="0"/>
                <a:ea typeface="宋体" panose="02010600030101010101" pitchFamily="2" charset="-122"/>
                <a:cs typeface="+mn-cs"/>
              </a:rPr>
              <a:t>xoz</a:t>
            </a:r>
            <a:r>
              <a:rPr lang="zh-CN" altLang="en-US" sz="2400" dirty="0">
                <a:latin typeface="Times New Roman" panose="02020603050405020304" pitchFamily="18" charset="0"/>
                <a:ea typeface="楷体" panose="02010609060101010101" pitchFamily="49" charset="-122"/>
                <a:cs typeface="+mn-cs"/>
              </a:rPr>
              <a:t>面正投影（</a:t>
            </a:r>
            <a:r>
              <a:rPr lang="en-US" altLang="zh-CN" sz="2400" dirty="0">
                <a:latin typeface="Times New Roman" panose="02020603050405020304" pitchFamily="18" charset="0"/>
                <a:ea typeface="楷体" panose="02010609060101010101" pitchFamily="49" charset="-122"/>
                <a:cs typeface="+mn-cs"/>
              </a:rPr>
              <a:t>y=0</a:t>
            </a:r>
            <a:r>
              <a:rPr lang="zh-CN" altLang="en-US" sz="2400" dirty="0">
                <a:latin typeface="Times New Roman" panose="02020603050405020304" pitchFamily="18" charset="0"/>
                <a:ea typeface="楷体" panose="02010609060101010101" pitchFamily="49" charset="-122"/>
                <a:cs typeface="+mn-cs"/>
              </a:rPr>
              <a:t>）   </a:t>
            </a:r>
            <a:endParaRPr lang="en-US" altLang="zh-CN" sz="2600" dirty="0">
              <a:latin typeface="Times New Roman" panose="02020603050405020304" pitchFamily="18" charset="0"/>
              <a:ea typeface="楷体" panose="02010609060101010101" pitchFamily="49" charset="-122"/>
              <a:cs typeface="+mn-cs"/>
            </a:endParaRPr>
          </a:p>
          <a:p>
            <a:pPr>
              <a:spcBef>
                <a:spcPct val="0"/>
              </a:spcBef>
            </a:pPr>
            <a:endParaRPr lang="en-US" altLang="zh-CN" sz="2600" dirty="0">
              <a:latin typeface="Times New Roman" panose="02020603050405020304" pitchFamily="18" charset="0"/>
              <a:ea typeface="楷体" panose="02010609060101010101" pitchFamily="49" charset="-122"/>
              <a:cs typeface="+mn-cs"/>
            </a:endParaRPr>
          </a:p>
          <a:p>
            <a:pPr>
              <a:spcBef>
                <a:spcPct val="0"/>
              </a:spcBef>
            </a:pPr>
            <a:endParaRPr lang="en-US" altLang="zh-CN" sz="2600" dirty="0">
              <a:latin typeface="Times New Roman" panose="02020603050405020304" pitchFamily="18" charset="0"/>
              <a:ea typeface="楷体" panose="02010609060101010101" pitchFamily="49" charset="-122"/>
              <a:cs typeface="+mn-cs"/>
            </a:endParaRPr>
          </a:p>
          <a:p>
            <a:pPr>
              <a:spcBef>
                <a:spcPct val="0"/>
              </a:spcBef>
            </a:pPr>
            <a:endParaRPr lang="en-US" altLang="zh-CN" sz="2600" dirty="0">
              <a:latin typeface="Times New Roman" panose="02020603050405020304" pitchFamily="18" charset="0"/>
              <a:ea typeface="楷体" panose="02010609060101010101" pitchFamily="49" charset="-122"/>
              <a:cs typeface="+mn-cs"/>
            </a:endParaRPr>
          </a:p>
          <a:p>
            <a:endParaRPr lang="en-US" altLang="zh-CN" sz="2400" dirty="0">
              <a:latin typeface="Times New Roman" panose="02020603050405020304" pitchFamily="18" charset="0"/>
              <a:ea typeface="楷体" panose="02010609060101010101" pitchFamily="49" charset="-122"/>
              <a:cs typeface="+mn-cs"/>
            </a:endParaRPr>
          </a:p>
          <a:p>
            <a:pPr latinLnBrk="0">
              <a:spcBef>
                <a:spcPts val="1200"/>
              </a:spcBef>
            </a:pPr>
            <a:r>
              <a:rPr lang="zh-CN" altLang="en-US" sz="2400" dirty="0">
                <a:latin typeface="Times New Roman" panose="02020603050405020304" pitchFamily="18" charset="0"/>
                <a:ea typeface="楷体" panose="02010609060101010101" pitchFamily="49" charset="-122"/>
                <a:cs typeface="+mn-cs"/>
              </a:rPr>
              <a:t>俯视图：向</a:t>
            </a:r>
            <a:r>
              <a:rPr lang="en-US" altLang="zh-CN" sz="2400" dirty="0">
                <a:latin typeface="Times New Roman" panose="02020603050405020304" pitchFamily="18" charset="0"/>
                <a:ea typeface="楷体" panose="02010609060101010101" pitchFamily="49" charset="-122"/>
                <a:cs typeface="+mn-cs"/>
              </a:rPr>
              <a:t>xoy</a:t>
            </a:r>
            <a:r>
              <a:rPr lang="zh-CN" altLang="en-US" sz="2400" dirty="0">
                <a:latin typeface="Times New Roman" panose="02020603050405020304" pitchFamily="18" charset="0"/>
                <a:ea typeface="楷体" panose="02010609060101010101" pitchFamily="49" charset="-122"/>
                <a:cs typeface="+mn-cs"/>
              </a:rPr>
              <a:t>面</a:t>
            </a:r>
            <a:r>
              <a:rPr lang="en-US" altLang="zh-CN" sz="2400" dirty="0">
                <a:latin typeface="Times New Roman" panose="02020603050405020304" pitchFamily="18" charset="0"/>
                <a:ea typeface="楷体" panose="02010609060101010101" pitchFamily="49" charset="-122"/>
                <a:cs typeface="+mn-cs"/>
              </a:rPr>
              <a:t>H</a:t>
            </a:r>
            <a:r>
              <a:rPr lang="zh-CN" altLang="en-US" sz="2400" dirty="0">
                <a:latin typeface="Times New Roman" panose="02020603050405020304" pitchFamily="18" charset="0"/>
                <a:ea typeface="楷体" panose="02010609060101010101" pitchFamily="49" charset="-122"/>
                <a:cs typeface="+mn-cs"/>
              </a:rPr>
              <a:t>投影，显示在</a:t>
            </a:r>
            <a:r>
              <a:rPr lang="en-US" altLang="zh-CN" sz="2400" dirty="0">
                <a:latin typeface="Times New Roman" panose="02020603050405020304" pitchFamily="18" charset="0"/>
                <a:ea typeface="楷体" panose="02010609060101010101" pitchFamily="49" charset="-122"/>
                <a:cs typeface="+mn-cs"/>
              </a:rPr>
              <a:t>xoz</a:t>
            </a:r>
            <a:r>
              <a:rPr lang="zh-CN" altLang="en-US" sz="2400" dirty="0">
                <a:latin typeface="Times New Roman" panose="02020603050405020304" pitchFamily="18" charset="0"/>
                <a:ea typeface="楷体" panose="02010609060101010101" pitchFamily="49" charset="-122"/>
                <a:cs typeface="+mn-cs"/>
              </a:rPr>
              <a:t>面</a:t>
            </a:r>
            <a:endParaRPr lang="en-US" altLang="zh-CN" sz="2400" dirty="0">
              <a:latin typeface="Times New Roman" panose="02020603050405020304" pitchFamily="18" charset="0"/>
              <a:ea typeface="楷体" panose="02010609060101010101" pitchFamily="49" charset="-122"/>
              <a:cs typeface="+mn-cs"/>
            </a:endParaRPr>
          </a:p>
          <a:p>
            <a:pPr marL="914400" lvl="1" indent="-457200">
              <a:spcBef>
                <a:spcPct val="0"/>
              </a:spcBef>
              <a:buFont typeface="Tahoma" panose="020B0604030504040204" pitchFamily="34" charset="0"/>
              <a:buAutoNum type="arabicPeriod"/>
            </a:pPr>
            <a:r>
              <a:rPr lang="zh-CN" altLang="en-US" sz="2200" dirty="0">
                <a:latin typeface="华文楷体" panose="02010600040101010101" pitchFamily="2" charset="-122"/>
                <a:ea typeface="华文楷体" panose="02010600040101010101" pitchFamily="2" charset="-122"/>
              </a:rPr>
              <a:t>投影变换     </a:t>
            </a:r>
            <a:endParaRPr lang="en-US" altLang="zh-CN" sz="2200" dirty="0">
              <a:latin typeface="华文楷体" panose="02010600040101010101" pitchFamily="2" charset="-122"/>
              <a:ea typeface="华文楷体" panose="02010600040101010101" pitchFamily="2" charset="-122"/>
            </a:endParaRPr>
          </a:p>
          <a:p>
            <a:pPr marL="914400" lvl="1" indent="-457200">
              <a:spcBef>
                <a:spcPct val="0"/>
              </a:spcBef>
              <a:buFont typeface="Tahoma" panose="020B0604030504040204" pitchFamily="34" charset="0"/>
              <a:buAutoNum type="arabicPeriod"/>
            </a:pPr>
            <a:r>
              <a:rPr lang="zh-CN" altLang="en-US" sz="2200" dirty="0">
                <a:latin typeface="华文楷体" panose="02010600040101010101" pitchFamily="2" charset="-122"/>
                <a:ea typeface="华文楷体" panose="02010600040101010101" pitchFamily="2" charset="-122"/>
              </a:rPr>
              <a:t>使</a:t>
            </a:r>
            <a:r>
              <a:rPr lang="en-US" altLang="zh-CN" sz="2200" dirty="0">
                <a:latin typeface="华文楷体" panose="02010600040101010101" pitchFamily="2" charset="-122"/>
                <a:ea typeface="华文楷体" panose="02010600040101010101" pitchFamily="2" charset="-122"/>
              </a:rPr>
              <a:t>H</a:t>
            </a:r>
            <a:r>
              <a:rPr lang="zh-CN" altLang="en-US" sz="2200" dirty="0">
                <a:latin typeface="华文楷体" panose="02010600040101010101" pitchFamily="2" charset="-122"/>
                <a:ea typeface="华文楷体" panose="02010600040101010101" pitchFamily="2" charset="-122"/>
              </a:rPr>
              <a:t>面绕</a:t>
            </a:r>
            <a:r>
              <a:rPr lang="en-US" altLang="zh-CN" sz="2200" dirty="0">
                <a:latin typeface="华文楷体" panose="02010600040101010101" pitchFamily="2" charset="-122"/>
                <a:ea typeface="华文楷体" panose="02010600040101010101" pitchFamily="2" charset="-122"/>
              </a:rPr>
              <a:t>x</a:t>
            </a:r>
            <a:r>
              <a:rPr lang="zh-CN" altLang="en-US" sz="2200" dirty="0">
                <a:latin typeface="华文楷体" panose="02010600040101010101" pitchFamily="2" charset="-122"/>
                <a:ea typeface="华文楷体" panose="02010600040101010101" pitchFamily="2" charset="-122"/>
              </a:rPr>
              <a:t>轴顺时针转</a:t>
            </a:r>
            <a:r>
              <a:rPr lang="en-US" altLang="zh-CN" sz="2200" dirty="0">
                <a:latin typeface="华文楷体" panose="02010600040101010101" pitchFamily="2" charset="-122"/>
                <a:ea typeface="华文楷体" panose="02010600040101010101" pitchFamily="2" charset="-122"/>
              </a:rPr>
              <a:t>90°</a:t>
            </a:r>
            <a:endParaRPr lang="en-US" altLang="zh-CN" sz="2200" dirty="0">
              <a:latin typeface="华文楷体" panose="02010600040101010101" pitchFamily="2" charset="-122"/>
              <a:ea typeface="华文楷体" panose="02010600040101010101" pitchFamily="2" charset="-122"/>
            </a:endParaRPr>
          </a:p>
          <a:p>
            <a:pPr marL="914400" lvl="1" indent="-457200">
              <a:spcBef>
                <a:spcPct val="0"/>
              </a:spcBef>
              <a:buFont typeface="Tahoma" panose="020B0604030504040204" pitchFamily="34" charset="0"/>
              <a:buAutoNum type="arabicPeriod"/>
            </a:pPr>
            <a:r>
              <a:rPr lang="zh-CN" altLang="en-US" sz="2200" dirty="0">
                <a:latin typeface="华文楷体" panose="02010600040101010101" pitchFamily="2" charset="-122"/>
                <a:ea typeface="华文楷体" panose="02010600040101010101" pitchFamily="2" charset="-122"/>
              </a:rPr>
              <a:t>使</a:t>
            </a:r>
            <a:r>
              <a:rPr lang="en-US" altLang="zh-CN" sz="2200" dirty="0">
                <a:latin typeface="华文楷体" panose="02010600040101010101" pitchFamily="2" charset="-122"/>
                <a:ea typeface="华文楷体" panose="02010600040101010101" pitchFamily="2" charset="-122"/>
              </a:rPr>
              <a:t>H</a:t>
            </a:r>
            <a:r>
              <a:rPr lang="zh-CN" altLang="en-US" sz="2200" dirty="0">
                <a:latin typeface="华文楷体" panose="02010600040101010101" pitchFamily="2" charset="-122"/>
                <a:ea typeface="华文楷体" panose="02010600040101010101" pitchFamily="2" charset="-122"/>
              </a:rPr>
              <a:t>面沿</a:t>
            </a:r>
            <a:r>
              <a:rPr lang="en-US" altLang="zh-CN" sz="2200" dirty="0">
                <a:latin typeface="华文楷体" panose="02010600040101010101" pitchFamily="2" charset="-122"/>
                <a:ea typeface="华文楷体" panose="02010600040101010101" pitchFamily="2" charset="-122"/>
              </a:rPr>
              <a:t>z</a:t>
            </a:r>
            <a:r>
              <a:rPr lang="zh-CN" altLang="en-US" sz="2200" dirty="0">
                <a:latin typeface="华文楷体" panose="02010600040101010101" pitchFamily="2" charset="-122"/>
                <a:ea typeface="华文楷体" panose="02010600040101010101" pitchFamily="2" charset="-122"/>
              </a:rPr>
              <a:t>方向平移距离</a:t>
            </a:r>
            <a:r>
              <a:rPr lang="en-US" altLang="zh-CN" sz="2200" dirty="0">
                <a:latin typeface="华文楷体" panose="02010600040101010101" pitchFamily="2" charset="-122"/>
                <a:ea typeface="华文楷体" panose="02010600040101010101" pitchFamily="2" charset="-122"/>
              </a:rPr>
              <a:t>-z0</a:t>
            </a:r>
            <a:endParaRPr lang="zh-CN" altLang="en-US" sz="2200" dirty="0">
              <a:latin typeface="华文楷体" panose="02010600040101010101" pitchFamily="2" charset="-122"/>
              <a:ea typeface="华文楷体" panose="02010600040101010101" pitchFamily="2" charset="-122"/>
            </a:endParaRPr>
          </a:p>
        </p:txBody>
      </p:sp>
      <p:sp>
        <p:nvSpPr>
          <p:cNvPr id="6" name="标题 1"/>
          <p:cNvSpPr txBox="1">
            <a:spLocks noChangeArrowheads="1"/>
          </p:cNvSpPr>
          <p:nvPr/>
        </p:nvSpPr>
        <p:spPr bwMode="auto">
          <a:xfrm>
            <a:off x="457200" y="274638"/>
            <a:ext cx="8229600" cy="1020763"/>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lgn="ctr" rtl="0" eaLnBrk="0" fontAlgn="base" hangingPunct="0">
              <a:spcBef>
                <a:spcPct val="0"/>
              </a:spcBef>
              <a:spcAft>
                <a:spcPct val="0"/>
              </a:spcAft>
              <a:defRPr sz="3200" b="1" i="0" baseline="0">
                <a:solidFill>
                  <a:schemeClr val="tx1"/>
                </a:solidFill>
                <a:latin typeface="楷体" panose="02010609060101010101" pitchFamily="49" charset="-122"/>
                <a:ea typeface="楷体" panose="02010609060101010101" pitchFamily="49" charset="-122"/>
                <a:cs typeface="+mj-cs"/>
              </a:defRPr>
            </a:lvl1pPr>
            <a:lvl2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2pPr>
            <a:lvl3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3pPr>
            <a:lvl4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4pPr>
            <a:lvl5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5.3.2  </a:t>
            </a:r>
            <a:r>
              <a:rPr kumimoji="0" lang="zh-CN" altLang="en-US"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平行投影</a:t>
            </a:r>
            <a:r>
              <a:rPr kumimoji="0" lang="en-US" altLang="zh-CN"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a:t>
            </a:r>
            <a:r>
              <a:rPr kumimoji="0" lang="zh-CN" altLang="en-US" sz="32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j-cs"/>
              </a:rPr>
              <a:t>正平行投影与三视图</a:t>
            </a:r>
            <a:endParaRPr kumimoji="0" lang="zh-CN" altLang="en-US"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endParaRPr>
          </a:p>
        </p:txBody>
      </p:sp>
      <p:graphicFrame>
        <p:nvGraphicFramePr>
          <p:cNvPr id="56323" name="对象 3"/>
          <p:cNvGraphicFramePr>
            <a:graphicFrameLocks noChangeAspect="1"/>
          </p:cNvGraphicFramePr>
          <p:nvPr/>
        </p:nvGraphicFramePr>
        <p:xfrm>
          <a:off x="5791200" y="3960813"/>
          <a:ext cx="2895600" cy="1470025"/>
        </p:xfrm>
        <a:graphic>
          <a:graphicData uri="http://schemas.openxmlformats.org/presentationml/2006/ole">
            <mc:AlternateContent xmlns:mc="http://schemas.openxmlformats.org/markup-compatibility/2006">
              <mc:Choice xmlns:v="urn:schemas-microsoft-com:vml" Requires="v">
                <p:oleObj spid="_x0000_s3091" name="" r:id="rId1" imgW="1724025" imgH="874395" progId="Equation.AxMath">
                  <p:embed/>
                </p:oleObj>
              </mc:Choice>
              <mc:Fallback>
                <p:oleObj name="" r:id="rId1" imgW="1724025" imgH="874395" progId="Equation.AxMath">
                  <p:embed/>
                  <p:pic>
                    <p:nvPicPr>
                      <p:cNvPr id="0" name="图片 3090"/>
                      <p:cNvPicPr/>
                      <p:nvPr/>
                    </p:nvPicPr>
                    <p:blipFill>
                      <a:blip r:embed="rId2"/>
                      <a:stretch>
                        <a:fillRect/>
                      </a:stretch>
                    </p:blipFill>
                    <p:spPr>
                      <a:xfrm>
                        <a:off x="5791200" y="3960813"/>
                        <a:ext cx="2895600" cy="1470025"/>
                      </a:xfrm>
                      <a:prstGeom prst="rect">
                        <a:avLst/>
                      </a:prstGeom>
                      <a:noFill/>
                      <a:ln w="38100">
                        <a:noFill/>
                        <a:miter/>
                      </a:ln>
                    </p:spPr>
                  </p:pic>
                </p:oleObj>
              </mc:Fallback>
            </mc:AlternateContent>
          </a:graphicData>
        </a:graphic>
      </p:graphicFrame>
      <p:graphicFrame>
        <p:nvGraphicFramePr>
          <p:cNvPr id="56324" name="对象 8"/>
          <p:cNvGraphicFramePr>
            <a:graphicFrameLocks noChangeAspect="1"/>
          </p:cNvGraphicFramePr>
          <p:nvPr/>
        </p:nvGraphicFramePr>
        <p:xfrm>
          <a:off x="1295400" y="1901825"/>
          <a:ext cx="2895600" cy="1468438"/>
        </p:xfrm>
        <a:graphic>
          <a:graphicData uri="http://schemas.openxmlformats.org/presentationml/2006/ole">
            <mc:AlternateContent xmlns:mc="http://schemas.openxmlformats.org/markup-compatibility/2006">
              <mc:Choice xmlns:v="urn:schemas-microsoft-com:vml" Requires="v">
                <p:oleObj spid="_x0000_s3090" name="" r:id="rId3" imgW="1724025" imgH="874395" progId="Equation.AxMath">
                  <p:embed/>
                </p:oleObj>
              </mc:Choice>
              <mc:Fallback>
                <p:oleObj name="" r:id="rId3" imgW="1724025" imgH="874395" progId="Equation.AxMath">
                  <p:embed/>
                  <p:pic>
                    <p:nvPicPr>
                      <p:cNvPr id="0" name="图片 3089"/>
                      <p:cNvPicPr/>
                      <p:nvPr/>
                    </p:nvPicPr>
                    <p:blipFill>
                      <a:blip r:embed="rId4"/>
                      <a:stretch>
                        <a:fillRect/>
                      </a:stretch>
                    </p:blipFill>
                    <p:spPr>
                      <a:xfrm>
                        <a:off x="1295400" y="1901825"/>
                        <a:ext cx="2895600" cy="1468438"/>
                      </a:xfrm>
                      <a:prstGeom prst="rect">
                        <a:avLst/>
                      </a:prstGeom>
                      <a:noFill/>
                      <a:ln w="38100">
                        <a:noFill/>
                        <a:miter/>
                      </a:ln>
                    </p:spPr>
                  </p:pic>
                </p:oleObj>
              </mc:Fallback>
            </mc:AlternateContent>
          </a:graphicData>
        </a:graphic>
      </p:graphicFrame>
      <p:pic>
        <p:nvPicPr>
          <p:cNvPr id="56325" name="图片 1"/>
          <p:cNvPicPr>
            <a:picLocks noChangeAspect="1"/>
          </p:cNvPicPr>
          <p:nvPr/>
        </p:nvPicPr>
        <p:blipFill>
          <a:blip r:embed="rId5"/>
          <a:stretch>
            <a:fillRect/>
          </a:stretch>
        </p:blipFill>
        <p:spPr>
          <a:xfrm>
            <a:off x="5181600" y="1981835"/>
            <a:ext cx="2987040" cy="1444625"/>
          </a:xfrm>
          <a:prstGeom prst="rect">
            <a:avLst/>
          </a:prstGeom>
          <a:noFill/>
          <a:ln w="9525">
            <a:noFill/>
          </a:ln>
        </p:spPr>
      </p:pic>
      <p:graphicFrame>
        <p:nvGraphicFramePr>
          <p:cNvPr id="56326" name="对象 10"/>
          <p:cNvGraphicFramePr>
            <a:graphicFrameLocks noChangeAspect="1"/>
          </p:cNvGraphicFramePr>
          <p:nvPr/>
        </p:nvGraphicFramePr>
        <p:xfrm>
          <a:off x="428625" y="5105400"/>
          <a:ext cx="6948488" cy="1647825"/>
        </p:xfrm>
        <a:graphic>
          <a:graphicData uri="http://schemas.openxmlformats.org/presentationml/2006/ole">
            <mc:AlternateContent xmlns:mc="http://schemas.openxmlformats.org/markup-compatibility/2006">
              <mc:Choice xmlns:v="urn:schemas-microsoft-com:vml" Requires="v">
                <p:oleObj spid="_x0000_s3097" name="" r:id="rId6" imgW="5143500" imgH="1219200" progId="Equation.3">
                  <p:embed/>
                </p:oleObj>
              </mc:Choice>
              <mc:Fallback>
                <p:oleObj name="" r:id="rId6" imgW="5143500" imgH="1219200" progId="Equation.3">
                  <p:embed/>
                  <p:pic>
                    <p:nvPicPr>
                      <p:cNvPr id="0" name="图片 3096"/>
                      <p:cNvPicPr/>
                      <p:nvPr/>
                    </p:nvPicPr>
                    <p:blipFill>
                      <a:blip r:embed="rId7"/>
                      <a:stretch>
                        <a:fillRect/>
                      </a:stretch>
                    </p:blipFill>
                    <p:spPr>
                      <a:xfrm>
                        <a:off x="428625" y="5105400"/>
                        <a:ext cx="6948488" cy="1647825"/>
                      </a:xfrm>
                      <a:prstGeom prst="rect">
                        <a:avLst/>
                      </a:prstGeom>
                      <a:noFill/>
                      <a:ln w="38100">
                        <a:noFill/>
                        <a:miter/>
                      </a:ln>
                    </p:spPr>
                  </p:pic>
                </p:oleObj>
              </mc:Fallback>
            </mc:AlternateContent>
          </a:graphicData>
        </a:graphic>
      </p:graphicFrame>
      <p:sp>
        <p:nvSpPr>
          <p:cNvPr id="56327" name="TextBox 6"/>
          <p:cNvSpPr txBox="1"/>
          <p:nvPr/>
        </p:nvSpPr>
        <p:spPr>
          <a:xfrm>
            <a:off x="8229600" y="3505200"/>
            <a:ext cx="228600" cy="276225"/>
          </a:xfrm>
          <a:prstGeom prst="rect">
            <a:avLst/>
          </a:prstGeom>
          <a:noFill/>
          <a:ln w="9525">
            <a:noFill/>
          </a:ln>
        </p:spPr>
        <p:txBody>
          <a:bodyPr anchor="t" anchorCtr="0">
            <a:spAutoFit/>
          </a:bodyPr>
          <a:p>
            <a:r>
              <a:rPr lang="en-US" altLang="zh-CN" sz="1200" dirty="0">
                <a:latin typeface="Arial" panose="020B0604020202020204" pitchFamily="34" charset="0"/>
              </a:rPr>
              <a:t>Y</a:t>
            </a:r>
            <a:endParaRPr lang="zh-CN" altLang="en-US" sz="1200" dirty="0">
              <a:latin typeface="Arial" panose="020B0604020202020204" pitchFamily="34" charset="0"/>
            </a:endParaRPr>
          </a:p>
        </p:txBody>
      </p:sp>
      <p:pic>
        <p:nvPicPr>
          <p:cNvPr id="56328" name="图片 1"/>
          <p:cNvPicPr>
            <a:picLocks noChangeAspect="1"/>
          </p:cNvPicPr>
          <p:nvPr/>
        </p:nvPicPr>
        <p:blipFill>
          <a:blip r:embed="rId8"/>
          <a:stretch>
            <a:fillRect/>
          </a:stretch>
        </p:blipFill>
        <p:spPr>
          <a:xfrm>
            <a:off x="4876800" y="1901825"/>
            <a:ext cx="3709670" cy="1624330"/>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内容占位符 2"/>
          <p:cNvSpPr>
            <a:spLocks noGrp="1"/>
          </p:cNvSpPr>
          <p:nvPr>
            <p:ph idx="1"/>
          </p:nvPr>
        </p:nvSpPr>
        <p:spPr/>
        <p:txBody>
          <a:bodyPr vert="horz" wrap="square" lIns="91440" tIns="45720" rIns="91440" bIns="45720" anchor="t" anchorCtr="0"/>
          <a:p>
            <a:r>
              <a:rPr lang="zh-CN" altLang="en-US" sz="2400" dirty="0">
                <a:latin typeface="Times New Roman" panose="02020603050405020304" pitchFamily="18" charset="0"/>
                <a:ea typeface="楷体" panose="02010609060101010101" pitchFamily="49" charset="-122"/>
                <a:cs typeface="+mn-cs"/>
              </a:rPr>
              <a:t>侧视图：向</a:t>
            </a:r>
            <a:r>
              <a:rPr lang="en-US" altLang="zh-CN" sz="2400" dirty="0">
                <a:latin typeface="Times New Roman" panose="02020603050405020304" pitchFamily="18" charset="0"/>
                <a:ea typeface="楷体" panose="02010609060101010101" pitchFamily="49" charset="-122"/>
                <a:cs typeface="+mn-cs"/>
              </a:rPr>
              <a:t>yoz</a:t>
            </a:r>
            <a:r>
              <a:rPr lang="zh-CN" altLang="en-US" sz="2400" dirty="0">
                <a:latin typeface="Times New Roman" panose="02020603050405020304" pitchFamily="18" charset="0"/>
                <a:ea typeface="楷体" panose="02010609060101010101" pitchFamily="49" charset="-122"/>
                <a:cs typeface="+mn-cs"/>
              </a:rPr>
              <a:t>面投影，显示在</a:t>
            </a:r>
            <a:r>
              <a:rPr lang="en-US" altLang="zh-CN" sz="2400" dirty="0">
                <a:latin typeface="Times New Roman" panose="02020603050405020304" pitchFamily="18" charset="0"/>
                <a:ea typeface="楷体" panose="02010609060101010101" pitchFamily="49" charset="-122"/>
                <a:cs typeface="+mn-cs"/>
              </a:rPr>
              <a:t>xoz</a:t>
            </a:r>
            <a:r>
              <a:rPr lang="zh-CN" altLang="en-US" sz="2400" dirty="0">
                <a:latin typeface="Times New Roman" panose="02020603050405020304" pitchFamily="18" charset="0"/>
                <a:ea typeface="楷体" panose="02010609060101010101" pitchFamily="49" charset="-122"/>
                <a:cs typeface="+mn-cs"/>
              </a:rPr>
              <a:t>面</a:t>
            </a:r>
            <a:endParaRPr lang="en-US" altLang="zh-CN" sz="2400" dirty="0">
              <a:latin typeface="Times New Roman" panose="02020603050405020304" pitchFamily="18" charset="0"/>
              <a:ea typeface="楷体" panose="02010609060101010101" pitchFamily="49" charset="-122"/>
              <a:cs typeface="+mn-cs"/>
            </a:endParaRPr>
          </a:p>
          <a:p>
            <a:endParaRPr lang="zh-CN" altLang="en-US" dirty="0">
              <a:latin typeface="Times New Roman" panose="02020603050405020304" pitchFamily="18" charset="0"/>
              <a:ea typeface="楷体" panose="02010609060101010101" pitchFamily="49" charset="-122"/>
              <a:cs typeface="+mn-cs"/>
            </a:endParaRPr>
          </a:p>
          <a:p>
            <a:endParaRPr lang="zh-CN" altLang="en-US" dirty="0">
              <a:latin typeface="楷体" panose="02010609060101010101" pitchFamily="49" charset="-122"/>
              <a:ea typeface="楷体" panose="02010609060101010101" pitchFamily="49" charset="-122"/>
              <a:cs typeface="+mn-cs"/>
            </a:endParaRPr>
          </a:p>
        </p:txBody>
      </p:sp>
      <p:sp>
        <p:nvSpPr>
          <p:cNvPr id="4" name="标题 1"/>
          <p:cNvSpPr txBox="1">
            <a:spLocks noChangeArrowheads="1"/>
          </p:cNvSpPr>
          <p:nvPr/>
        </p:nvSpPr>
        <p:spPr bwMode="auto">
          <a:xfrm>
            <a:off x="457200" y="274638"/>
            <a:ext cx="8229600" cy="1020763"/>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lgn="ctr" rtl="0" eaLnBrk="0" fontAlgn="base" hangingPunct="0">
              <a:spcBef>
                <a:spcPct val="0"/>
              </a:spcBef>
              <a:spcAft>
                <a:spcPct val="0"/>
              </a:spcAft>
              <a:defRPr sz="3200" b="1" i="0" baseline="0">
                <a:solidFill>
                  <a:schemeClr val="tx1"/>
                </a:solidFill>
                <a:latin typeface="楷体" panose="02010609060101010101" pitchFamily="49" charset="-122"/>
                <a:ea typeface="楷体" panose="02010609060101010101" pitchFamily="49" charset="-122"/>
                <a:cs typeface="+mj-cs"/>
              </a:defRPr>
            </a:lvl1pPr>
            <a:lvl2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2pPr>
            <a:lvl3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3pPr>
            <a:lvl4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4pPr>
            <a:lvl5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5.3.2  </a:t>
            </a:r>
            <a:r>
              <a:rPr kumimoji="0" lang="zh-CN" altLang="en-US"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平行投影</a:t>
            </a:r>
            <a:r>
              <a:rPr kumimoji="0" lang="en-US" altLang="zh-CN"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a:t>
            </a:r>
            <a:r>
              <a:rPr kumimoji="0" lang="zh-CN" altLang="en-US" sz="32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j-cs"/>
              </a:rPr>
              <a:t>正平行投影与三视图</a:t>
            </a:r>
            <a:endParaRPr kumimoji="0" lang="zh-CN" altLang="en-US"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endParaRPr>
          </a:p>
        </p:txBody>
      </p:sp>
      <p:graphicFrame>
        <p:nvGraphicFramePr>
          <p:cNvPr id="57347" name="对象 4"/>
          <p:cNvGraphicFramePr>
            <a:graphicFrameLocks noChangeAspect="1"/>
          </p:cNvGraphicFramePr>
          <p:nvPr/>
        </p:nvGraphicFramePr>
        <p:xfrm>
          <a:off x="1752600" y="3429000"/>
          <a:ext cx="2895600" cy="1468438"/>
        </p:xfrm>
        <a:graphic>
          <a:graphicData uri="http://schemas.openxmlformats.org/presentationml/2006/ole">
            <mc:AlternateContent xmlns:mc="http://schemas.openxmlformats.org/markup-compatibility/2006">
              <mc:Choice xmlns:v="urn:schemas-microsoft-com:vml" Requires="v">
                <p:oleObj spid="_x0000_s3093" name="" r:id="rId1" imgW="1724025" imgH="874395" progId="Equation.AxMath">
                  <p:embed/>
                </p:oleObj>
              </mc:Choice>
              <mc:Fallback>
                <p:oleObj name="" r:id="rId1" imgW="1724025" imgH="874395" progId="Equation.AxMath">
                  <p:embed/>
                  <p:pic>
                    <p:nvPicPr>
                      <p:cNvPr id="0" name="图片 3092"/>
                      <p:cNvPicPr/>
                      <p:nvPr/>
                    </p:nvPicPr>
                    <p:blipFill>
                      <a:blip r:embed="rId2"/>
                      <a:stretch>
                        <a:fillRect/>
                      </a:stretch>
                    </p:blipFill>
                    <p:spPr>
                      <a:xfrm>
                        <a:off x="1752600" y="3429000"/>
                        <a:ext cx="2895600" cy="1468438"/>
                      </a:xfrm>
                      <a:prstGeom prst="rect">
                        <a:avLst/>
                      </a:prstGeom>
                      <a:noFill/>
                      <a:ln w="38100">
                        <a:noFill/>
                        <a:miter/>
                      </a:ln>
                    </p:spPr>
                  </p:pic>
                </p:oleObj>
              </mc:Fallback>
            </mc:AlternateContent>
          </a:graphicData>
        </a:graphic>
      </p:graphicFrame>
      <p:sp>
        <p:nvSpPr>
          <p:cNvPr id="57348" name="矩形 5"/>
          <p:cNvSpPr/>
          <p:nvPr/>
        </p:nvSpPr>
        <p:spPr>
          <a:xfrm>
            <a:off x="228600" y="2152650"/>
            <a:ext cx="5067300" cy="1108075"/>
          </a:xfrm>
          <a:prstGeom prst="rect">
            <a:avLst/>
          </a:prstGeom>
          <a:noFill/>
          <a:ln w="9525">
            <a:noFill/>
          </a:ln>
        </p:spPr>
        <p:txBody>
          <a:bodyPr anchor="t" anchorCtr="0">
            <a:spAutoFit/>
          </a:bodyPr>
          <a:p>
            <a:pPr lvl="1" indent="0" algn="l" rtl="0" eaLnBrk="0" fontAlgn="base" hangingPunct="0">
              <a:spcBef>
                <a:spcPct val="0"/>
              </a:spcBef>
              <a:spcAft>
                <a:spcPct val="0"/>
              </a:spcAft>
              <a:buClr>
                <a:schemeClr val="folHlink"/>
              </a:buClr>
              <a:buNone/>
            </a:pPr>
            <a:r>
              <a:rPr lang="en-US" altLang="zh-CN" sz="2200" dirty="0">
                <a:solidFill>
                  <a:schemeClr val="tx1"/>
                </a:solidFill>
                <a:latin typeface="华文楷体" panose="02010600040101010101" pitchFamily="2" charset="-122"/>
                <a:ea typeface="华文楷体" panose="02010600040101010101" pitchFamily="2" charset="-122"/>
              </a:rPr>
              <a:t>(1) </a:t>
            </a:r>
            <a:r>
              <a:rPr lang="zh-CN" altLang="en-US" sz="2200" dirty="0">
                <a:solidFill>
                  <a:schemeClr val="tx1"/>
                </a:solidFill>
                <a:latin typeface="华文楷体" panose="02010600040101010101" pitchFamily="2" charset="-122"/>
                <a:ea typeface="华文楷体" panose="02010600040101010101" pitchFamily="2" charset="-122"/>
              </a:rPr>
              <a:t>侧视图的投影变换  </a:t>
            </a:r>
            <a:endParaRPr lang="en-US" altLang="zh-CN" sz="2200" dirty="0">
              <a:solidFill>
                <a:schemeClr val="tx1"/>
              </a:solidFill>
              <a:latin typeface="华文楷体" panose="02010600040101010101" pitchFamily="2" charset="-122"/>
              <a:ea typeface="华文楷体" panose="02010600040101010101" pitchFamily="2" charset="-122"/>
            </a:endParaRPr>
          </a:p>
          <a:p>
            <a:pPr lvl="1" indent="0" algn="l" rtl="0" eaLnBrk="0" fontAlgn="base" hangingPunct="0">
              <a:spcBef>
                <a:spcPct val="0"/>
              </a:spcBef>
              <a:spcAft>
                <a:spcPct val="0"/>
              </a:spcAft>
              <a:buClr>
                <a:schemeClr val="folHlink"/>
              </a:buClr>
              <a:buNone/>
            </a:pPr>
            <a:r>
              <a:rPr lang="en-US" altLang="zh-CN" sz="2200" dirty="0">
                <a:solidFill>
                  <a:schemeClr val="tx1"/>
                </a:solidFill>
                <a:latin typeface="华文楷体" panose="02010600040101010101" pitchFamily="2" charset="-122"/>
                <a:ea typeface="华文楷体" panose="02010600040101010101" pitchFamily="2" charset="-122"/>
              </a:rPr>
              <a:t>(2) </a:t>
            </a:r>
            <a:r>
              <a:rPr lang="zh-CN" altLang="en-US" sz="2200" dirty="0">
                <a:solidFill>
                  <a:schemeClr val="tx1"/>
                </a:solidFill>
                <a:latin typeface="华文楷体" panose="02010600040101010101" pitchFamily="2" charset="-122"/>
                <a:ea typeface="华文楷体" panose="02010600040101010101" pitchFamily="2" charset="-122"/>
              </a:rPr>
              <a:t>使</a:t>
            </a:r>
            <a:r>
              <a:rPr lang="en-US" altLang="zh-CN" sz="2200" dirty="0">
                <a:solidFill>
                  <a:schemeClr val="tx1"/>
                </a:solidFill>
                <a:latin typeface="华文楷体" panose="02010600040101010101" pitchFamily="2" charset="-122"/>
                <a:ea typeface="华文楷体" panose="02010600040101010101" pitchFamily="2" charset="-122"/>
              </a:rPr>
              <a:t>W</a:t>
            </a:r>
            <a:r>
              <a:rPr lang="zh-CN" altLang="en-US" sz="2200" dirty="0">
                <a:solidFill>
                  <a:schemeClr val="tx1"/>
                </a:solidFill>
                <a:latin typeface="华文楷体" panose="02010600040101010101" pitchFamily="2" charset="-122"/>
                <a:ea typeface="华文楷体" panose="02010600040101010101" pitchFamily="2" charset="-122"/>
              </a:rPr>
              <a:t>面绕</a:t>
            </a:r>
            <a:r>
              <a:rPr lang="en-US" altLang="zh-CN" sz="2200" dirty="0">
                <a:solidFill>
                  <a:schemeClr val="tx1"/>
                </a:solidFill>
                <a:latin typeface="华文楷体" panose="02010600040101010101" pitchFamily="2" charset="-122"/>
                <a:ea typeface="华文楷体" panose="02010600040101010101" pitchFamily="2" charset="-122"/>
              </a:rPr>
              <a:t>z</a:t>
            </a:r>
            <a:r>
              <a:rPr lang="zh-CN" altLang="en-US" sz="2200" dirty="0">
                <a:solidFill>
                  <a:schemeClr val="tx1"/>
                </a:solidFill>
                <a:latin typeface="华文楷体" panose="02010600040101010101" pitchFamily="2" charset="-122"/>
                <a:ea typeface="华文楷体" panose="02010600040101010101" pitchFamily="2" charset="-122"/>
              </a:rPr>
              <a:t>轴正转</a:t>
            </a:r>
            <a:r>
              <a:rPr lang="en-US" altLang="zh-CN" sz="2200" dirty="0">
                <a:solidFill>
                  <a:schemeClr val="tx1"/>
                </a:solidFill>
                <a:latin typeface="华文楷体" panose="02010600040101010101" pitchFamily="2" charset="-122"/>
                <a:ea typeface="华文楷体" panose="02010600040101010101" pitchFamily="2" charset="-122"/>
              </a:rPr>
              <a:t>90°(</a:t>
            </a:r>
            <a:r>
              <a:rPr lang="zh-CN" altLang="en-US" sz="2200" dirty="0">
                <a:solidFill>
                  <a:schemeClr val="tx1"/>
                </a:solidFill>
                <a:latin typeface="华文楷体" panose="02010600040101010101" pitchFamily="2" charset="-122"/>
                <a:ea typeface="华文楷体" panose="02010600040101010101" pitchFamily="2" charset="-122"/>
              </a:rPr>
              <a:t>到</a:t>
            </a:r>
            <a:r>
              <a:rPr lang="en-US" altLang="zh-CN" sz="2200" dirty="0">
                <a:solidFill>
                  <a:schemeClr val="tx1"/>
                </a:solidFill>
                <a:latin typeface="华文楷体" panose="02010600040101010101" pitchFamily="2" charset="-122"/>
                <a:ea typeface="华文楷体" panose="02010600040101010101" pitchFamily="2" charset="-122"/>
              </a:rPr>
              <a:t>xoz</a:t>
            </a:r>
            <a:r>
              <a:rPr lang="zh-CN" altLang="en-US" sz="2200" dirty="0">
                <a:solidFill>
                  <a:schemeClr val="tx1"/>
                </a:solidFill>
                <a:latin typeface="华文楷体" panose="02010600040101010101" pitchFamily="2" charset="-122"/>
                <a:ea typeface="华文楷体" panose="02010600040101010101" pitchFamily="2" charset="-122"/>
              </a:rPr>
              <a:t>面</a:t>
            </a:r>
            <a:r>
              <a:rPr lang="en-US" altLang="zh-CN" sz="2200" dirty="0">
                <a:solidFill>
                  <a:schemeClr val="tx1"/>
                </a:solidFill>
                <a:latin typeface="华文楷体" panose="02010600040101010101" pitchFamily="2" charset="-122"/>
                <a:ea typeface="华文楷体" panose="02010600040101010101" pitchFamily="2" charset="-122"/>
              </a:rPr>
              <a:t>)</a:t>
            </a:r>
            <a:endParaRPr lang="en-US" altLang="zh-CN" sz="2200" dirty="0">
              <a:solidFill>
                <a:schemeClr val="tx1"/>
              </a:solidFill>
              <a:latin typeface="华文楷体" panose="02010600040101010101" pitchFamily="2" charset="-122"/>
              <a:ea typeface="华文楷体" panose="02010600040101010101" pitchFamily="2" charset="-122"/>
            </a:endParaRPr>
          </a:p>
          <a:p>
            <a:pPr lvl="1" indent="0" algn="l" rtl="0" eaLnBrk="0" fontAlgn="base" hangingPunct="0">
              <a:spcBef>
                <a:spcPct val="0"/>
              </a:spcBef>
              <a:spcAft>
                <a:spcPct val="0"/>
              </a:spcAft>
              <a:buClr>
                <a:schemeClr val="folHlink"/>
              </a:buClr>
              <a:buNone/>
            </a:pPr>
            <a:r>
              <a:rPr lang="en-US" altLang="zh-CN" sz="2200" dirty="0">
                <a:solidFill>
                  <a:schemeClr val="tx1"/>
                </a:solidFill>
                <a:latin typeface="华文楷体" panose="02010600040101010101" pitchFamily="2" charset="-122"/>
                <a:ea typeface="华文楷体" panose="02010600040101010101" pitchFamily="2" charset="-122"/>
              </a:rPr>
              <a:t>(3) </a:t>
            </a:r>
            <a:r>
              <a:rPr lang="zh-CN" altLang="en-US" sz="2200" dirty="0">
                <a:solidFill>
                  <a:schemeClr val="tx1"/>
                </a:solidFill>
                <a:latin typeface="华文楷体" panose="02010600040101010101" pitchFamily="2" charset="-122"/>
                <a:ea typeface="华文楷体" panose="02010600040101010101" pitchFamily="2" charset="-122"/>
              </a:rPr>
              <a:t>使</a:t>
            </a:r>
            <a:r>
              <a:rPr lang="en-US" altLang="zh-CN" sz="2200" dirty="0">
                <a:solidFill>
                  <a:schemeClr val="tx1"/>
                </a:solidFill>
                <a:latin typeface="华文楷体" panose="02010600040101010101" pitchFamily="2" charset="-122"/>
                <a:ea typeface="华文楷体" panose="02010600040101010101" pitchFamily="2" charset="-122"/>
              </a:rPr>
              <a:t>W</a:t>
            </a:r>
            <a:r>
              <a:rPr lang="zh-CN" altLang="en-US" sz="2200" dirty="0">
                <a:solidFill>
                  <a:schemeClr val="tx1"/>
                </a:solidFill>
                <a:latin typeface="华文楷体" panose="02010600040101010101" pitchFamily="2" charset="-122"/>
                <a:ea typeface="华文楷体" panose="02010600040101010101" pitchFamily="2" charset="-122"/>
              </a:rPr>
              <a:t>面沿负</a:t>
            </a:r>
            <a:r>
              <a:rPr lang="en-US" altLang="zh-CN" sz="2200" dirty="0">
                <a:solidFill>
                  <a:schemeClr val="tx1"/>
                </a:solidFill>
                <a:latin typeface="华文楷体" panose="02010600040101010101" pitchFamily="2" charset="-122"/>
                <a:ea typeface="华文楷体" panose="02010600040101010101" pitchFamily="2" charset="-122"/>
              </a:rPr>
              <a:t>x</a:t>
            </a:r>
            <a:r>
              <a:rPr lang="zh-CN" altLang="en-US" sz="2200" dirty="0">
                <a:solidFill>
                  <a:schemeClr val="tx1"/>
                </a:solidFill>
                <a:latin typeface="华文楷体" panose="02010600040101010101" pitchFamily="2" charset="-122"/>
                <a:ea typeface="华文楷体" panose="02010600040101010101" pitchFamily="2" charset="-122"/>
              </a:rPr>
              <a:t>方向平移一段距离</a:t>
            </a:r>
            <a:r>
              <a:rPr lang="en-US" altLang="zh-CN" sz="2200" dirty="0">
                <a:solidFill>
                  <a:schemeClr val="tx1"/>
                </a:solidFill>
                <a:latin typeface="华文楷体" panose="02010600040101010101" pitchFamily="2" charset="-122"/>
                <a:ea typeface="华文楷体" panose="02010600040101010101" pitchFamily="2" charset="-122"/>
              </a:rPr>
              <a:t>x0</a:t>
            </a:r>
            <a:endParaRPr lang="en-US" altLang="zh-CN" sz="2200" dirty="0">
              <a:solidFill>
                <a:schemeClr val="tx1"/>
              </a:solidFill>
              <a:latin typeface="华文楷体" panose="02010600040101010101" pitchFamily="2" charset="-122"/>
              <a:ea typeface="华文楷体" panose="02010600040101010101" pitchFamily="2" charset="-122"/>
            </a:endParaRPr>
          </a:p>
        </p:txBody>
      </p:sp>
      <p:graphicFrame>
        <p:nvGraphicFramePr>
          <p:cNvPr id="57349" name="对象 6"/>
          <p:cNvGraphicFramePr>
            <a:graphicFrameLocks noChangeAspect="1"/>
          </p:cNvGraphicFramePr>
          <p:nvPr/>
        </p:nvGraphicFramePr>
        <p:xfrm>
          <a:off x="838200" y="4800600"/>
          <a:ext cx="6584950" cy="1685925"/>
        </p:xfrm>
        <a:graphic>
          <a:graphicData uri="http://schemas.openxmlformats.org/presentationml/2006/ole">
            <mc:AlternateContent xmlns:mc="http://schemas.openxmlformats.org/markup-compatibility/2006">
              <mc:Choice xmlns:v="urn:schemas-microsoft-com:vml" Requires="v">
                <p:oleObj spid="_x0000_s3092" name="" r:id="rId3" imgW="4762500" imgH="1219200" progId="Equation.3">
                  <p:embed/>
                </p:oleObj>
              </mc:Choice>
              <mc:Fallback>
                <p:oleObj name="" r:id="rId3" imgW="4762500" imgH="1219200" progId="Equation.3">
                  <p:embed/>
                  <p:pic>
                    <p:nvPicPr>
                      <p:cNvPr id="0" name="图片 3091"/>
                      <p:cNvPicPr/>
                      <p:nvPr/>
                    </p:nvPicPr>
                    <p:blipFill>
                      <a:blip r:embed="rId4"/>
                      <a:stretch>
                        <a:fillRect/>
                      </a:stretch>
                    </p:blipFill>
                    <p:spPr>
                      <a:xfrm>
                        <a:off x="838200" y="4800600"/>
                        <a:ext cx="6584950" cy="1685925"/>
                      </a:xfrm>
                      <a:prstGeom prst="rect">
                        <a:avLst/>
                      </a:prstGeom>
                      <a:noFill/>
                      <a:ln w="38100">
                        <a:noFill/>
                        <a:miter/>
                      </a:ln>
                    </p:spPr>
                  </p:pic>
                </p:oleObj>
              </mc:Fallback>
            </mc:AlternateContent>
          </a:graphicData>
        </a:graphic>
      </p:graphicFrame>
      <p:pic>
        <p:nvPicPr>
          <p:cNvPr id="57350" name="图片 1"/>
          <p:cNvPicPr>
            <a:picLocks noChangeAspect="1"/>
          </p:cNvPicPr>
          <p:nvPr/>
        </p:nvPicPr>
        <p:blipFill>
          <a:blip r:embed="rId5"/>
          <a:stretch>
            <a:fillRect/>
          </a:stretch>
        </p:blipFill>
        <p:spPr>
          <a:xfrm>
            <a:off x="5105400" y="2395538"/>
            <a:ext cx="3952875" cy="1730375"/>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0177" name="Group 3"/>
          <p:cNvGrpSpPr/>
          <p:nvPr/>
        </p:nvGrpSpPr>
        <p:grpSpPr>
          <a:xfrm>
            <a:off x="1011238" y="2024063"/>
            <a:ext cx="7658100" cy="3319462"/>
            <a:chOff x="2945" y="2254"/>
            <a:chExt cx="6840" cy="3262"/>
          </a:xfrm>
        </p:grpSpPr>
        <p:sp>
          <p:nvSpPr>
            <p:cNvPr id="50178" name="AutoShape 4"/>
            <p:cNvSpPr/>
            <p:nvPr/>
          </p:nvSpPr>
          <p:spPr>
            <a:xfrm>
              <a:off x="3617" y="3396"/>
              <a:ext cx="236" cy="1493"/>
            </a:xfrm>
            <a:prstGeom prst="leftBrace">
              <a:avLst>
                <a:gd name="adj1" fmla="val 52631"/>
                <a:gd name="adj2" fmla="val 50000"/>
              </a:avLst>
            </a:prstGeom>
            <a:noFill/>
            <a:ln w="9525" cap="flat" cmpd="sng">
              <a:solidFill>
                <a:srgbClr val="000000"/>
              </a:solidFill>
              <a:prstDash val="solid"/>
              <a:round/>
              <a:headEnd type="none" w="med" len="med"/>
              <a:tailEnd type="none" w="med" len="med"/>
            </a:ln>
          </p:spPr>
          <p:txBody>
            <a:bodyPr anchor="t" anchorCtr="0"/>
            <a:p>
              <a:endParaRPr lang="zh-CN" altLang="en-US" sz="4400" b="1" dirty="0">
                <a:latin typeface="微软雅黑" panose="020B0503020204020204" charset="-122"/>
                <a:ea typeface="微软雅黑" panose="020B0503020204020204" charset="-122"/>
              </a:endParaRPr>
            </a:p>
          </p:txBody>
        </p:sp>
        <p:sp>
          <p:nvSpPr>
            <p:cNvPr id="50179" name="Text Box 5"/>
            <p:cNvSpPr txBox="1"/>
            <p:nvPr/>
          </p:nvSpPr>
          <p:spPr>
            <a:xfrm>
              <a:off x="2945" y="3956"/>
              <a:ext cx="1075" cy="390"/>
            </a:xfrm>
            <a:prstGeom prst="rect">
              <a:avLst/>
            </a:prstGeom>
            <a:noFill/>
            <a:ln w="9525">
              <a:noFill/>
            </a:ln>
          </p:spPr>
          <p:txBody>
            <a:bodyPr anchor="t" anchorCtr="0">
              <a:spAutoFit/>
            </a:bodyPr>
            <a:p>
              <a:pPr algn="just"/>
              <a:r>
                <a:rPr lang="zh-CN" altLang="en-US" sz="2000" b="1" dirty="0">
                  <a:latin typeface="微软雅黑" panose="020B0503020204020204" charset="-122"/>
                  <a:ea typeface="微软雅黑" panose="020B0503020204020204" charset="-122"/>
                </a:rPr>
                <a:t>投影</a:t>
              </a:r>
              <a:endParaRPr lang="zh-CN" altLang="en-US" sz="4400" b="1" dirty="0">
                <a:latin typeface="微软雅黑" panose="020B0503020204020204" charset="-122"/>
                <a:ea typeface="微软雅黑" panose="020B0503020204020204" charset="-122"/>
              </a:endParaRPr>
            </a:p>
          </p:txBody>
        </p:sp>
        <p:sp>
          <p:nvSpPr>
            <p:cNvPr id="50180" name="Text Box 6"/>
            <p:cNvSpPr txBox="1"/>
            <p:nvPr/>
          </p:nvSpPr>
          <p:spPr>
            <a:xfrm>
              <a:off x="3811" y="4692"/>
              <a:ext cx="1613" cy="390"/>
            </a:xfrm>
            <a:prstGeom prst="rect">
              <a:avLst/>
            </a:prstGeom>
            <a:noFill/>
            <a:ln w="9525">
              <a:noFill/>
            </a:ln>
          </p:spPr>
          <p:txBody>
            <a:bodyPr anchor="t" anchorCtr="0">
              <a:spAutoFit/>
            </a:bodyPr>
            <a:p>
              <a:pPr algn="just"/>
              <a:r>
                <a:rPr lang="zh-CN" altLang="en-US" sz="2000" b="1" dirty="0">
                  <a:latin typeface="微软雅黑" panose="020B0503020204020204" charset="-122"/>
                  <a:ea typeface="微软雅黑" panose="020B0503020204020204" charset="-122"/>
                </a:rPr>
                <a:t>透视投影</a:t>
              </a:r>
              <a:endParaRPr lang="zh-CN" altLang="en-US" sz="4400" b="1" dirty="0">
                <a:latin typeface="微软雅黑" panose="020B0503020204020204" charset="-122"/>
                <a:ea typeface="微软雅黑" panose="020B0503020204020204" charset="-122"/>
              </a:endParaRPr>
            </a:p>
          </p:txBody>
        </p:sp>
        <p:sp>
          <p:nvSpPr>
            <p:cNvPr id="50181" name="Text Box 7"/>
            <p:cNvSpPr txBox="1"/>
            <p:nvPr/>
          </p:nvSpPr>
          <p:spPr>
            <a:xfrm>
              <a:off x="3826" y="3248"/>
              <a:ext cx="1433" cy="390"/>
            </a:xfrm>
            <a:prstGeom prst="rect">
              <a:avLst/>
            </a:prstGeom>
            <a:noFill/>
            <a:ln w="9525">
              <a:noFill/>
            </a:ln>
          </p:spPr>
          <p:txBody>
            <a:bodyPr anchor="t" anchorCtr="0">
              <a:spAutoFit/>
            </a:bodyPr>
            <a:p>
              <a:pPr algn="just"/>
              <a:r>
                <a:rPr lang="zh-CN" altLang="en-US" sz="2000" b="1" dirty="0">
                  <a:latin typeface="微软雅黑" panose="020B0503020204020204" charset="-122"/>
                  <a:ea typeface="微软雅黑" panose="020B0503020204020204" charset="-122"/>
                </a:rPr>
                <a:t>平行投影</a:t>
              </a:r>
              <a:endParaRPr lang="zh-CN" altLang="en-US" sz="4400" b="1" dirty="0">
                <a:latin typeface="微软雅黑" panose="020B0503020204020204" charset="-122"/>
                <a:ea typeface="微软雅黑" panose="020B0503020204020204" charset="-122"/>
              </a:endParaRPr>
            </a:p>
          </p:txBody>
        </p:sp>
        <p:sp>
          <p:nvSpPr>
            <p:cNvPr id="50182" name="Text Box 8"/>
            <p:cNvSpPr txBox="1"/>
            <p:nvPr/>
          </p:nvSpPr>
          <p:spPr>
            <a:xfrm>
              <a:off x="5259" y="3787"/>
              <a:ext cx="1435" cy="390"/>
            </a:xfrm>
            <a:prstGeom prst="rect">
              <a:avLst/>
            </a:prstGeom>
            <a:noFill/>
            <a:ln w="9525">
              <a:noFill/>
            </a:ln>
          </p:spPr>
          <p:txBody>
            <a:bodyPr anchor="t" anchorCtr="0">
              <a:spAutoFit/>
            </a:bodyPr>
            <a:p>
              <a:pPr algn="just"/>
              <a:r>
                <a:rPr lang="zh-CN" altLang="en-US" sz="2000" b="1" dirty="0">
                  <a:latin typeface="微软雅黑" panose="020B0503020204020204" charset="-122"/>
                  <a:ea typeface="微软雅黑" panose="020B0503020204020204" charset="-122"/>
                </a:rPr>
                <a:t>斜平行投影</a:t>
              </a:r>
              <a:endParaRPr lang="zh-CN" altLang="en-US" sz="4400" b="1" dirty="0">
                <a:latin typeface="微软雅黑" panose="020B0503020204020204" charset="-122"/>
                <a:ea typeface="微软雅黑" panose="020B0503020204020204" charset="-122"/>
              </a:endParaRPr>
            </a:p>
          </p:txBody>
        </p:sp>
        <p:sp>
          <p:nvSpPr>
            <p:cNvPr id="50183" name="AutoShape 9"/>
            <p:cNvSpPr/>
            <p:nvPr/>
          </p:nvSpPr>
          <p:spPr>
            <a:xfrm>
              <a:off x="4931" y="2826"/>
              <a:ext cx="359" cy="1152"/>
            </a:xfrm>
            <a:prstGeom prst="leftBrace">
              <a:avLst>
                <a:gd name="adj1" fmla="val 26696"/>
                <a:gd name="adj2" fmla="val 50000"/>
              </a:avLst>
            </a:prstGeom>
            <a:noFill/>
            <a:ln w="9525" cap="flat" cmpd="sng">
              <a:solidFill>
                <a:srgbClr val="000000"/>
              </a:solidFill>
              <a:prstDash val="solid"/>
              <a:round/>
              <a:headEnd type="none" w="med" len="med"/>
              <a:tailEnd type="none" w="med" len="med"/>
            </a:ln>
          </p:spPr>
          <p:txBody>
            <a:bodyPr anchor="t" anchorCtr="0"/>
            <a:p>
              <a:endParaRPr lang="zh-CN" altLang="en-US" sz="4400" b="1" dirty="0">
                <a:latin typeface="微软雅黑" panose="020B0503020204020204" charset="-122"/>
                <a:ea typeface="微软雅黑" panose="020B0503020204020204" charset="-122"/>
              </a:endParaRPr>
            </a:p>
          </p:txBody>
        </p:sp>
        <p:sp>
          <p:nvSpPr>
            <p:cNvPr id="50184" name="AutoShape 10"/>
            <p:cNvSpPr/>
            <p:nvPr/>
          </p:nvSpPr>
          <p:spPr>
            <a:xfrm>
              <a:off x="4931" y="4447"/>
              <a:ext cx="359" cy="905"/>
            </a:xfrm>
            <a:prstGeom prst="leftBrace">
              <a:avLst>
                <a:gd name="adj1" fmla="val 20972"/>
                <a:gd name="adj2" fmla="val 50000"/>
              </a:avLst>
            </a:prstGeom>
            <a:noFill/>
            <a:ln w="9525" cap="flat" cmpd="sng">
              <a:solidFill>
                <a:srgbClr val="000000"/>
              </a:solidFill>
              <a:prstDash val="solid"/>
              <a:round/>
              <a:headEnd type="none" w="med" len="med"/>
              <a:tailEnd type="none" w="med" len="med"/>
            </a:ln>
          </p:spPr>
          <p:txBody>
            <a:bodyPr anchor="t" anchorCtr="0"/>
            <a:p>
              <a:endParaRPr lang="zh-CN" altLang="en-US" sz="4400" b="1" dirty="0">
                <a:latin typeface="微软雅黑" panose="020B0503020204020204" charset="-122"/>
                <a:ea typeface="微软雅黑" panose="020B0503020204020204" charset="-122"/>
              </a:endParaRPr>
            </a:p>
          </p:txBody>
        </p:sp>
        <p:sp>
          <p:nvSpPr>
            <p:cNvPr id="50185" name="Text Box 11"/>
            <p:cNvSpPr txBox="1"/>
            <p:nvPr/>
          </p:nvSpPr>
          <p:spPr>
            <a:xfrm>
              <a:off x="5231" y="2602"/>
              <a:ext cx="1433" cy="390"/>
            </a:xfrm>
            <a:prstGeom prst="rect">
              <a:avLst/>
            </a:prstGeom>
            <a:noFill/>
            <a:ln w="9525">
              <a:noFill/>
            </a:ln>
          </p:spPr>
          <p:txBody>
            <a:bodyPr anchor="t" anchorCtr="0">
              <a:spAutoFit/>
            </a:bodyPr>
            <a:p>
              <a:pPr algn="just"/>
              <a:r>
                <a:rPr lang="zh-CN" altLang="en-US" sz="2000" b="1" dirty="0">
                  <a:latin typeface="微软雅黑" panose="020B0503020204020204" charset="-122"/>
                  <a:ea typeface="微软雅黑" panose="020B0503020204020204" charset="-122"/>
                </a:rPr>
                <a:t>正平行投影</a:t>
              </a:r>
              <a:endParaRPr lang="zh-CN" altLang="en-US" sz="4400" b="1" dirty="0">
                <a:latin typeface="微软雅黑" panose="020B0503020204020204" charset="-122"/>
                <a:ea typeface="微软雅黑" panose="020B0503020204020204" charset="-122"/>
              </a:endParaRPr>
            </a:p>
          </p:txBody>
        </p:sp>
        <p:sp>
          <p:nvSpPr>
            <p:cNvPr id="50186" name="Text Box 12"/>
            <p:cNvSpPr txBox="1"/>
            <p:nvPr/>
          </p:nvSpPr>
          <p:spPr>
            <a:xfrm>
              <a:off x="5231" y="4254"/>
              <a:ext cx="1433" cy="390"/>
            </a:xfrm>
            <a:prstGeom prst="rect">
              <a:avLst/>
            </a:prstGeom>
            <a:noFill/>
            <a:ln w="9525">
              <a:noFill/>
            </a:ln>
          </p:spPr>
          <p:txBody>
            <a:bodyPr anchor="t" anchorCtr="0">
              <a:spAutoFit/>
            </a:bodyPr>
            <a:p>
              <a:pPr algn="just"/>
              <a:r>
                <a:rPr lang="zh-CN" altLang="en-US" sz="2000" b="1" dirty="0">
                  <a:latin typeface="微软雅黑" panose="020B0503020204020204" charset="-122"/>
                  <a:ea typeface="微软雅黑" panose="020B0503020204020204" charset="-122"/>
                </a:rPr>
                <a:t>一点透视</a:t>
              </a:r>
              <a:endParaRPr lang="zh-CN" altLang="en-US" sz="4400" b="1" dirty="0">
                <a:latin typeface="微软雅黑" panose="020B0503020204020204" charset="-122"/>
                <a:ea typeface="微软雅黑" panose="020B0503020204020204" charset="-122"/>
              </a:endParaRPr>
            </a:p>
          </p:txBody>
        </p:sp>
        <p:sp>
          <p:nvSpPr>
            <p:cNvPr id="50187" name="Text Box 13"/>
            <p:cNvSpPr txBox="1"/>
            <p:nvPr/>
          </p:nvSpPr>
          <p:spPr>
            <a:xfrm>
              <a:off x="5231" y="4726"/>
              <a:ext cx="1433" cy="390"/>
            </a:xfrm>
            <a:prstGeom prst="rect">
              <a:avLst/>
            </a:prstGeom>
            <a:noFill/>
            <a:ln w="9525">
              <a:noFill/>
            </a:ln>
          </p:spPr>
          <p:txBody>
            <a:bodyPr anchor="t" anchorCtr="0">
              <a:spAutoFit/>
            </a:bodyPr>
            <a:p>
              <a:pPr algn="just"/>
              <a:r>
                <a:rPr lang="zh-CN" altLang="en-US" sz="2000" b="1" dirty="0">
                  <a:latin typeface="微软雅黑" panose="020B0503020204020204" charset="-122"/>
                  <a:ea typeface="微软雅黑" panose="020B0503020204020204" charset="-122"/>
                </a:rPr>
                <a:t>二点透视</a:t>
              </a:r>
              <a:endParaRPr lang="zh-CN" altLang="en-US" sz="4400" b="1" dirty="0">
                <a:latin typeface="微软雅黑" panose="020B0503020204020204" charset="-122"/>
                <a:ea typeface="微软雅黑" panose="020B0503020204020204" charset="-122"/>
              </a:endParaRPr>
            </a:p>
          </p:txBody>
        </p:sp>
        <p:sp>
          <p:nvSpPr>
            <p:cNvPr id="50188" name="Text Box 14"/>
            <p:cNvSpPr txBox="1"/>
            <p:nvPr/>
          </p:nvSpPr>
          <p:spPr>
            <a:xfrm>
              <a:off x="5245" y="5126"/>
              <a:ext cx="1435" cy="390"/>
            </a:xfrm>
            <a:prstGeom prst="rect">
              <a:avLst/>
            </a:prstGeom>
            <a:noFill/>
            <a:ln w="9525">
              <a:noFill/>
            </a:ln>
          </p:spPr>
          <p:txBody>
            <a:bodyPr anchor="t" anchorCtr="0">
              <a:spAutoFit/>
            </a:bodyPr>
            <a:p>
              <a:pPr algn="just"/>
              <a:r>
                <a:rPr lang="zh-CN" altLang="en-US" sz="2000" b="1" dirty="0">
                  <a:latin typeface="微软雅黑" panose="020B0503020204020204" charset="-122"/>
                  <a:ea typeface="微软雅黑" panose="020B0503020204020204" charset="-122"/>
                </a:rPr>
                <a:t>三点透视</a:t>
              </a:r>
              <a:endParaRPr lang="zh-CN" altLang="en-US" sz="4400" b="1" dirty="0">
                <a:latin typeface="微软雅黑" panose="020B0503020204020204" charset="-122"/>
                <a:ea typeface="微软雅黑" panose="020B0503020204020204" charset="-122"/>
              </a:endParaRPr>
            </a:p>
          </p:txBody>
        </p:sp>
        <p:sp>
          <p:nvSpPr>
            <p:cNvPr id="50189" name="AutoShape 15"/>
            <p:cNvSpPr/>
            <p:nvPr/>
          </p:nvSpPr>
          <p:spPr>
            <a:xfrm>
              <a:off x="6483" y="2442"/>
              <a:ext cx="360" cy="682"/>
            </a:xfrm>
            <a:prstGeom prst="leftBrace">
              <a:avLst>
                <a:gd name="adj1" fmla="val 15760"/>
                <a:gd name="adj2" fmla="val 50000"/>
              </a:avLst>
            </a:prstGeom>
            <a:noFill/>
            <a:ln w="9525" cap="flat" cmpd="sng">
              <a:solidFill>
                <a:srgbClr val="000000"/>
              </a:solidFill>
              <a:prstDash val="solid"/>
              <a:round/>
              <a:headEnd type="none" w="med" len="med"/>
              <a:tailEnd type="none" w="med" len="med"/>
            </a:ln>
          </p:spPr>
          <p:txBody>
            <a:bodyPr anchor="t" anchorCtr="0"/>
            <a:p>
              <a:endParaRPr lang="zh-CN" altLang="en-US" sz="4400" b="1" dirty="0">
                <a:latin typeface="微软雅黑" panose="020B0503020204020204" charset="-122"/>
                <a:ea typeface="微软雅黑" panose="020B0503020204020204" charset="-122"/>
              </a:endParaRPr>
            </a:p>
          </p:txBody>
        </p:sp>
        <p:sp>
          <p:nvSpPr>
            <p:cNvPr id="50190" name="Text Box 16"/>
            <p:cNvSpPr txBox="1"/>
            <p:nvPr/>
          </p:nvSpPr>
          <p:spPr>
            <a:xfrm>
              <a:off x="6768" y="2254"/>
              <a:ext cx="2477" cy="390"/>
            </a:xfrm>
            <a:prstGeom prst="rect">
              <a:avLst/>
            </a:prstGeom>
            <a:noFill/>
            <a:ln w="9525">
              <a:noFill/>
            </a:ln>
          </p:spPr>
          <p:txBody>
            <a:bodyPr anchor="t" anchorCtr="0">
              <a:spAutoFit/>
            </a:bodyPr>
            <a:p>
              <a:pPr algn="just"/>
              <a:r>
                <a:rPr lang="zh-CN" altLang="en-US" sz="2000" b="1" dirty="0">
                  <a:latin typeface="微软雅黑" panose="020B0503020204020204" charset="-122"/>
                  <a:ea typeface="微软雅黑" panose="020B0503020204020204" charset="-122"/>
                </a:rPr>
                <a:t>正投影</a:t>
              </a:r>
              <a:r>
                <a:rPr lang="en-US" altLang="zh-CN" sz="2000" b="1" dirty="0">
                  <a:latin typeface="微软雅黑" panose="020B0503020204020204" charset="-122"/>
                  <a:ea typeface="微软雅黑" panose="020B0503020204020204" charset="-122"/>
                </a:rPr>
                <a:t>(</a:t>
              </a:r>
              <a:r>
                <a:rPr lang="zh-CN" altLang="en-US" sz="2000" b="1" dirty="0">
                  <a:latin typeface="微软雅黑" panose="020B0503020204020204" charset="-122"/>
                  <a:ea typeface="微软雅黑" panose="020B0503020204020204" charset="-122"/>
                </a:rPr>
                <a:t>三视图</a:t>
              </a:r>
              <a:r>
                <a:rPr lang="en-US" altLang="zh-CN" sz="2000" b="1" dirty="0">
                  <a:latin typeface="微软雅黑" panose="020B0503020204020204" charset="-122"/>
                  <a:ea typeface="微软雅黑" panose="020B0503020204020204" charset="-122"/>
                </a:rPr>
                <a:t>)</a:t>
              </a:r>
              <a:endParaRPr lang="zh-CN" altLang="zh-CN" sz="4400" b="1" dirty="0">
                <a:latin typeface="微软雅黑" panose="020B0503020204020204" charset="-122"/>
                <a:ea typeface="微软雅黑" panose="020B0503020204020204" charset="-122"/>
              </a:endParaRPr>
            </a:p>
          </p:txBody>
        </p:sp>
        <p:sp>
          <p:nvSpPr>
            <p:cNvPr id="50191" name="Text Box 17"/>
            <p:cNvSpPr txBox="1"/>
            <p:nvPr/>
          </p:nvSpPr>
          <p:spPr>
            <a:xfrm>
              <a:off x="6768" y="2939"/>
              <a:ext cx="1435" cy="390"/>
            </a:xfrm>
            <a:prstGeom prst="rect">
              <a:avLst/>
            </a:prstGeom>
            <a:noFill/>
            <a:ln w="9525">
              <a:noFill/>
            </a:ln>
          </p:spPr>
          <p:txBody>
            <a:bodyPr anchor="t" anchorCtr="0">
              <a:spAutoFit/>
            </a:bodyPr>
            <a:p>
              <a:pPr algn="just"/>
              <a:r>
                <a:rPr lang="zh-CN" altLang="en-US" sz="2000" b="1" dirty="0">
                  <a:latin typeface="微软雅黑" panose="020B0503020204020204" charset="-122"/>
                  <a:ea typeface="微软雅黑" panose="020B0503020204020204" charset="-122"/>
                </a:rPr>
                <a:t>正轴测投影</a:t>
              </a:r>
              <a:endParaRPr lang="zh-CN" altLang="en-US" sz="4400" b="1" dirty="0">
                <a:latin typeface="微软雅黑" panose="020B0503020204020204" charset="-122"/>
                <a:ea typeface="微软雅黑" panose="020B0503020204020204" charset="-122"/>
              </a:endParaRPr>
            </a:p>
          </p:txBody>
        </p:sp>
        <p:sp>
          <p:nvSpPr>
            <p:cNvPr id="50192" name="AutoShape 18"/>
            <p:cNvSpPr/>
            <p:nvPr/>
          </p:nvSpPr>
          <p:spPr>
            <a:xfrm>
              <a:off x="8053" y="2705"/>
              <a:ext cx="358" cy="871"/>
            </a:xfrm>
            <a:prstGeom prst="leftBrace">
              <a:avLst>
                <a:gd name="adj1" fmla="val 20240"/>
                <a:gd name="adj2" fmla="val 50000"/>
              </a:avLst>
            </a:prstGeom>
            <a:noFill/>
            <a:ln w="9525" cap="flat" cmpd="sng">
              <a:solidFill>
                <a:srgbClr val="000000"/>
              </a:solidFill>
              <a:prstDash val="solid"/>
              <a:round/>
              <a:headEnd type="none" w="med" len="med"/>
              <a:tailEnd type="none" w="med" len="med"/>
            </a:ln>
          </p:spPr>
          <p:txBody>
            <a:bodyPr anchor="t" anchorCtr="0"/>
            <a:p>
              <a:endParaRPr lang="zh-CN" altLang="en-US" sz="4400" b="1" dirty="0">
                <a:latin typeface="微软雅黑" panose="020B0503020204020204" charset="-122"/>
                <a:ea typeface="微软雅黑" panose="020B0503020204020204" charset="-122"/>
              </a:endParaRPr>
            </a:p>
          </p:txBody>
        </p:sp>
        <p:sp>
          <p:nvSpPr>
            <p:cNvPr id="50193" name="AutoShape 19"/>
            <p:cNvSpPr/>
            <p:nvPr/>
          </p:nvSpPr>
          <p:spPr>
            <a:xfrm>
              <a:off x="6544" y="3653"/>
              <a:ext cx="359" cy="681"/>
            </a:xfrm>
            <a:prstGeom prst="leftBrace">
              <a:avLst>
                <a:gd name="adj1" fmla="val 15781"/>
                <a:gd name="adj2" fmla="val 50000"/>
              </a:avLst>
            </a:prstGeom>
            <a:noFill/>
            <a:ln w="9525" cap="flat" cmpd="sng">
              <a:solidFill>
                <a:srgbClr val="000000"/>
              </a:solidFill>
              <a:prstDash val="solid"/>
              <a:round/>
              <a:headEnd type="none" w="med" len="med"/>
              <a:tailEnd type="none" w="med" len="med"/>
            </a:ln>
          </p:spPr>
          <p:txBody>
            <a:bodyPr anchor="t" anchorCtr="0"/>
            <a:p>
              <a:endParaRPr lang="zh-CN" altLang="en-US" sz="4400" b="1" dirty="0">
                <a:latin typeface="微软雅黑" panose="020B0503020204020204" charset="-122"/>
                <a:ea typeface="微软雅黑" panose="020B0503020204020204" charset="-122"/>
              </a:endParaRPr>
            </a:p>
          </p:txBody>
        </p:sp>
        <p:sp>
          <p:nvSpPr>
            <p:cNvPr id="50194" name="Text Box 20"/>
            <p:cNvSpPr txBox="1"/>
            <p:nvPr/>
          </p:nvSpPr>
          <p:spPr>
            <a:xfrm>
              <a:off x="6829" y="3494"/>
              <a:ext cx="1435" cy="390"/>
            </a:xfrm>
            <a:prstGeom prst="rect">
              <a:avLst/>
            </a:prstGeom>
            <a:noFill/>
            <a:ln w="9525">
              <a:noFill/>
            </a:ln>
          </p:spPr>
          <p:txBody>
            <a:bodyPr anchor="t" anchorCtr="0">
              <a:spAutoFit/>
            </a:bodyPr>
            <a:p>
              <a:pPr algn="just"/>
              <a:r>
                <a:rPr lang="zh-CN" altLang="en-US" sz="2000" b="1" dirty="0">
                  <a:latin typeface="微软雅黑" panose="020B0503020204020204" charset="-122"/>
                  <a:ea typeface="微软雅黑" panose="020B0503020204020204" charset="-122"/>
                </a:rPr>
                <a:t>斜等测</a:t>
              </a:r>
              <a:endParaRPr lang="zh-CN" altLang="en-US" sz="4400" b="1" dirty="0">
                <a:latin typeface="微软雅黑" panose="020B0503020204020204" charset="-122"/>
                <a:ea typeface="微软雅黑" panose="020B0503020204020204" charset="-122"/>
              </a:endParaRPr>
            </a:p>
          </p:txBody>
        </p:sp>
        <p:sp>
          <p:nvSpPr>
            <p:cNvPr id="50195" name="Text Box 21"/>
            <p:cNvSpPr txBox="1"/>
            <p:nvPr/>
          </p:nvSpPr>
          <p:spPr>
            <a:xfrm>
              <a:off x="6829" y="4151"/>
              <a:ext cx="1435" cy="390"/>
            </a:xfrm>
            <a:prstGeom prst="rect">
              <a:avLst/>
            </a:prstGeom>
            <a:noFill/>
            <a:ln w="9525">
              <a:noFill/>
            </a:ln>
          </p:spPr>
          <p:txBody>
            <a:bodyPr anchor="t" anchorCtr="0">
              <a:spAutoFit/>
            </a:bodyPr>
            <a:p>
              <a:pPr algn="just"/>
              <a:r>
                <a:rPr lang="zh-CN" altLang="en-US" sz="2000" b="1" dirty="0">
                  <a:latin typeface="微软雅黑" panose="020B0503020204020204" charset="-122"/>
                  <a:ea typeface="微软雅黑" panose="020B0503020204020204" charset="-122"/>
                </a:rPr>
                <a:t>斜二测</a:t>
              </a:r>
              <a:endParaRPr lang="zh-CN" altLang="en-US" sz="4400" b="1" dirty="0">
                <a:latin typeface="微软雅黑" panose="020B0503020204020204" charset="-122"/>
                <a:ea typeface="微软雅黑" panose="020B0503020204020204" charset="-122"/>
              </a:endParaRPr>
            </a:p>
          </p:txBody>
        </p:sp>
        <p:sp>
          <p:nvSpPr>
            <p:cNvPr id="50196" name="Text Box 22"/>
            <p:cNvSpPr txBox="1"/>
            <p:nvPr/>
          </p:nvSpPr>
          <p:spPr>
            <a:xfrm>
              <a:off x="8336" y="2516"/>
              <a:ext cx="1434" cy="457"/>
            </a:xfrm>
            <a:prstGeom prst="rect">
              <a:avLst/>
            </a:prstGeom>
            <a:noFill/>
            <a:ln w="9525">
              <a:noFill/>
            </a:ln>
          </p:spPr>
          <p:txBody>
            <a:bodyPr anchor="t" anchorCtr="0"/>
            <a:p>
              <a:pPr algn="just"/>
              <a:r>
                <a:rPr lang="zh-CN" altLang="en-US" sz="2000" b="1" dirty="0">
                  <a:latin typeface="微软雅黑" panose="020B0503020204020204" charset="-122"/>
                  <a:ea typeface="微软雅黑" panose="020B0503020204020204" charset="-122"/>
                </a:rPr>
                <a:t>正等测</a:t>
              </a:r>
              <a:endParaRPr lang="zh-CN" altLang="en-US" sz="4400" b="1" dirty="0">
                <a:latin typeface="微软雅黑" panose="020B0503020204020204" charset="-122"/>
                <a:ea typeface="微软雅黑" panose="020B0503020204020204" charset="-122"/>
              </a:endParaRPr>
            </a:p>
          </p:txBody>
        </p:sp>
        <p:sp>
          <p:nvSpPr>
            <p:cNvPr id="50197" name="Text Box 23"/>
            <p:cNvSpPr txBox="1"/>
            <p:nvPr/>
          </p:nvSpPr>
          <p:spPr>
            <a:xfrm>
              <a:off x="8336" y="2943"/>
              <a:ext cx="1434" cy="456"/>
            </a:xfrm>
            <a:prstGeom prst="rect">
              <a:avLst/>
            </a:prstGeom>
            <a:noFill/>
            <a:ln w="9525">
              <a:noFill/>
            </a:ln>
          </p:spPr>
          <p:txBody>
            <a:bodyPr anchor="t" anchorCtr="0"/>
            <a:p>
              <a:pPr algn="just"/>
              <a:r>
                <a:rPr lang="zh-CN" altLang="en-US" sz="2000" b="1" dirty="0">
                  <a:latin typeface="微软雅黑" panose="020B0503020204020204" charset="-122"/>
                  <a:ea typeface="微软雅黑" panose="020B0503020204020204" charset="-122"/>
                </a:rPr>
                <a:t>正二测</a:t>
              </a:r>
              <a:endParaRPr lang="zh-CN" altLang="en-US" sz="4400" b="1" dirty="0">
                <a:latin typeface="微软雅黑" panose="020B0503020204020204" charset="-122"/>
                <a:ea typeface="微软雅黑" panose="020B0503020204020204" charset="-122"/>
              </a:endParaRPr>
            </a:p>
          </p:txBody>
        </p:sp>
        <p:sp>
          <p:nvSpPr>
            <p:cNvPr id="50198" name="Text Box 24"/>
            <p:cNvSpPr txBox="1"/>
            <p:nvPr/>
          </p:nvSpPr>
          <p:spPr>
            <a:xfrm>
              <a:off x="8351" y="3348"/>
              <a:ext cx="1434" cy="456"/>
            </a:xfrm>
            <a:prstGeom prst="rect">
              <a:avLst/>
            </a:prstGeom>
            <a:noFill/>
            <a:ln w="9525">
              <a:noFill/>
            </a:ln>
          </p:spPr>
          <p:txBody>
            <a:bodyPr anchor="t" anchorCtr="0"/>
            <a:p>
              <a:pPr algn="just"/>
              <a:r>
                <a:rPr lang="zh-CN" altLang="en-US" sz="2000" b="1" dirty="0">
                  <a:latin typeface="微软雅黑" panose="020B0503020204020204" charset="-122"/>
                  <a:ea typeface="微软雅黑" panose="020B0503020204020204" charset="-122"/>
                </a:rPr>
                <a:t>正三测</a:t>
              </a:r>
              <a:endParaRPr lang="zh-CN" altLang="en-US" sz="4400" b="1" dirty="0">
                <a:latin typeface="微软雅黑" panose="020B0503020204020204" charset="-122"/>
                <a:ea typeface="微软雅黑" panose="020B0503020204020204" charset="-122"/>
              </a:endParaRPr>
            </a:p>
          </p:txBody>
        </p:sp>
      </p:grpSp>
      <p:sp>
        <p:nvSpPr>
          <p:cNvPr id="50199" name="Text Box 37"/>
          <p:cNvSpPr txBox="1"/>
          <p:nvPr/>
        </p:nvSpPr>
        <p:spPr>
          <a:xfrm>
            <a:off x="1905000" y="1752600"/>
            <a:ext cx="1295400" cy="1190625"/>
          </a:xfrm>
          <a:prstGeom prst="rect">
            <a:avLst/>
          </a:prstGeom>
          <a:noFill/>
          <a:ln w="9525">
            <a:noFill/>
          </a:ln>
        </p:spPr>
        <p:txBody>
          <a:bodyPr anchor="t" anchorCtr="0">
            <a:spAutoFit/>
          </a:bodyPr>
          <a:p>
            <a:pPr>
              <a:spcBef>
                <a:spcPct val="50000"/>
              </a:spcBef>
            </a:pPr>
            <a:r>
              <a:rPr lang="zh-CN" altLang="en-US" dirty="0">
                <a:latin typeface="微软雅黑" panose="020B0503020204020204" charset="-122"/>
                <a:ea typeface="微软雅黑" panose="020B0503020204020204" charset="-122"/>
              </a:rPr>
              <a:t>投影中心与投影平面间距离不同</a:t>
            </a:r>
            <a:endParaRPr lang="zh-CN" altLang="en-US" dirty="0">
              <a:latin typeface="微软雅黑" panose="020B0503020204020204" charset="-122"/>
              <a:ea typeface="微软雅黑" panose="020B0503020204020204" charset="-122"/>
            </a:endParaRPr>
          </a:p>
        </p:txBody>
      </p:sp>
      <p:sp>
        <p:nvSpPr>
          <p:cNvPr id="50200" name="Text Box 38"/>
          <p:cNvSpPr txBox="1"/>
          <p:nvPr/>
        </p:nvSpPr>
        <p:spPr>
          <a:xfrm>
            <a:off x="3657600" y="1524000"/>
            <a:ext cx="1295400" cy="915988"/>
          </a:xfrm>
          <a:prstGeom prst="rect">
            <a:avLst/>
          </a:prstGeom>
          <a:noFill/>
          <a:ln w="9525">
            <a:noFill/>
          </a:ln>
        </p:spPr>
        <p:txBody>
          <a:bodyPr anchor="t" anchorCtr="0">
            <a:spAutoFit/>
          </a:bodyPr>
          <a:p>
            <a:pPr>
              <a:spcBef>
                <a:spcPct val="50000"/>
              </a:spcBef>
            </a:pPr>
            <a:r>
              <a:rPr lang="zh-CN" altLang="en-US" dirty="0">
                <a:latin typeface="微软雅黑" panose="020B0503020204020204" charset="-122"/>
                <a:ea typeface="微软雅黑" panose="020B0503020204020204" charset="-122"/>
              </a:rPr>
              <a:t>投影线与投影面夹角不同</a:t>
            </a:r>
            <a:endParaRPr lang="zh-CN" altLang="en-US" dirty="0">
              <a:latin typeface="微软雅黑" panose="020B0503020204020204" charset="-122"/>
              <a:ea typeface="微软雅黑" panose="020B0503020204020204" charset="-122"/>
            </a:endParaRPr>
          </a:p>
        </p:txBody>
      </p:sp>
      <p:sp>
        <p:nvSpPr>
          <p:cNvPr id="28" name="标题 1"/>
          <p:cNvSpPr txBox="1">
            <a:spLocks noChangeArrowheads="1"/>
          </p:cNvSpPr>
          <p:nvPr/>
        </p:nvSpPr>
        <p:spPr bwMode="auto">
          <a:xfrm>
            <a:off x="457200" y="274638"/>
            <a:ext cx="8229600"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Tahoma" panose="020B0604030504040204" pitchFamily="34" charset="0"/>
              </a:defRPr>
            </a:lvl1pPr>
            <a:lvl2pPr marL="742950" indent="-285750" eaLnBrk="0" hangingPunct="0">
              <a:spcBef>
                <a:spcPct val="20000"/>
              </a:spcBef>
              <a:buChar char="–"/>
              <a:defRPr sz="2800">
                <a:solidFill>
                  <a:schemeClr val="tx1"/>
                </a:solidFill>
                <a:latin typeface="Tahoma" panose="020B0604030504040204" pitchFamily="34" charset="0"/>
              </a:defRPr>
            </a:lvl2pPr>
            <a:lvl3pPr marL="1143000" indent="-228600" eaLnBrk="0" hangingPunct="0">
              <a:spcBef>
                <a:spcPct val="20000"/>
              </a:spcBef>
              <a:buChar char="•"/>
              <a:defRPr sz="2400">
                <a:solidFill>
                  <a:schemeClr val="tx1"/>
                </a:solidFill>
                <a:latin typeface="Tahoma" panose="020B0604030504040204" pitchFamily="34" charset="0"/>
              </a:defRPr>
            </a:lvl3pPr>
            <a:lvl4pPr marL="1600200" indent="-228600" eaLnBrk="0" hangingPunct="0">
              <a:spcBef>
                <a:spcPct val="20000"/>
              </a:spcBef>
              <a:buChar char="–"/>
              <a:defRPr sz="2000">
                <a:solidFill>
                  <a:schemeClr val="tx1"/>
                </a:solidFill>
                <a:latin typeface="Tahoma" panose="020B0604030504040204" pitchFamily="34" charset="0"/>
              </a:defRPr>
            </a:lvl4pPr>
            <a:lvl5pPr marL="2057400" indent="-228600" eaLnBrk="0" hangingPunct="0">
              <a:spcBef>
                <a:spcPct val="20000"/>
              </a:spcBef>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5.3.1</a:t>
            </a:r>
            <a:r>
              <a:rPr kumimoji="0" lang="en-US" altLang="zh-CN" sz="3600" b="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 </a:t>
            </a:r>
            <a:r>
              <a:rPr kumimoji="0" lang="zh-CN" altLang="en-US" sz="32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投影变换分类</a:t>
            </a:r>
            <a:endParaRPr kumimoji="0" lang="zh-CN" altLang="en-US" sz="32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j-c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内容占位符 2"/>
          <p:cNvSpPr>
            <a:spLocks noGrp="1"/>
          </p:cNvSpPr>
          <p:nvPr>
            <p:ph idx="1"/>
          </p:nvPr>
        </p:nvSpPr>
        <p:spPr>
          <a:xfrm>
            <a:off x="219075" y="1415415"/>
            <a:ext cx="8753475" cy="4711065"/>
          </a:xfrm>
        </p:spPr>
        <p:txBody>
          <a:bodyPr vert="horz" wrap="square" lIns="91440" tIns="45720" rIns="91440" bIns="45720" anchor="t" anchorCtr="0"/>
          <a:p>
            <a:pPr>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mn-cs"/>
              </a:rPr>
              <a:t>立体感更强</a:t>
            </a:r>
            <a:endParaRPr lang="zh-CN" altLang="en-US" sz="2400" dirty="0">
              <a:latin typeface="Times New Roman" panose="02020603050405020304" pitchFamily="18" charset="0"/>
              <a:ea typeface="楷体" panose="02010609060101010101" pitchFamily="49" charset="-122"/>
              <a:cs typeface="+mn-cs"/>
            </a:endParaRPr>
          </a:p>
          <a:p>
            <a:pPr>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mn-cs"/>
              </a:rPr>
              <a:t>正轴测分为正等测、正二测和正三测</a:t>
            </a:r>
            <a:r>
              <a:rPr lang="en-US" altLang="zh-CN" sz="2400" dirty="0">
                <a:latin typeface="Times New Roman" panose="02020603050405020304" pitchFamily="18" charset="0"/>
                <a:ea typeface="楷体" panose="02010609060101010101" pitchFamily="49" charset="-122"/>
                <a:cs typeface="+mn-cs"/>
              </a:rPr>
              <a:t>3</a:t>
            </a:r>
            <a:r>
              <a:rPr lang="zh-CN" altLang="en-US" sz="2400" dirty="0">
                <a:latin typeface="Times New Roman" panose="02020603050405020304" pitchFamily="18" charset="0"/>
                <a:ea typeface="楷体" panose="02010609060101010101" pitchFamily="49" charset="-122"/>
                <a:cs typeface="+mn-cs"/>
              </a:rPr>
              <a:t>种。</a:t>
            </a:r>
            <a:r>
              <a:rPr lang="en-US" altLang="zh-CN" sz="2400" dirty="0">
                <a:latin typeface="Times New Roman" panose="02020603050405020304" pitchFamily="18" charset="0"/>
                <a:ea typeface="楷体" panose="02010609060101010101" pitchFamily="49" charset="-122"/>
                <a:cs typeface="+mn-cs"/>
              </a:rPr>
              <a:t> </a:t>
            </a:r>
            <a:endParaRPr lang="en-US" altLang="zh-CN" sz="2400" dirty="0">
              <a:latin typeface="Times New Roman" panose="02020603050405020304" pitchFamily="18" charset="0"/>
              <a:ea typeface="楷体" panose="02010609060101010101" pitchFamily="49" charset="-122"/>
              <a:cs typeface="+mn-cs"/>
            </a:endParaRPr>
          </a:p>
          <a:p>
            <a:pPr lvl="1">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mn-cs"/>
              </a:rPr>
              <a:t>当投影面与三个坐标轴之间的夹角都相等时为等轴测；</a:t>
            </a:r>
            <a:endParaRPr lang="en-US" altLang="zh-CN" sz="2400" dirty="0">
              <a:latin typeface="Times New Roman" panose="02020603050405020304" pitchFamily="18" charset="0"/>
              <a:ea typeface="楷体" panose="02010609060101010101" pitchFamily="49" charset="-122"/>
              <a:cs typeface="+mn-cs"/>
            </a:endParaRPr>
          </a:p>
          <a:p>
            <a:pPr lvl="1">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mn-cs"/>
              </a:rPr>
              <a:t>当</a:t>
            </a:r>
            <a:r>
              <a:rPr lang="zh-CN" altLang="en-US" sz="2400" dirty="0">
                <a:latin typeface="Times New Roman" panose="02020603050405020304" pitchFamily="18" charset="0"/>
                <a:cs typeface="+mn-cs"/>
                <a:sym typeface="+mn-ea"/>
              </a:rPr>
              <a:t>投影面</a:t>
            </a:r>
            <a:r>
              <a:rPr lang="zh-CN" altLang="en-US" sz="2400" dirty="0">
                <a:latin typeface="Times New Roman" panose="02020603050405020304" pitchFamily="18" charset="0"/>
                <a:ea typeface="楷体" panose="02010609060101010101" pitchFamily="49" charset="-122"/>
                <a:cs typeface="+mn-cs"/>
              </a:rPr>
              <a:t>与两个坐标轴之间的夹角相等时为正二测；</a:t>
            </a:r>
            <a:endParaRPr lang="en-US" altLang="zh-CN" sz="2400" dirty="0">
              <a:latin typeface="Times New Roman" panose="02020603050405020304" pitchFamily="18" charset="0"/>
              <a:ea typeface="楷体" panose="02010609060101010101" pitchFamily="49" charset="-122"/>
              <a:cs typeface="+mn-cs"/>
            </a:endParaRPr>
          </a:p>
          <a:p>
            <a:pPr lvl="1">
              <a:buFont typeface="Wingdings" panose="05000000000000000000" pitchFamily="2" charset="2"/>
              <a:buChar char="Ø"/>
            </a:pPr>
            <a:r>
              <a:rPr lang="zh-CN" altLang="en-US" sz="2395" dirty="0">
                <a:latin typeface="Times New Roman" panose="02020603050405020304" pitchFamily="18" charset="0"/>
                <a:ea typeface="楷体" panose="02010609060101010101" pitchFamily="49" charset="-122"/>
                <a:cs typeface="+mn-cs"/>
              </a:rPr>
              <a:t>当</a:t>
            </a:r>
            <a:r>
              <a:rPr lang="zh-CN" altLang="en-US" sz="2395" dirty="0">
                <a:latin typeface="Times New Roman" panose="02020603050405020304" pitchFamily="18" charset="0"/>
                <a:cs typeface="+mn-cs"/>
                <a:sym typeface="+mn-ea"/>
              </a:rPr>
              <a:t>投影面</a:t>
            </a:r>
            <a:r>
              <a:rPr lang="zh-CN" altLang="en-US" sz="2395" dirty="0">
                <a:latin typeface="Times New Roman" panose="02020603050405020304" pitchFamily="18" charset="0"/>
                <a:ea typeface="楷体" panose="02010609060101010101" pitchFamily="49" charset="-122"/>
                <a:cs typeface="+mn-cs"/>
              </a:rPr>
              <a:t>与三个坐标轴之间的夹角都不相等时为正三测</a:t>
            </a:r>
            <a:endParaRPr lang="zh-CN" altLang="en-US" sz="2395" dirty="0">
              <a:latin typeface="Times New Roman" panose="02020603050405020304" pitchFamily="18" charset="0"/>
              <a:ea typeface="楷体" panose="02010609060101010101" pitchFamily="49" charset="-122"/>
              <a:cs typeface="+mn-cs"/>
            </a:endParaRPr>
          </a:p>
        </p:txBody>
      </p:sp>
      <p:sp>
        <p:nvSpPr>
          <p:cNvPr id="4" name="标题 1"/>
          <p:cNvSpPr txBox="1">
            <a:spLocks noChangeArrowheads="1"/>
          </p:cNvSpPr>
          <p:nvPr/>
        </p:nvSpPr>
        <p:spPr bwMode="auto">
          <a:xfrm>
            <a:off x="457200" y="274638"/>
            <a:ext cx="8229600" cy="1020763"/>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lgn="ctr" rtl="0" eaLnBrk="0" fontAlgn="base" hangingPunct="0">
              <a:spcBef>
                <a:spcPct val="0"/>
              </a:spcBef>
              <a:spcAft>
                <a:spcPct val="0"/>
              </a:spcAft>
              <a:defRPr sz="3200" b="1" i="0" baseline="0">
                <a:solidFill>
                  <a:schemeClr val="tx1"/>
                </a:solidFill>
                <a:latin typeface="楷体" panose="02010609060101010101" pitchFamily="49" charset="-122"/>
                <a:ea typeface="楷体" panose="02010609060101010101" pitchFamily="49" charset="-122"/>
                <a:cs typeface="+mj-cs"/>
              </a:defRPr>
            </a:lvl1pPr>
            <a:lvl2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2pPr>
            <a:lvl3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3pPr>
            <a:lvl4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4pPr>
            <a:lvl5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9pPr>
          </a:lstStyle>
          <a:p>
            <a:pPr marL="0" marR="0" lvl="0" algn="ctr" defTabSz="914400" rtl="0" eaLnBrk="0" fontAlgn="base" latinLnBrk="0" hangingPunct="0">
              <a:lnSpc>
                <a:spcPct val="100000"/>
              </a:lnSpc>
              <a:spcBef>
                <a:spcPct val="0"/>
              </a:spcBef>
              <a:spcAft>
                <a:spcPct val="0"/>
              </a:spcAft>
              <a:buClrTx/>
              <a:buSzTx/>
              <a:buFont typeface="Wingdings" panose="05000000000000000000" pitchFamily="2" charset="2"/>
              <a:defRPr/>
            </a:pPr>
            <a:r>
              <a:rPr kumimoji="0" lang="en-US" altLang="zh-CN"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5.3.2  </a:t>
            </a:r>
            <a:r>
              <a:rPr kumimoji="0" lang="zh-CN" altLang="en-US"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平行投影</a:t>
            </a:r>
            <a:r>
              <a:rPr kumimoji="0" lang="en-US" altLang="zh-CN"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a:t>
            </a:r>
            <a:r>
              <a:rPr kumimoji="0" lang="zh-CN" altLang="en-US" sz="32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j-cs"/>
              </a:rPr>
              <a:t>正平行投影</a:t>
            </a:r>
            <a:r>
              <a:rPr kumimoji="0" lang="zh-CN" altLang="en-US" sz="32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与</a:t>
            </a:r>
            <a:r>
              <a:rPr kumimoji="0" lang="zh-CN" altLang="en-US" sz="32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j-cs"/>
              </a:rPr>
              <a:t>正轴测图</a:t>
            </a:r>
            <a:endParaRPr kumimoji="0" lang="zh-CN" altLang="en-US" sz="32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j-cs"/>
            </a:endParaRPr>
          </a:p>
        </p:txBody>
      </p:sp>
      <p:pic>
        <p:nvPicPr>
          <p:cNvPr id="58371" name="图片 1"/>
          <p:cNvPicPr>
            <a:picLocks noChangeAspect="1"/>
          </p:cNvPicPr>
          <p:nvPr/>
        </p:nvPicPr>
        <p:blipFill>
          <a:blip r:embed="rId1"/>
          <a:stretch>
            <a:fillRect/>
          </a:stretch>
        </p:blipFill>
        <p:spPr>
          <a:xfrm>
            <a:off x="1905000" y="3660775"/>
            <a:ext cx="5561013" cy="3197225"/>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1" name="文本占位符 58370"/>
          <p:cNvSpPr>
            <a:spLocks noGrp="1"/>
          </p:cNvSpPr>
          <p:nvPr>
            <p:ph type="body" idx="1"/>
          </p:nvPr>
        </p:nvSpPr>
        <p:spPr>
          <a:xfrm>
            <a:off x="395288" y="1412875"/>
            <a:ext cx="8229600" cy="4114800"/>
          </a:xfrm>
        </p:spPr>
        <p:txBody>
          <a:bodyPr/>
          <a:p>
            <a:pPr>
              <a:buNone/>
            </a:pPr>
            <a:r>
              <a:rPr lang="en-US" altLang="zh-CN" sz="2800" dirty="0"/>
              <a:t>       </a:t>
            </a:r>
            <a:r>
              <a:rPr lang="zh-CN" altLang="en-US" sz="2800" dirty="0"/>
              <a:t>正轴测投影方式：先将三维实体分别绕两个坐标轴旋转一定的角度，然后再向由这两个坐标轴所决定的坐标平面作正投影。</a:t>
            </a:r>
            <a:endParaRPr lang="zh-CN" altLang="en-US" sz="2800" dirty="0"/>
          </a:p>
          <a:p>
            <a:pPr>
              <a:buNone/>
            </a:pPr>
            <a:r>
              <a:rPr lang="zh-CN" altLang="en-US" sz="2800" dirty="0"/>
              <a:t>      所以正轴测投影有三种方式，</a:t>
            </a:r>
            <a:r>
              <a:rPr lang="zh-CN" altLang="en-US" dirty="0">
                <a:sym typeface="+mn-ea"/>
              </a:rPr>
              <a:t>最常用的是先将三维实体绕</a:t>
            </a:r>
            <a:r>
              <a:rPr lang="en-US" altLang="zh-CN">
                <a:sym typeface="+mn-ea"/>
              </a:rPr>
              <a:t>X</a:t>
            </a:r>
            <a:r>
              <a:rPr lang="zh-CN" altLang="en-US" dirty="0">
                <a:sym typeface="+mn-ea"/>
              </a:rPr>
              <a:t>轴和</a:t>
            </a:r>
            <a:r>
              <a:rPr lang="en-US" altLang="zh-CN">
                <a:sym typeface="+mn-ea"/>
              </a:rPr>
              <a:t>Z</a:t>
            </a:r>
            <a:r>
              <a:rPr lang="zh-CN" altLang="en-US" dirty="0">
                <a:sym typeface="+mn-ea"/>
              </a:rPr>
              <a:t>轴分别旋转一定的角度，然后再向</a:t>
            </a:r>
            <a:r>
              <a:rPr lang="en-US" altLang="zh-CN">
                <a:sym typeface="+mn-ea"/>
              </a:rPr>
              <a:t>XOZ</a:t>
            </a:r>
            <a:r>
              <a:rPr lang="zh-CN" altLang="en-US" dirty="0">
                <a:sym typeface="+mn-ea"/>
              </a:rPr>
              <a:t>平面（</a:t>
            </a:r>
            <a:r>
              <a:rPr lang="en-US" altLang="zh-CN">
                <a:sym typeface="+mn-ea"/>
              </a:rPr>
              <a:t>V </a:t>
            </a:r>
            <a:r>
              <a:rPr lang="zh-CN" altLang="en-US" dirty="0">
                <a:sym typeface="+mn-ea"/>
              </a:rPr>
              <a:t>面）作正投影；</a:t>
            </a:r>
            <a:endParaRPr lang="zh-CN" altLang="en-US" sz="2800" dirty="0"/>
          </a:p>
          <a:p>
            <a:pPr>
              <a:buNone/>
            </a:pPr>
            <a:endParaRPr lang="zh-CN" altLang="en-US" dirty="0"/>
          </a:p>
        </p:txBody>
      </p:sp>
      <p:sp>
        <p:nvSpPr>
          <p:cNvPr id="4" name="标题 1"/>
          <p:cNvSpPr txBox="1">
            <a:spLocks noChangeArrowheads="1"/>
          </p:cNvSpPr>
          <p:nvPr>
            <p:custDataLst>
              <p:tags r:id="rId1"/>
            </p:custDataLst>
          </p:nvPr>
        </p:nvSpPr>
        <p:spPr bwMode="auto">
          <a:xfrm>
            <a:off x="457200" y="274638"/>
            <a:ext cx="8229600" cy="1020763"/>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lgn="ctr" rtl="0" eaLnBrk="0" fontAlgn="base" hangingPunct="0">
              <a:spcBef>
                <a:spcPct val="0"/>
              </a:spcBef>
              <a:spcAft>
                <a:spcPct val="0"/>
              </a:spcAft>
              <a:defRPr sz="3200" b="1" i="0" baseline="0">
                <a:solidFill>
                  <a:schemeClr val="tx1"/>
                </a:solidFill>
                <a:latin typeface="楷体" panose="02010609060101010101" pitchFamily="49" charset="-122"/>
                <a:ea typeface="楷体" panose="02010609060101010101" pitchFamily="49" charset="-122"/>
                <a:cs typeface="+mj-cs"/>
              </a:defRPr>
            </a:lvl1pPr>
            <a:lvl2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2pPr>
            <a:lvl3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3pPr>
            <a:lvl4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4pPr>
            <a:lvl5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9pPr>
          </a:lstStyle>
          <a:p>
            <a:pPr marL="0" marR="0" lvl="0" algn="ctr" defTabSz="914400" rtl="0" eaLnBrk="0" fontAlgn="base" latinLnBrk="0" hangingPunct="0">
              <a:lnSpc>
                <a:spcPct val="100000"/>
              </a:lnSpc>
              <a:spcBef>
                <a:spcPct val="0"/>
              </a:spcBef>
              <a:spcAft>
                <a:spcPct val="0"/>
              </a:spcAft>
              <a:buClrTx/>
              <a:buSzTx/>
              <a:buFont typeface="Wingdings" panose="05000000000000000000" pitchFamily="2" charset="2"/>
              <a:defRPr/>
            </a:pPr>
            <a:r>
              <a:rPr kumimoji="0" lang="en-US" altLang="zh-CN"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5.3.2  </a:t>
            </a:r>
            <a:r>
              <a:rPr kumimoji="0" lang="zh-CN" altLang="en-US"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平行投影</a:t>
            </a:r>
            <a:r>
              <a:rPr kumimoji="0" lang="en-US" altLang="zh-CN"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a:t>
            </a:r>
            <a:r>
              <a:rPr kumimoji="0" lang="zh-CN" altLang="en-US" sz="32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j-cs"/>
              </a:rPr>
              <a:t>正平行投影</a:t>
            </a:r>
            <a:r>
              <a:rPr kumimoji="0" lang="zh-CN" altLang="en-US" sz="32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与</a:t>
            </a:r>
            <a:r>
              <a:rPr kumimoji="0" lang="zh-CN" altLang="en-US" sz="32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j-cs"/>
              </a:rPr>
              <a:t>正轴测图</a:t>
            </a:r>
            <a:endParaRPr kumimoji="0" lang="zh-CN" altLang="en-US" sz="32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j-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966" name="矩形 168965"/>
          <p:cNvSpPr/>
          <p:nvPr/>
        </p:nvSpPr>
        <p:spPr>
          <a:xfrm>
            <a:off x="0" y="2500313"/>
            <a:ext cx="9144000" cy="0"/>
          </a:xfrm>
          <a:prstGeom prst="rect">
            <a:avLst/>
          </a:prstGeom>
          <a:noFill/>
          <a:ln w="9525">
            <a:noFill/>
          </a:ln>
        </p:spPr>
        <p:txBody>
          <a:bodyPr/>
          <a:p>
            <a:endParaRPr lang="zh-CN" altLang="en-US"/>
          </a:p>
        </p:txBody>
      </p:sp>
      <p:graphicFrame>
        <p:nvGraphicFramePr>
          <p:cNvPr id="168965" name="对象 168964"/>
          <p:cNvGraphicFramePr/>
          <p:nvPr/>
        </p:nvGraphicFramePr>
        <p:xfrm>
          <a:off x="611188" y="1773238"/>
          <a:ext cx="8137525" cy="3597275"/>
        </p:xfrm>
        <a:graphic>
          <a:graphicData uri="http://schemas.openxmlformats.org/presentationml/2006/ole">
            <mc:AlternateContent xmlns:mc="http://schemas.openxmlformats.org/markup-compatibility/2006">
              <mc:Choice xmlns:v="urn:schemas-microsoft-com:vml" Requires="v">
                <p:oleObj spid="_x0000_s3089" name="" r:id="rId1" imgW="4203700" imgH="1854200" progId="Equation.3">
                  <p:embed/>
                </p:oleObj>
              </mc:Choice>
              <mc:Fallback>
                <p:oleObj name="" r:id="rId1" imgW="4203700" imgH="1854200" progId="Equation.3">
                  <p:embed/>
                  <p:pic>
                    <p:nvPicPr>
                      <p:cNvPr id="0" name="图片 3088"/>
                      <p:cNvPicPr/>
                      <p:nvPr/>
                    </p:nvPicPr>
                    <p:blipFill>
                      <a:blip r:embed="rId2"/>
                      <a:stretch>
                        <a:fillRect/>
                      </a:stretch>
                    </p:blipFill>
                    <p:spPr>
                      <a:xfrm>
                        <a:off x="611188" y="1773238"/>
                        <a:ext cx="8137525" cy="3597275"/>
                      </a:xfrm>
                      <a:prstGeom prst="rect">
                        <a:avLst/>
                      </a:prstGeom>
                      <a:noFill/>
                      <a:ln w="38100">
                        <a:noFill/>
                        <a:miter/>
                      </a:ln>
                    </p:spPr>
                  </p:pic>
                </p:oleObj>
              </mc:Fallback>
            </mc:AlternateContent>
          </a:graphicData>
        </a:graphic>
      </p:graphicFrame>
      <p:sp>
        <p:nvSpPr>
          <p:cNvPr id="168967" name="矩形 168966"/>
          <p:cNvSpPr/>
          <p:nvPr/>
        </p:nvSpPr>
        <p:spPr>
          <a:xfrm>
            <a:off x="395288" y="908050"/>
            <a:ext cx="2401887" cy="457200"/>
          </a:xfrm>
          <a:prstGeom prst="rect">
            <a:avLst/>
          </a:prstGeom>
          <a:noFill/>
          <a:ln w="9525">
            <a:noFill/>
          </a:ln>
        </p:spPr>
        <p:txBody>
          <a:bodyPr wrap="none" anchor="ctr" anchorCtr="0">
            <a:spAutoFit/>
          </a:bodyPr>
          <a:p>
            <a:r>
              <a:rPr lang="zh-CN" altLang="en-US" sz="2400" dirty="0">
                <a:latin typeface="Arial" panose="020B0604020202020204" pitchFamily="34" charset="0"/>
              </a:rPr>
              <a:t>其变换矩阵为： </a:t>
            </a:r>
            <a:endParaRPr lang="zh-CN" altLang="en-US" sz="2400" dirty="0">
              <a:latin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762000" y="1676400"/>
            <a:ext cx="7210425" cy="2990850"/>
          </a:xfrm>
          <a:prstGeom prst="rect">
            <a:avLst/>
          </a:prstGeom>
        </p:spPr>
      </p:pic>
      <p:sp>
        <p:nvSpPr>
          <p:cNvPr id="5" name="标题 1"/>
          <p:cNvSpPr txBox="1">
            <a:spLocks noChangeArrowheads="1"/>
          </p:cNvSpPr>
          <p:nvPr>
            <p:custDataLst>
              <p:tags r:id="rId3"/>
            </p:custDataLst>
          </p:nvPr>
        </p:nvSpPr>
        <p:spPr bwMode="auto">
          <a:xfrm>
            <a:off x="457200" y="274638"/>
            <a:ext cx="8229600" cy="1020763"/>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lgn="ctr" rtl="0" eaLnBrk="0" fontAlgn="base" hangingPunct="0">
              <a:spcBef>
                <a:spcPct val="0"/>
              </a:spcBef>
              <a:spcAft>
                <a:spcPct val="0"/>
              </a:spcAft>
              <a:defRPr sz="3200" b="1" i="0" baseline="0">
                <a:solidFill>
                  <a:schemeClr val="tx1"/>
                </a:solidFill>
                <a:latin typeface="楷体" panose="02010609060101010101" pitchFamily="49" charset="-122"/>
                <a:ea typeface="楷体" panose="02010609060101010101" pitchFamily="49" charset="-122"/>
                <a:cs typeface="+mj-cs"/>
              </a:defRPr>
            </a:lvl1pPr>
            <a:lvl2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2pPr>
            <a:lvl3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3pPr>
            <a:lvl4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4pPr>
            <a:lvl5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9pPr>
          </a:lstStyle>
          <a:p>
            <a:pPr marL="0" marR="0" lvl="0" algn="ctr" defTabSz="914400" rtl="0" eaLnBrk="0" fontAlgn="base" latinLnBrk="0" hangingPunct="0">
              <a:lnSpc>
                <a:spcPct val="100000"/>
              </a:lnSpc>
              <a:spcBef>
                <a:spcPct val="0"/>
              </a:spcBef>
              <a:spcAft>
                <a:spcPct val="0"/>
              </a:spcAft>
              <a:buClrTx/>
              <a:buSzTx/>
              <a:buFont typeface="Wingdings" panose="05000000000000000000" pitchFamily="2" charset="2"/>
              <a:defRPr/>
            </a:pPr>
            <a:r>
              <a:rPr kumimoji="0" lang="en-US" altLang="zh-CN"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5.3.2  </a:t>
            </a:r>
            <a:r>
              <a:rPr kumimoji="0" lang="zh-CN" altLang="en-US"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平行投影</a:t>
            </a:r>
            <a:r>
              <a:rPr kumimoji="0" lang="en-US" altLang="zh-CN"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a:t>
            </a:r>
            <a:r>
              <a:rPr kumimoji="0" lang="zh-CN" altLang="en-US" sz="32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j-cs"/>
              </a:rPr>
              <a:t>正平行投影</a:t>
            </a:r>
            <a:r>
              <a:rPr kumimoji="0" lang="zh-CN" altLang="en-US" sz="32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与</a:t>
            </a:r>
            <a:r>
              <a:rPr kumimoji="0" lang="zh-CN" altLang="en-US" sz="32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j-cs"/>
              </a:rPr>
              <a:t>正轴测图</a:t>
            </a:r>
            <a:endParaRPr kumimoji="0" lang="zh-CN" altLang="en-US" sz="32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j-cs"/>
            </a:endParaRPr>
          </a:p>
        </p:txBody>
      </p:sp>
      <p:sp>
        <p:nvSpPr>
          <p:cNvPr id="6" name="文本框 5"/>
          <p:cNvSpPr txBox="1"/>
          <p:nvPr/>
        </p:nvSpPr>
        <p:spPr>
          <a:xfrm>
            <a:off x="6400800" y="4800600"/>
            <a:ext cx="1228725" cy="645160"/>
          </a:xfrm>
          <a:prstGeom prst="rect">
            <a:avLst/>
          </a:prstGeom>
          <a:noFill/>
        </p:spPr>
        <p:txBody>
          <a:bodyPr wrap="square" rtlCol="0">
            <a:spAutoFit/>
          </a:bodyPr>
          <a:p>
            <a:r>
              <a:rPr lang="zh-CN" altLang="en-US"/>
              <a:t>中国农业大学</a:t>
            </a:r>
            <a:r>
              <a:rPr lang="en-US" altLang="zh-CN"/>
              <a:t> </a:t>
            </a:r>
            <a:r>
              <a:rPr lang="zh-CN" altLang="en-US"/>
              <a:t>赵明</a:t>
            </a:r>
            <a:endParaRPr lang="zh-CN" altLang="en-US"/>
          </a:p>
        </p:txBody>
      </p:sp>
      <p:sp>
        <p:nvSpPr>
          <p:cNvPr id="58369" name="内容占位符 2"/>
          <p:cNvSpPr>
            <a:spLocks noGrp="1"/>
          </p:cNvSpPr>
          <p:nvPr>
            <p:custDataLst>
              <p:tags r:id="rId4"/>
            </p:custDataLst>
          </p:nvPr>
        </p:nvSpPr>
        <p:spPr>
          <a:xfrm>
            <a:off x="762000" y="5445760"/>
            <a:ext cx="5553075" cy="85852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har char="•"/>
              <a:defRPr sz="2800">
                <a:solidFill>
                  <a:schemeClr val="tx1"/>
                </a:solidFill>
                <a:latin typeface="楷体" panose="02010609060101010101" pitchFamily="49" charset="-122"/>
                <a:ea typeface="楷体" panose="02010609060101010101" pitchFamily="49" charset="-122"/>
                <a:cs typeface="+mn-cs"/>
              </a:defRPr>
            </a:lvl1pPr>
            <a:lvl2pPr marL="742950" indent="-285750" algn="l" rtl="0" eaLnBrk="0" fontAlgn="base" hangingPunct="0">
              <a:spcBef>
                <a:spcPct val="20000"/>
              </a:spcBef>
              <a:spcAft>
                <a:spcPct val="0"/>
              </a:spcAft>
              <a:buChar char="–"/>
              <a:defRPr sz="2800">
                <a:solidFill>
                  <a:schemeClr val="tx1"/>
                </a:solidFill>
                <a:latin typeface="楷体" panose="02010609060101010101" pitchFamily="49" charset="-122"/>
                <a:ea typeface="楷体" panose="02010609060101010101" pitchFamily="49" charset="-122"/>
              </a:defRPr>
            </a:lvl2pPr>
            <a:lvl3pPr marL="1143000" indent="-228600" algn="l" rtl="0" eaLnBrk="0" fontAlgn="base" hangingPunct="0">
              <a:spcBef>
                <a:spcPct val="20000"/>
              </a:spcBef>
              <a:spcAft>
                <a:spcPct val="0"/>
              </a:spcAft>
              <a:buChar char="•"/>
              <a:defRPr sz="2400">
                <a:solidFill>
                  <a:schemeClr val="tx1"/>
                </a:solidFill>
                <a:latin typeface="楷体" panose="02010609060101010101" pitchFamily="49" charset="-122"/>
                <a:ea typeface="楷体" panose="02010609060101010101" pitchFamily="49" charset="-122"/>
              </a:defRPr>
            </a:lvl3pPr>
            <a:lvl4pPr marL="1600200" indent="-228600" algn="l" rtl="0" eaLnBrk="0" fontAlgn="base" hangingPunct="0">
              <a:spcBef>
                <a:spcPct val="20000"/>
              </a:spcBef>
              <a:spcAft>
                <a:spcPct val="0"/>
              </a:spcAft>
              <a:buChar char="–"/>
              <a:defRPr sz="2000">
                <a:solidFill>
                  <a:schemeClr val="tx1"/>
                </a:solidFill>
                <a:latin typeface="楷体" panose="02010609060101010101" pitchFamily="49" charset="-122"/>
                <a:ea typeface="楷体" panose="02010609060101010101" pitchFamily="49" charset="-122"/>
              </a:defRPr>
            </a:lvl4pPr>
            <a:lvl5pPr marL="2057400" indent="-228600" algn="l" rtl="0" eaLnBrk="0" fontAlgn="base" hangingPunct="0">
              <a:spcBef>
                <a:spcPct val="20000"/>
              </a:spcBef>
              <a:spcAft>
                <a:spcPct val="0"/>
              </a:spcAft>
              <a:buChar char="»"/>
              <a:defRPr sz="2000">
                <a:solidFill>
                  <a:schemeClr val="tx1"/>
                </a:solidFill>
                <a:latin typeface="楷体" panose="02010609060101010101" pitchFamily="49" charset="-122"/>
                <a:ea typeface="楷体" panose="02010609060101010101" pitchFamily="49" charset="-122"/>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buFont typeface="Wingdings" panose="05000000000000000000" pitchFamily="2" charset="2"/>
              <a:buChar char="Ø"/>
            </a:pPr>
            <a:r>
              <a:rPr lang="zh-CN" altLang="en-US" sz="2400" dirty="0">
                <a:latin typeface="Times New Roman" panose="02020603050405020304" pitchFamily="18" charset="0"/>
                <a:ea typeface="楷体" panose="02010609060101010101" pitchFamily="49" charset="-122"/>
                <a:cs typeface="+mn-cs"/>
              </a:rPr>
              <a:t>正轴测</a:t>
            </a:r>
            <a:r>
              <a:rPr lang="zh-CN" altLang="en-US" sz="2400" dirty="0">
                <a:latin typeface="Times New Roman" panose="02020603050405020304" pitchFamily="18" charset="0"/>
                <a:sym typeface="+mn-ea"/>
              </a:rPr>
              <a:t>立体感更强，但不适合工业生产，一般作为辅助</a:t>
            </a:r>
            <a:endParaRPr lang="zh-CN" altLang="en-US" sz="2395" dirty="0">
              <a:latin typeface="Times New Roman" panose="02020603050405020304" pitchFamily="18" charset="0"/>
              <a:ea typeface="楷体" panose="02010609060101010101" pitchFamily="49" charset="-122"/>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标题 3"/>
          <p:cNvSpPr>
            <a:spLocks noGrp="1"/>
          </p:cNvSpPr>
          <p:nvPr>
            <p:ph type="ctrTitle"/>
          </p:nvPr>
        </p:nvSpPr>
        <p:spPr/>
        <p:txBody>
          <a:bodyPr vert="horz" wrap="square" lIns="91440" tIns="45720" rIns="91440" bIns="45720" anchor="ctr" anchorCtr="0"/>
          <a:p>
            <a:pPr>
              <a:buClrTx/>
              <a:buSzTx/>
              <a:buFontTx/>
            </a:pPr>
            <a:r>
              <a:rPr lang="zh-CN" altLang="en-US" dirty="0">
                <a:latin typeface="楷体" panose="02010609060101010101" pitchFamily="49" charset="-122"/>
                <a:ea typeface="楷体" panose="02010609060101010101" pitchFamily="49" charset="-122"/>
                <a:cs typeface="+mj-cs"/>
              </a:rPr>
              <a:t>三维坐标系统及变换</a:t>
            </a:r>
            <a:endParaRPr lang="zh-CN" altLang="en-US" dirty="0">
              <a:latin typeface="楷体" panose="02010609060101010101" pitchFamily="49" charset="-122"/>
              <a:ea typeface="楷体" panose="02010609060101010101" pitchFamily="49" charset="-122"/>
              <a:cs typeface="+mj-cs"/>
            </a:endParaRPr>
          </a:p>
        </p:txBody>
      </p:sp>
      <p:pic>
        <p:nvPicPr>
          <p:cNvPr id="28674" name="Picture 4" descr="views"/>
          <p:cNvPicPr>
            <a:picLocks noChangeAspect="1"/>
          </p:cNvPicPr>
          <p:nvPr>
            <p:custDataLst>
              <p:tags r:id="rId1"/>
            </p:custDataLst>
          </p:nvPr>
        </p:nvPicPr>
        <p:blipFill>
          <a:blip r:embed="rId2"/>
          <a:stretch>
            <a:fillRect/>
          </a:stretch>
        </p:blipFill>
        <p:spPr>
          <a:xfrm>
            <a:off x="3123883" y="3733483"/>
            <a:ext cx="3397250" cy="2222500"/>
          </a:xfrm>
          <a:prstGeom prst="rect">
            <a:avLst/>
          </a:prstGeom>
          <a:noFill/>
          <a:ln w="9525">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内容占位符 5"/>
          <p:cNvSpPr>
            <a:spLocks noGrp="1"/>
          </p:cNvSpPr>
          <p:nvPr>
            <p:ph idx="1"/>
          </p:nvPr>
        </p:nvSpPr>
        <p:spPr>
          <a:xfrm>
            <a:off x="533400" y="1447800"/>
            <a:ext cx="8229600" cy="4525963"/>
          </a:xfrm>
        </p:spPr>
        <p:txBody>
          <a:bodyPr vert="horz" wrap="square" lIns="91440" tIns="45720" rIns="91440" bIns="45720" anchor="t" anchorCtr="0"/>
          <a:p>
            <a:r>
              <a:rPr lang="zh-CN" altLang="en-US" sz="2400" b="1" dirty="0">
                <a:latin typeface="楷体" panose="02010609060101010101" pitchFamily="49" charset="-122"/>
                <a:ea typeface="楷体" panose="02010609060101010101" pitchFamily="49" charset="-122"/>
                <a:cs typeface="+mn-cs"/>
              </a:rPr>
              <a:t>具有一定的立体感</a:t>
            </a:r>
            <a:endParaRPr lang="en-US" altLang="zh-CN" sz="2400" b="1" dirty="0">
              <a:latin typeface="楷体" panose="02010609060101010101" pitchFamily="49" charset="-122"/>
              <a:ea typeface="楷体" panose="02010609060101010101" pitchFamily="49" charset="-122"/>
              <a:cs typeface="+mn-cs"/>
            </a:endParaRPr>
          </a:p>
          <a:p>
            <a:r>
              <a:rPr lang="zh-CN" altLang="en-US" sz="2400" b="1" dirty="0">
                <a:latin typeface="楷体" panose="02010609060101010101" pitchFamily="49" charset="-122"/>
                <a:ea typeface="楷体" panose="02010609060101010101" pitchFamily="49" charset="-122"/>
                <a:cs typeface="+mn-cs"/>
              </a:rPr>
              <a:t>假设投影到</a:t>
            </a:r>
            <a:r>
              <a:rPr lang="en-US" altLang="zh-CN" sz="2400" b="1" dirty="0">
                <a:latin typeface="华文楷体" panose="02010600040101010101" pitchFamily="2" charset="-122"/>
                <a:ea typeface="华文楷体" panose="02010600040101010101" pitchFamily="2" charset="-122"/>
                <a:cs typeface="+mn-cs"/>
              </a:rPr>
              <a:t>XOY</a:t>
            </a:r>
            <a:r>
              <a:rPr lang="zh-CN" altLang="en-US" sz="2400" b="1" dirty="0">
                <a:latin typeface="楷体" panose="02010609060101010101" pitchFamily="49" charset="-122"/>
                <a:ea typeface="楷体" panose="02010609060101010101" pitchFamily="49" charset="-122"/>
                <a:cs typeface="+mn-cs"/>
              </a:rPr>
              <a:t>平面</a:t>
            </a:r>
            <a:endParaRPr lang="en-US" altLang="zh-CN" sz="2400" b="1" dirty="0">
              <a:latin typeface="楷体" panose="02010609060101010101" pitchFamily="49" charset="-122"/>
              <a:ea typeface="楷体" panose="02010609060101010101" pitchFamily="49" charset="-122"/>
              <a:cs typeface="+mn-cs"/>
            </a:endParaRPr>
          </a:p>
          <a:p>
            <a:endParaRPr lang="zh-CN" altLang="en-US" dirty="0">
              <a:latin typeface="楷体" panose="02010609060101010101" pitchFamily="49" charset="-122"/>
              <a:ea typeface="楷体_GB2312" pitchFamily="49" charset="-122"/>
              <a:cs typeface="+mn-cs"/>
            </a:endParaRPr>
          </a:p>
        </p:txBody>
      </p:sp>
      <p:pic>
        <p:nvPicPr>
          <p:cNvPr id="59394" name="Picture 2"/>
          <p:cNvPicPr>
            <a:picLocks noChangeAspect="1"/>
          </p:cNvPicPr>
          <p:nvPr/>
        </p:nvPicPr>
        <p:blipFill>
          <a:blip r:embed="rId1"/>
          <a:stretch>
            <a:fillRect/>
          </a:stretch>
        </p:blipFill>
        <p:spPr>
          <a:xfrm>
            <a:off x="3886200" y="4014788"/>
            <a:ext cx="5029200" cy="2708275"/>
          </a:xfrm>
          <a:prstGeom prst="rect">
            <a:avLst/>
          </a:prstGeom>
          <a:noFill/>
          <a:ln w="9525">
            <a:noFill/>
          </a:ln>
        </p:spPr>
      </p:pic>
      <p:graphicFrame>
        <p:nvGraphicFramePr>
          <p:cNvPr id="59395" name="Object 2"/>
          <p:cNvGraphicFramePr/>
          <p:nvPr/>
        </p:nvGraphicFramePr>
        <p:xfrm>
          <a:off x="685800" y="2571750"/>
          <a:ext cx="2336800" cy="1543050"/>
        </p:xfrm>
        <a:graphic>
          <a:graphicData uri="http://schemas.openxmlformats.org/presentationml/2006/ole">
            <mc:AlternateContent xmlns:mc="http://schemas.openxmlformats.org/markup-compatibility/2006">
              <mc:Choice xmlns:v="urn:schemas-microsoft-com:vml" Requires="v">
                <p:oleObj spid="_x0000_s3094" name="" r:id="rId2" imgW="951865" imgH="698500" progId="Equation.DSMT4">
                  <p:embed/>
                </p:oleObj>
              </mc:Choice>
              <mc:Fallback>
                <p:oleObj name="" r:id="rId2" imgW="951865" imgH="698500" progId="Equation.DSMT4">
                  <p:embed/>
                  <p:pic>
                    <p:nvPicPr>
                      <p:cNvPr id="0" name="图片 3093"/>
                      <p:cNvPicPr/>
                      <p:nvPr/>
                    </p:nvPicPr>
                    <p:blipFill>
                      <a:blip r:embed="rId3"/>
                      <a:stretch>
                        <a:fillRect/>
                      </a:stretch>
                    </p:blipFill>
                    <p:spPr>
                      <a:xfrm>
                        <a:off x="685800" y="2571750"/>
                        <a:ext cx="2336800" cy="1543050"/>
                      </a:xfrm>
                      <a:prstGeom prst="rect">
                        <a:avLst/>
                      </a:prstGeom>
                      <a:noFill/>
                      <a:ln w="38100">
                        <a:noFill/>
                        <a:miter/>
                      </a:ln>
                    </p:spPr>
                  </p:pic>
                </p:oleObj>
              </mc:Fallback>
            </mc:AlternateContent>
          </a:graphicData>
        </a:graphic>
      </p:graphicFrame>
      <p:graphicFrame>
        <p:nvGraphicFramePr>
          <p:cNvPr id="59396" name="Object 6"/>
          <p:cNvGraphicFramePr/>
          <p:nvPr/>
        </p:nvGraphicFramePr>
        <p:xfrm>
          <a:off x="3814763" y="2819400"/>
          <a:ext cx="1514475" cy="874713"/>
        </p:xfrm>
        <a:graphic>
          <a:graphicData uri="http://schemas.openxmlformats.org/presentationml/2006/ole">
            <mc:AlternateContent xmlns:mc="http://schemas.openxmlformats.org/markup-compatibility/2006">
              <mc:Choice xmlns:v="urn:schemas-microsoft-com:vml" Requires="v">
                <p:oleObj spid="_x0000_s3095" name="" r:id="rId4" imgW="685800" imgH="406400" progId="Equation.DSMT4">
                  <p:embed/>
                </p:oleObj>
              </mc:Choice>
              <mc:Fallback>
                <p:oleObj name="" r:id="rId4" imgW="685800" imgH="406400" progId="Equation.DSMT4">
                  <p:embed/>
                  <p:pic>
                    <p:nvPicPr>
                      <p:cNvPr id="0" name="图片 3094"/>
                      <p:cNvPicPr/>
                      <p:nvPr/>
                    </p:nvPicPr>
                    <p:blipFill>
                      <a:blip r:embed="rId5"/>
                      <a:stretch>
                        <a:fillRect/>
                      </a:stretch>
                    </p:blipFill>
                    <p:spPr>
                      <a:xfrm>
                        <a:off x="3814763" y="2819400"/>
                        <a:ext cx="1514475" cy="874713"/>
                      </a:xfrm>
                      <a:prstGeom prst="rect">
                        <a:avLst/>
                      </a:prstGeom>
                      <a:noFill/>
                      <a:ln w="38100">
                        <a:noFill/>
                        <a:miter/>
                      </a:ln>
                    </p:spPr>
                  </p:pic>
                </p:oleObj>
              </mc:Fallback>
            </mc:AlternateContent>
          </a:graphicData>
        </a:graphic>
      </p:graphicFrame>
      <p:graphicFrame>
        <p:nvGraphicFramePr>
          <p:cNvPr id="59397" name="Object 7"/>
          <p:cNvGraphicFramePr/>
          <p:nvPr/>
        </p:nvGraphicFramePr>
        <p:xfrm>
          <a:off x="6248400" y="2819400"/>
          <a:ext cx="2636838" cy="800100"/>
        </p:xfrm>
        <a:graphic>
          <a:graphicData uri="http://schemas.openxmlformats.org/presentationml/2006/ole">
            <mc:AlternateContent xmlns:mc="http://schemas.openxmlformats.org/markup-compatibility/2006">
              <mc:Choice xmlns:v="urn:schemas-microsoft-com:vml" Requires="v">
                <p:oleObj spid="_x0000_s3096" name="" r:id="rId6" imgW="1167765" imgH="431800" progId="Equation.DSMT4">
                  <p:embed/>
                </p:oleObj>
              </mc:Choice>
              <mc:Fallback>
                <p:oleObj name="" r:id="rId6" imgW="1167765" imgH="431800" progId="Equation.DSMT4">
                  <p:embed/>
                  <p:pic>
                    <p:nvPicPr>
                      <p:cNvPr id="0" name="图片 3095"/>
                      <p:cNvPicPr/>
                      <p:nvPr/>
                    </p:nvPicPr>
                    <p:blipFill>
                      <a:blip r:embed="rId7"/>
                      <a:stretch>
                        <a:fillRect/>
                      </a:stretch>
                    </p:blipFill>
                    <p:spPr>
                      <a:xfrm>
                        <a:off x="6248400" y="2819400"/>
                        <a:ext cx="2636838" cy="800100"/>
                      </a:xfrm>
                      <a:prstGeom prst="rect">
                        <a:avLst/>
                      </a:prstGeom>
                      <a:noFill/>
                      <a:ln w="38100">
                        <a:noFill/>
                        <a:miter/>
                      </a:ln>
                    </p:spPr>
                  </p:pic>
                </p:oleObj>
              </mc:Fallback>
            </mc:AlternateContent>
          </a:graphicData>
        </a:graphic>
      </p:graphicFrame>
      <p:sp>
        <p:nvSpPr>
          <p:cNvPr id="2" name="右箭头 1"/>
          <p:cNvSpPr/>
          <p:nvPr/>
        </p:nvSpPr>
        <p:spPr>
          <a:xfrm>
            <a:off x="3124200" y="3343275"/>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 name="右箭头 5"/>
          <p:cNvSpPr/>
          <p:nvPr/>
        </p:nvSpPr>
        <p:spPr>
          <a:xfrm>
            <a:off x="5364163" y="3343275"/>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aphicFrame>
        <p:nvGraphicFramePr>
          <p:cNvPr id="59400" name="Object 2"/>
          <p:cNvGraphicFramePr/>
          <p:nvPr/>
        </p:nvGraphicFramePr>
        <p:xfrm>
          <a:off x="1219200" y="5181600"/>
          <a:ext cx="1752600" cy="1371600"/>
        </p:xfrm>
        <a:graphic>
          <a:graphicData uri="http://schemas.openxmlformats.org/presentationml/2006/ole">
            <mc:AlternateContent xmlns:mc="http://schemas.openxmlformats.org/markup-compatibility/2006">
              <mc:Choice xmlns:v="urn:schemas-microsoft-com:vml" Requires="v">
                <p:oleObj spid="_x0000_s3106" name="" r:id="rId8" imgW="952500" imgH="914400" progId="Equation.3">
                  <p:embed/>
                </p:oleObj>
              </mc:Choice>
              <mc:Fallback>
                <p:oleObj name="" r:id="rId8" imgW="952500" imgH="914400" progId="Equation.3">
                  <p:embed/>
                  <p:pic>
                    <p:nvPicPr>
                      <p:cNvPr id="0" name="图片 3105"/>
                      <p:cNvPicPr/>
                      <p:nvPr/>
                    </p:nvPicPr>
                    <p:blipFill>
                      <a:blip r:embed="rId9"/>
                      <a:stretch>
                        <a:fillRect/>
                      </a:stretch>
                    </p:blipFill>
                    <p:spPr>
                      <a:xfrm>
                        <a:off x="1219200" y="5181600"/>
                        <a:ext cx="1752600" cy="1371600"/>
                      </a:xfrm>
                      <a:prstGeom prst="rect">
                        <a:avLst/>
                      </a:prstGeom>
                      <a:noFill/>
                      <a:ln w="38100">
                        <a:noFill/>
                        <a:miter/>
                      </a:ln>
                    </p:spPr>
                  </p:pic>
                </p:oleObj>
              </mc:Fallback>
            </mc:AlternateContent>
          </a:graphicData>
        </a:graphic>
      </p:graphicFrame>
      <p:sp>
        <p:nvSpPr>
          <p:cNvPr id="11" name="标题 1"/>
          <p:cNvSpPr txBox="1">
            <a:spLocks noChangeArrowheads="1"/>
          </p:cNvSpPr>
          <p:nvPr/>
        </p:nvSpPr>
        <p:spPr bwMode="auto">
          <a:xfrm>
            <a:off x="457200" y="274638"/>
            <a:ext cx="8229600" cy="1020763"/>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lgn="ctr" rtl="0" eaLnBrk="0" fontAlgn="base" hangingPunct="0">
              <a:spcBef>
                <a:spcPct val="0"/>
              </a:spcBef>
              <a:spcAft>
                <a:spcPct val="0"/>
              </a:spcAft>
              <a:defRPr sz="3200" b="1" i="0" baseline="0">
                <a:solidFill>
                  <a:schemeClr val="tx1"/>
                </a:solidFill>
                <a:latin typeface="楷体" panose="02010609060101010101" pitchFamily="49" charset="-122"/>
                <a:ea typeface="楷体" panose="02010609060101010101" pitchFamily="49" charset="-122"/>
                <a:cs typeface="+mj-cs"/>
              </a:defRPr>
            </a:lvl1pPr>
            <a:lvl2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2pPr>
            <a:lvl3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3pPr>
            <a:lvl4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4pPr>
            <a:lvl5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5.3.2  </a:t>
            </a:r>
            <a:r>
              <a:rPr kumimoji="0" lang="zh-CN" altLang="en-US"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平行投影</a:t>
            </a:r>
            <a:r>
              <a:rPr kumimoji="0" lang="en-US" altLang="zh-CN"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a:t>
            </a:r>
            <a:r>
              <a:rPr kumimoji="0" lang="zh-CN" altLang="en-US"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斜</a:t>
            </a:r>
            <a:r>
              <a:rPr kumimoji="0" lang="zh-CN" altLang="en-US" sz="32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平行投影</a:t>
            </a:r>
            <a:endParaRPr kumimoji="0" lang="zh-CN" altLang="en-US"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endParaRPr>
          </a:p>
        </p:txBody>
      </p:sp>
      <p:cxnSp>
        <p:nvCxnSpPr>
          <p:cNvPr id="4" name="直接箭头连接符 3"/>
          <p:cNvCxnSpPr/>
          <p:nvPr/>
        </p:nvCxnSpPr>
        <p:spPr>
          <a:xfrm flipH="1">
            <a:off x="3886200" y="4267200"/>
            <a:ext cx="685800" cy="838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9403" name="TextBox 4"/>
          <p:cNvSpPr txBox="1"/>
          <p:nvPr/>
        </p:nvSpPr>
        <p:spPr>
          <a:xfrm>
            <a:off x="3200400" y="4343400"/>
            <a:ext cx="1371600" cy="369888"/>
          </a:xfrm>
          <a:prstGeom prst="rect">
            <a:avLst/>
          </a:prstGeom>
          <a:noFill/>
          <a:ln w="9525">
            <a:noFill/>
          </a:ln>
        </p:spPr>
        <p:txBody>
          <a:bodyPr anchor="t" anchorCtr="0">
            <a:spAutoFit/>
          </a:bodyPr>
          <a:p>
            <a:r>
              <a:rPr lang="en-US" altLang="zh-CN" dirty="0">
                <a:latin typeface="Arial" panose="020B0604020202020204" pitchFamily="34" charset="0"/>
              </a:rPr>
              <a:t>(vx,vy,vz)</a:t>
            </a:r>
            <a:endParaRPr lang="zh-CN" altLang="en-US" dirty="0">
              <a:latin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81000" y="1524635"/>
            <a:ext cx="8229600" cy="5034915"/>
          </a:xfrm>
        </p:spPr>
        <p:txBody>
          <a:bodyPr/>
          <a:p>
            <a:r>
              <a:rPr lang="zh-CN" altLang="en-US" sz="2400"/>
              <a:t>相当于</a:t>
            </a:r>
            <a:r>
              <a:rPr lang="zh-CN" altLang="en-US" sz="2400">
                <a:latin typeface="Times New Roman" panose="02020603050405020304" pitchFamily="18" charset="0"/>
                <a:cs typeface="Times New Roman" panose="02020603050405020304" pitchFamily="18" charset="0"/>
              </a:rPr>
              <a:t>关于</a:t>
            </a:r>
            <a:r>
              <a:rPr lang="en-US" altLang="zh-CN" sz="2400">
                <a:latin typeface="Times New Roman" panose="02020603050405020304" pitchFamily="18" charset="0"/>
                <a:cs typeface="Times New Roman" panose="02020603050405020304" pitchFamily="18" charset="0"/>
              </a:rPr>
              <a:t>Z</a:t>
            </a:r>
            <a:r>
              <a:rPr lang="zh-CN" altLang="en-US" sz="2400">
                <a:latin typeface="Times New Roman" panose="02020603050405020304" pitchFamily="18" charset="0"/>
                <a:cs typeface="Times New Roman" panose="02020603050405020304" pitchFamily="18" charset="0"/>
              </a:rPr>
              <a:t>的错</a:t>
            </a:r>
            <a:r>
              <a:rPr lang="zh-CN" altLang="en-US" sz="2400"/>
              <a:t>切</a:t>
            </a:r>
            <a:endParaRPr lang="zh-CN" altLang="en-US" sz="2400"/>
          </a:p>
          <a:p>
            <a:r>
              <a:rPr lang="zh-CN" altLang="en-US" sz="2400"/>
              <a:t>斜二测投影使垂直于投影面的线段长度投影后长度为原来的一半，这时投影线与投影面夹角</a:t>
            </a:r>
            <a:r>
              <a:rPr lang="en-US" altLang="zh-CN" sz="2400" err="1">
                <a:latin typeface="Times New Roman" panose="02020603050405020304" pitchFamily="18" charset="0"/>
                <a:cs typeface="Times New Roman" panose="02020603050405020304" pitchFamily="18" charset="0"/>
                <a:sym typeface="+mn-ea"/>
              </a:rPr>
              <a:t>α</a:t>
            </a:r>
            <a:r>
              <a:rPr lang="zh-CN" altLang="en-US" sz="2400"/>
              <a:t>为</a:t>
            </a:r>
            <a:r>
              <a:rPr lang="en-US" altLang="zh-CN" sz="2400"/>
              <a:t>arctan2</a:t>
            </a:r>
            <a:r>
              <a:rPr lang="zh-CN" altLang="en-US" sz="2400"/>
              <a:t>，约</a:t>
            </a:r>
            <a:r>
              <a:rPr lang="en-US" altLang="zh-CN" sz="2400"/>
              <a:t>63.4</a:t>
            </a:r>
            <a:r>
              <a:rPr lang="zh-CN" altLang="en-US" sz="2400"/>
              <a:t>度</a:t>
            </a:r>
            <a:endParaRPr lang="zh-CN" altLang="en-US" sz="2400"/>
          </a:p>
          <a:p>
            <a:r>
              <a:rPr lang="zh-CN" altLang="en-US" sz="2400"/>
              <a:t>斜等测投影使垂直于投影面的线段保持长度，角度为</a:t>
            </a:r>
            <a:r>
              <a:rPr lang="en-US" altLang="zh-CN" sz="2400"/>
              <a:t>45</a:t>
            </a:r>
            <a:r>
              <a:rPr lang="zh-CN" altLang="en-US" sz="2400"/>
              <a:t>度</a:t>
            </a:r>
            <a:endParaRPr lang="zh-CN" altLang="en-US" sz="2400"/>
          </a:p>
        </p:txBody>
      </p:sp>
      <p:grpSp>
        <p:nvGrpSpPr>
          <p:cNvPr id="169988" name="组合 169987"/>
          <p:cNvGrpSpPr/>
          <p:nvPr/>
        </p:nvGrpSpPr>
        <p:grpSpPr>
          <a:xfrm>
            <a:off x="1276350" y="3700780"/>
            <a:ext cx="7090410" cy="2764790"/>
            <a:chOff x="1692" y="9864"/>
            <a:chExt cx="8094" cy="3161"/>
          </a:xfrm>
        </p:grpSpPr>
        <p:grpSp>
          <p:nvGrpSpPr>
            <p:cNvPr id="169989" name="组合 169988"/>
            <p:cNvGrpSpPr/>
            <p:nvPr/>
          </p:nvGrpSpPr>
          <p:grpSpPr>
            <a:xfrm>
              <a:off x="6012" y="9864"/>
              <a:ext cx="3774" cy="3123"/>
              <a:chOff x="6330" y="9957"/>
              <a:chExt cx="3774" cy="3123"/>
            </a:xfrm>
          </p:grpSpPr>
          <p:grpSp>
            <p:nvGrpSpPr>
              <p:cNvPr id="27" name="组合 27"/>
              <p:cNvGrpSpPr/>
              <p:nvPr/>
            </p:nvGrpSpPr>
            <p:grpSpPr>
              <a:xfrm>
                <a:off x="6540" y="9957"/>
                <a:ext cx="3030" cy="2745"/>
                <a:chOff x="6150" y="1560"/>
                <a:chExt cx="3030" cy="2745"/>
              </a:xfrm>
            </p:grpSpPr>
            <p:sp>
              <p:nvSpPr>
                <p:cNvPr id="28" name="AutoShape 10"/>
                <p:cNvSpPr/>
                <p:nvPr>
                  <p:custDataLst>
                    <p:tags r:id="rId1"/>
                  </p:custDataLst>
                </p:nvPr>
              </p:nvSpPr>
              <p:spPr>
                <a:xfrm>
                  <a:off x="6705" y="4260"/>
                  <a:ext cx="2475" cy="0"/>
                </a:xfrm>
                <a:prstGeom prst="straightConnector1">
                  <a:avLst/>
                </a:prstGeom>
                <a:ln w="15875" cap="flat" cmpd="sng">
                  <a:solidFill>
                    <a:srgbClr val="000000"/>
                  </a:solidFill>
                  <a:prstDash val="solid"/>
                  <a:headEnd type="none" w="med" len="med"/>
                  <a:tailEnd type="none" w="med" len="med"/>
                </a:ln>
              </p:spPr>
              <p:txBody>
                <a:bodyPr/>
                <a:p>
                  <a:endParaRPr lang="zh-CN" altLang="en-US"/>
                </a:p>
              </p:txBody>
            </p:sp>
            <p:sp>
              <p:nvSpPr>
                <p:cNvPr id="30" name="AutoShape 11"/>
                <p:cNvSpPr/>
                <p:nvPr>
                  <p:custDataLst>
                    <p:tags r:id="rId2"/>
                  </p:custDataLst>
                </p:nvPr>
              </p:nvSpPr>
              <p:spPr>
                <a:xfrm flipV="1">
                  <a:off x="7545" y="2085"/>
                  <a:ext cx="0" cy="2160"/>
                </a:xfrm>
                <a:prstGeom prst="straightConnector1">
                  <a:avLst/>
                </a:prstGeom>
                <a:ln w="15875" cap="flat" cmpd="sng">
                  <a:solidFill>
                    <a:srgbClr val="000000"/>
                  </a:solidFill>
                  <a:prstDash val="solid"/>
                  <a:headEnd type="none" w="med" len="med"/>
                  <a:tailEnd type="none" w="med" len="med"/>
                </a:ln>
              </p:spPr>
              <p:txBody>
                <a:bodyPr/>
                <a:p>
                  <a:endParaRPr lang="zh-CN" altLang="en-US"/>
                </a:p>
              </p:txBody>
            </p:sp>
            <p:sp>
              <p:nvSpPr>
                <p:cNvPr id="31" name="AutoShape 12"/>
                <p:cNvSpPr/>
                <p:nvPr>
                  <p:custDataLst>
                    <p:tags r:id="rId3"/>
                  </p:custDataLst>
                </p:nvPr>
              </p:nvSpPr>
              <p:spPr>
                <a:xfrm>
                  <a:off x="6150" y="1560"/>
                  <a:ext cx="1395" cy="2745"/>
                </a:xfrm>
                <a:prstGeom prst="straightConnector1">
                  <a:avLst/>
                </a:prstGeom>
                <a:ln w="15875" cap="flat" cmpd="sng">
                  <a:solidFill>
                    <a:srgbClr val="FF0000"/>
                  </a:solidFill>
                  <a:prstDash val="dash"/>
                  <a:headEnd type="none" w="med" len="med"/>
                  <a:tailEnd type="triangle" w="med" len="med"/>
                </a:ln>
              </p:spPr>
              <p:txBody>
                <a:bodyPr/>
                <a:p>
                  <a:endParaRPr lang="zh-CN" altLang="en-US"/>
                </a:p>
              </p:txBody>
            </p:sp>
            <p:sp>
              <p:nvSpPr>
                <p:cNvPr id="44" name="AutoShape 13"/>
                <p:cNvSpPr/>
                <p:nvPr>
                  <p:custDataLst>
                    <p:tags r:id="rId4"/>
                  </p:custDataLst>
                </p:nvPr>
              </p:nvSpPr>
              <p:spPr>
                <a:xfrm>
                  <a:off x="7290" y="1560"/>
                  <a:ext cx="1425" cy="2745"/>
                </a:xfrm>
                <a:prstGeom prst="straightConnector1">
                  <a:avLst/>
                </a:prstGeom>
                <a:ln w="15875" cap="flat" cmpd="sng">
                  <a:solidFill>
                    <a:srgbClr val="FF0000"/>
                  </a:solidFill>
                  <a:prstDash val="dash"/>
                  <a:headEnd type="none" w="med" len="med"/>
                  <a:tailEnd type="triangle" w="med" len="med"/>
                </a:ln>
              </p:spPr>
              <p:txBody>
                <a:bodyPr/>
                <a:p>
                  <a:endParaRPr lang="zh-CN" altLang="en-US"/>
                </a:p>
              </p:txBody>
            </p:sp>
            <p:sp>
              <p:nvSpPr>
                <p:cNvPr id="45" name="AutoShape 14"/>
                <p:cNvSpPr/>
                <p:nvPr>
                  <p:custDataLst>
                    <p:tags r:id="rId5"/>
                  </p:custDataLst>
                </p:nvPr>
              </p:nvSpPr>
              <p:spPr>
                <a:xfrm flipV="1">
                  <a:off x="8880" y="3270"/>
                  <a:ext cx="0" cy="975"/>
                </a:xfrm>
                <a:prstGeom prst="straightConnector1">
                  <a:avLst/>
                </a:prstGeom>
                <a:ln w="15875" cap="flat" cmpd="sng">
                  <a:solidFill>
                    <a:srgbClr val="000000"/>
                  </a:solidFill>
                  <a:prstDash val="solid"/>
                  <a:headEnd type="none" w="med" len="med"/>
                  <a:tailEnd type="triangle" w="med" len="med"/>
                </a:ln>
              </p:spPr>
              <p:txBody>
                <a:bodyPr/>
                <a:p>
                  <a:endParaRPr lang="zh-CN" altLang="en-US"/>
                </a:p>
              </p:txBody>
            </p:sp>
            <p:sp>
              <p:nvSpPr>
                <p:cNvPr id="54" name="Freeform 15"/>
                <p:cNvSpPr/>
                <p:nvPr>
                  <p:custDataLst>
                    <p:tags r:id="rId6"/>
                  </p:custDataLst>
                </p:nvPr>
              </p:nvSpPr>
              <p:spPr>
                <a:xfrm>
                  <a:off x="8475" y="4080"/>
                  <a:ext cx="105" cy="180"/>
                </a:xfrm>
                <a:custGeom>
                  <a:avLst/>
                  <a:gdLst/>
                  <a:ahLst/>
                  <a:cxnLst>
                    <a:cxn ang="0">
                      <a:pos x="15" y="180"/>
                    </a:cxn>
                    <a:cxn ang="0">
                      <a:pos x="15" y="45"/>
                    </a:cxn>
                    <a:cxn ang="0">
                      <a:pos x="105" y="0"/>
                    </a:cxn>
                  </a:cxnLst>
                  <a:pathLst>
                    <a:path w="105" h="180">
                      <a:moveTo>
                        <a:pt x="15" y="180"/>
                      </a:moveTo>
                      <a:cubicBezTo>
                        <a:pt x="7" y="127"/>
                        <a:pt x="0" y="75"/>
                        <a:pt x="15" y="45"/>
                      </a:cubicBezTo>
                      <a:cubicBezTo>
                        <a:pt x="30" y="15"/>
                        <a:pt x="90" y="7"/>
                        <a:pt x="105" y="0"/>
                      </a:cubicBezTo>
                    </a:path>
                  </a:pathLst>
                </a:custGeom>
                <a:noFill/>
                <a:ln w="15875" cap="flat" cmpd="sng">
                  <a:solidFill>
                    <a:srgbClr val="000000"/>
                  </a:solidFill>
                  <a:prstDash val="solid"/>
                  <a:headEnd type="none" w="med" len="med"/>
                  <a:tailEnd type="none" w="med" len="med"/>
                </a:ln>
              </p:spPr>
              <p:txBody>
                <a:bodyPr/>
                <a:p>
                  <a:endParaRPr lang="zh-CN" altLang="en-US"/>
                </a:p>
              </p:txBody>
            </p:sp>
          </p:grpSp>
          <p:sp>
            <p:nvSpPr>
              <p:cNvPr id="60" name="文本框 60"/>
              <p:cNvSpPr txBox="1"/>
              <p:nvPr>
                <p:custDataLst>
                  <p:tags r:id="rId7"/>
                </p:custDataLst>
              </p:nvPr>
            </p:nvSpPr>
            <p:spPr>
              <a:xfrm>
                <a:off x="6912" y="10176"/>
                <a:ext cx="1017" cy="465"/>
              </a:xfrm>
              <a:prstGeom prst="rect">
                <a:avLst/>
              </a:prstGeom>
              <a:noFill/>
              <a:ln w="6350">
                <a:noFill/>
              </a:ln>
            </p:spPr>
            <p:txBody>
              <a:bodyPr/>
              <a:p>
                <a:pPr algn="just"/>
                <a:r>
                  <a:rPr lang="zh-CN" altLang="en-US" sz="1600" dirty="0">
                    <a:latin typeface="Times New Roman" panose="02020603050405020304" pitchFamily="18" charset="0"/>
                  </a:rPr>
                  <a:t>投影方向</a:t>
                </a:r>
                <a:endParaRPr lang="zh-CN" altLang="en-US" sz="1600" dirty="0">
                  <a:latin typeface="Arial" panose="020B0604020202020204" pitchFamily="34" charset="0"/>
                </a:endParaRPr>
              </a:p>
            </p:txBody>
          </p:sp>
          <p:sp>
            <p:nvSpPr>
              <p:cNvPr id="267" name="文本框 267"/>
              <p:cNvSpPr txBox="1"/>
              <p:nvPr>
                <p:custDataLst>
                  <p:tags r:id="rId8"/>
                </p:custDataLst>
              </p:nvPr>
            </p:nvSpPr>
            <p:spPr>
              <a:xfrm>
                <a:off x="7830" y="10107"/>
                <a:ext cx="390" cy="375"/>
              </a:xfrm>
              <a:prstGeom prst="rect">
                <a:avLst/>
              </a:prstGeom>
              <a:noFill/>
              <a:ln w="6350">
                <a:noFill/>
              </a:ln>
            </p:spPr>
            <p:txBody>
              <a:bodyPr/>
              <a:p>
                <a:pPr algn="just"/>
                <a:r>
                  <a:rPr lang="en-US" altLang="zh-CN" sz="1600">
                    <a:latin typeface="Times New Roman" panose="02020603050405020304" pitchFamily="18" charset="0"/>
                  </a:rPr>
                  <a:t>P</a:t>
                </a:r>
                <a:endParaRPr lang="en-US" altLang="zh-CN" sz="1600">
                  <a:latin typeface="Arial" panose="020B0604020202020204" pitchFamily="34" charset="0"/>
                </a:endParaRPr>
              </a:p>
            </p:txBody>
          </p:sp>
          <p:sp>
            <p:nvSpPr>
              <p:cNvPr id="268" name="文本框 268"/>
              <p:cNvSpPr txBox="1"/>
              <p:nvPr>
                <p:custDataLst>
                  <p:tags r:id="rId9"/>
                </p:custDataLst>
              </p:nvPr>
            </p:nvSpPr>
            <p:spPr>
              <a:xfrm>
                <a:off x="7755" y="12585"/>
                <a:ext cx="360" cy="495"/>
              </a:xfrm>
              <a:prstGeom prst="rect">
                <a:avLst/>
              </a:prstGeom>
              <a:noFill/>
              <a:ln w="6350">
                <a:noFill/>
              </a:ln>
            </p:spPr>
            <p:txBody>
              <a:bodyPr/>
              <a:p>
                <a:pPr algn="just"/>
                <a:r>
                  <a:rPr lang="en-US" altLang="zh-CN" sz="1600">
                    <a:latin typeface="Times New Roman" panose="02020603050405020304" pitchFamily="18" charset="0"/>
                  </a:rPr>
                  <a:t>O</a:t>
                </a:r>
                <a:endParaRPr lang="en-US" altLang="zh-CN" sz="1600">
                  <a:latin typeface="Arial" panose="020B0604020202020204" pitchFamily="34" charset="0"/>
                </a:endParaRPr>
              </a:p>
            </p:txBody>
          </p:sp>
          <p:sp>
            <p:nvSpPr>
              <p:cNvPr id="269" name="文本框 269"/>
              <p:cNvSpPr txBox="1"/>
              <p:nvPr>
                <p:custDataLst>
                  <p:tags r:id="rId10"/>
                </p:custDataLst>
              </p:nvPr>
            </p:nvSpPr>
            <p:spPr>
              <a:xfrm>
                <a:off x="8892" y="12582"/>
                <a:ext cx="540" cy="495"/>
              </a:xfrm>
              <a:prstGeom prst="rect">
                <a:avLst/>
              </a:prstGeom>
              <a:noFill/>
              <a:ln w="6350">
                <a:noFill/>
              </a:ln>
            </p:spPr>
            <p:txBody>
              <a:bodyPr/>
              <a:p>
                <a:pPr algn="just"/>
                <a:r>
                  <a:rPr lang="en-US" altLang="zh-CN" sz="1600">
                    <a:latin typeface="Times New Roman" panose="02020603050405020304" pitchFamily="18" charset="0"/>
                  </a:rPr>
                  <a:t>P'</a:t>
                </a:r>
                <a:endParaRPr lang="en-US" altLang="zh-CN" sz="1600">
                  <a:latin typeface="Arial" panose="020B0604020202020204" pitchFamily="34" charset="0"/>
                </a:endParaRPr>
              </a:p>
            </p:txBody>
          </p:sp>
          <p:sp>
            <p:nvSpPr>
              <p:cNvPr id="270" name="文本框 270"/>
              <p:cNvSpPr txBox="1"/>
              <p:nvPr>
                <p:custDataLst>
                  <p:tags r:id="rId11"/>
                </p:custDataLst>
              </p:nvPr>
            </p:nvSpPr>
            <p:spPr>
              <a:xfrm>
                <a:off x="9162" y="11961"/>
                <a:ext cx="942" cy="750"/>
              </a:xfrm>
              <a:prstGeom prst="rect">
                <a:avLst/>
              </a:prstGeom>
              <a:noFill/>
              <a:ln w="6350">
                <a:noFill/>
              </a:ln>
            </p:spPr>
            <p:txBody>
              <a:bodyPr/>
              <a:p>
                <a:pPr algn="ctr"/>
                <a:r>
                  <a:rPr lang="zh-CN" altLang="en-US" sz="1600" dirty="0">
                    <a:latin typeface="Times New Roman" panose="02020603050405020304" pitchFamily="18" charset="0"/>
                  </a:rPr>
                  <a:t>投影平面法向</a:t>
                </a:r>
                <a:endParaRPr lang="zh-CN" altLang="en-US" sz="1600" dirty="0">
                  <a:latin typeface="Arial" panose="020B0604020202020204" pitchFamily="34" charset="0"/>
                </a:endParaRPr>
              </a:p>
            </p:txBody>
          </p:sp>
          <p:sp>
            <p:nvSpPr>
              <p:cNvPr id="271" name="文本框 271"/>
              <p:cNvSpPr txBox="1"/>
              <p:nvPr>
                <p:custDataLst>
                  <p:tags r:id="rId12"/>
                </p:custDataLst>
              </p:nvPr>
            </p:nvSpPr>
            <p:spPr>
              <a:xfrm>
                <a:off x="6330" y="12612"/>
                <a:ext cx="1365" cy="420"/>
              </a:xfrm>
              <a:prstGeom prst="rect">
                <a:avLst/>
              </a:prstGeom>
              <a:noFill/>
              <a:ln w="6350">
                <a:noFill/>
              </a:ln>
            </p:spPr>
            <p:txBody>
              <a:bodyPr/>
              <a:p>
                <a:pPr algn="just"/>
                <a:r>
                  <a:rPr lang="zh-CN" altLang="en-US" sz="1600" dirty="0">
                    <a:latin typeface="Times New Roman" panose="02020603050405020304" pitchFamily="18" charset="0"/>
                  </a:rPr>
                  <a:t>投影平面</a:t>
                </a:r>
                <a:endParaRPr lang="zh-CN" altLang="en-US" sz="1600" dirty="0">
                  <a:latin typeface="Arial" panose="020B0604020202020204" pitchFamily="34" charset="0"/>
                </a:endParaRPr>
              </a:p>
            </p:txBody>
          </p:sp>
          <p:sp>
            <p:nvSpPr>
              <p:cNvPr id="272" name="文本框 272"/>
              <p:cNvSpPr txBox="1"/>
              <p:nvPr>
                <p:custDataLst>
                  <p:tags r:id="rId13"/>
                </p:custDataLst>
              </p:nvPr>
            </p:nvSpPr>
            <p:spPr>
              <a:xfrm>
                <a:off x="8499" y="12297"/>
                <a:ext cx="390" cy="375"/>
              </a:xfrm>
              <a:prstGeom prst="rect">
                <a:avLst/>
              </a:prstGeom>
              <a:noFill/>
              <a:ln w="6350">
                <a:noFill/>
              </a:ln>
            </p:spPr>
            <p:txBody>
              <a:bodyPr/>
              <a:p>
                <a:pPr algn="just"/>
                <a:r>
                  <a:rPr lang="en-US" altLang="zh-CN" sz="1600" err="1">
                    <a:latin typeface="Times New Roman" panose="02020603050405020304" pitchFamily="18" charset="0"/>
                    <a:cs typeface="Times New Roman" panose="02020603050405020304" pitchFamily="18" charset="0"/>
                    <a:sym typeface="+mn-ea"/>
                  </a:rPr>
                  <a:t>α</a:t>
                </a:r>
                <a:endParaRPr lang="en-US" altLang="zh-CN" sz="1600" dirty="0">
                  <a:latin typeface="Arial" panose="020B0604020202020204" pitchFamily="34" charset="0"/>
                </a:endParaRPr>
              </a:p>
            </p:txBody>
          </p:sp>
        </p:grpSp>
        <p:sp>
          <p:nvSpPr>
            <p:cNvPr id="273" name="文本框 273"/>
            <p:cNvSpPr txBox="1"/>
            <p:nvPr>
              <p:custDataLst>
                <p:tags r:id="rId14"/>
              </p:custDataLst>
            </p:nvPr>
          </p:nvSpPr>
          <p:spPr>
            <a:xfrm>
              <a:off x="2875" y="12751"/>
              <a:ext cx="1665" cy="265"/>
            </a:xfrm>
            <a:prstGeom prst="rect">
              <a:avLst/>
            </a:prstGeom>
            <a:noFill/>
            <a:ln w="6350">
              <a:noFill/>
            </a:ln>
          </p:spPr>
          <p:txBody>
            <a:bodyPr/>
            <a:p>
              <a:pPr algn="just"/>
              <a:r>
                <a:rPr lang="zh-CN" altLang="en-US" sz="1600" dirty="0">
                  <a:latin typeface="宋体" panose="02010600030101010101" pitchFamily="2" charset="-122"/>
                </a:rPr>
                <a:t>（</a:t>
              </a:r>
              <a:r>
                <a:rPr lang="en-US" altLang="zh-CN" sz="1600">
                  <a:latin typeface="宋体" panose="02010600030101010101" pitchFamily="2" charset="-122"/>
                </a:rPr>
                <a:t>a</a:t>
              </a:r>
              <a:r>
                <a:rPr lang="zh-CN" altLang="en-US" sz="1600" dirty="0">
                  <a:latin typeface="宋体" panose="02010600030101010101" pitchFamily="2" charset="-122"/>
                </a:rPr>
                <a:t>）斜等测</a:t>
              </a:r>
              <a:endParaRPr lang="zh-CN" altLang="en-US" sz="1600" dirty="0">
                <a:latin typeface="Arial" panose="020B0604020202020204" pitchFamily="34" charset="0"/>
              </a:endParaRPr>
            </a:p>
          </p:txBody>
        </p:sp>
        <p:sp>
          <p:nvSpPr>
            <p:cNvPr id="274" name="文本框 274"/>
            <p:cNvSpPr txBox="1"/>
            <p:nvPr>
              <p:custDataLst>
                <p:tags r:id="rId15"/>
              </p:custDataLst>
            </p:nvPr>
          </p:nvSpPr>
          <p:spPr>
            <a:xfrm>
              <a:off x="7377" y="12751"/>
              <a:ext cx="1515" cy="274"/>
            </a:xfrm>
            <a:prstGeom prst="rect">
              <a:avLst/>
            </a:prstGeom>
            <a:noFill/>
            <a:ln w="6350">
              <a:noFill/>
            </a:ln>
          </p:spPr>
          <p:txBody>
            <a:bodyPr/>
            <a:p>
              <a:pPr algn="just"/>
              <a:r>
                <a:rPr lang="zh-CN" altLang="en-US" sz="1600" dirty="0">
                  <a:latin typeface="宋体" panose="02010600030101010101" pitchFamily="2" charset="-122"/>
                </a:rPr>
                <a:t>（</a:t>
              </a:r>
              <a:r>
                <a:rPr lang="en-US" altLang="zh-CN" sz="1600">
                  <a:latin typeface="宋体" panose="02010600030101010101" pitchFamily="2" charset="-122"/>
                </a:rPr>
                <a:t>b</a:t>
              </a:r>
              <a:r>
                <a:rPr lang="zh-CN" altLang="en-US" sz="1600" dirty="0">
                  <a:latin typeface="宋体" panose="02010600030101010101" pitchFamily="2" charset="-122"/>
                </a:rPr>
                <a:t>）斜二测</a:t>
              </a:r>
              <a:endParaRPr lang="zh-CN" altLang="en-US" sz="1600" dirty="0">
                <a:latin typeface="Arial" panose="020B0604020202020204" pitchFamily="34" charset="0"/>
              </a:endParaRPr>
            </a:p>
          </p:txBody>
        </p:sp>
        <p:grpSp>
          <p:nvGrpSpPr>
            <p:cNvPr id="170006" name="组合 170005"/>
            <p:cNvGrpSpPr/>
            <p:nvPr/>
          </p:nvGrpSpPr>
          <p:grpSpPr>
            <a:xfrm>
              <a:off x="1692" y="10974"/>
              <a:ext cx="3849" cy="2010"/>
              <a:chOff x="1500" y="11022"/>
              <a:chExt cx="3849" cy="2010"/>
            </a:xfrm>
          </p:grpSpPr>
          <p:grpSp>
            <p:nvGrpSpPr>
              <p:cNvPr id="20" name="组合 20"/>
              <p:cNvGrpSpPr/>
              <p:nvPr/>
            </p:nvGrpSpPr>
            <p:grpSpPr>
              <a:xfrm>
                <a:off x="1560" y="11022"/>
                <a:ext cx="3225" cy="1605"/>
                <a:chOff x="1920" y="2655"/>
                <a:chExt cx="3225" cy="1605"/>
              </a:xfrm>
            </p:grpSpPr>
            <p:sp>
              <p:nvSpPr>
                <p:cNvPr id="21" name="AutoShape 3"/>
                <p:cNvSpPr/>
                <p:nvPr>
                  <p:custDataLst>
                    <p:tags r:id="rId16"/>
                  </p:custDataLst>
                </p:nvPr>
              </p:nvSpPr>
              <p:spPr>
                <a:xfrm flipV="1">
                  <a:off x="2655" y="4245"/>
                  <a:ext cx="2490" cy="15"/>
                </a:xfrm>
                <a:prstGeom prst="straightConnector1">
                  <a:avLst/>
                </a:prstGeom>
                <a:ln w="15875" cap="flat" cmpd="sng">
                  <a:solidFill>
                    <a:srgbClr val="000000"/>
                  </a:solidFill>
                  <a:prstDash val="solid"/>
                  <a:headEnd type="none" w="med" len="med"/>
                  <a:tailEnd type="none" w="med" len="med"/>
                </a:ln>
              </p:spPr>
              <p:txBody>
                <a:bodyPr/>
                <a:p>
                  <a:endParaRPr lang="zh-CN" altLang="en-US"/>
                </a:p>
              </p:txBody>
            </p:sp>
            <p:sp>
              <p:nvSpPr>
                <p:cNvPr id="22" name="AutoShape 4"/>
                <p:cNvSpPr/>
                <p:nvPr>
                  <p:custDataLst>
                    <p:tags r:id="rId17"/>
                  </p:custDataLst>
                </p:nvPr>
              </p:nvSpPr>
              <p:spPr>
                <a:xfrm flipV="1">
                  <a:off x="3510" y="3180"/>
                  <a:ext cx="15" cy="1080"/>
                </a:xfrm>
                <a:prstGeom prst="straightConnector1">
                  <a:avLst/>
                </a:prstGeom>
                <a:ln w="15875" cap="flat" cmpd="sng">
                  <a:solidFill>
                    <a:srgbClr val="000000"/>
                  </a:solidFill>
                  <a:prstDash val="solid"/>
                  <a:headEnd type="none" w="med" len="med"/>
                  <a:tailEnd type="none" w="med" len="med"/>
                </a:ln>
              </p:spPr>
              <p:txBody>
                <a:bodyPr/>
                <a:p>
                  <a:endParaRPr lang="zh-CN" altLang="en-US"/>
                </a:p>
              </p:txBody>
            </p:sp>
            <p:sp>
              <p:nvSpPr>
                <p:cNvPr id="23" name="AutoShape 5"/>
                <p:cNvSpPr/>
                <p:nvPr>
                  <p:custDataLst>
                    <p:tags r:id="rId18"/>
                  </p:custDataLst>
                </p:nvPr>
              </p:nvSpPr>
              <p:spPr>
                <a:xfrm>
                  <a:off x="1920" y="2655"/>
                  <a:ext cx="1605" cy="1590"/>
                </a:xfrm>
                <a:prstGeom prst="straightConnector1">
                  <a:avLst/>
                </a:prstGeom>
                <a:ln w="15875" cap="flat" cmpd="sng">
                  <a:solidFill>
                    <a:srgbClr val="FF0000"/>
                  </a:solidFill>
                  <a:prstDash val="dash"/>
                  <a:headEnd type="none" w="med" len="med"/>
                  <a:tailEnd type="triangle" w="med" len="med"/>
                </a:ln>
              </p:spPr>
              <p:txBody>
                <a:bodyPr/>
                <a:p>
                  <a:endParaRPr lang="zh-CN" altLang="en-US"/>
                </a:p>
              </p:txBody>
            </p:sp>
            <p:sp>
              <p:nvSpPr>
                <p:cNvPr id="24" name="AutoShape 6"/>
                <p:cNvSpPr/>
                <p:nvPr>
                  <p:custDataLst>
                    <p:tags r:id="rId19"/>
                  </p:custDataLst>
                </p:nvPr>
              </p:nvSpPr>
              <p:spPr>
                <a:xfrm>
                  <a:off x="2985" y="2655"/>
                  <a:ext cx="1605" cy="1590"/>
                </a:xfrm>
                <a:prstGeom prst="straightConnector1">
                  <a:avLst/>
                </a:prstGeom>
                <a:ln w="15875" cap="flat" cmpd="sng">
                  <a:solidFill>
                    <a:srgbClr val="FF0000"/>
                  </a:solidFill>
                  <a:prstDash val="dash"/>
                  <a:headEnd type="none" w="med" len="med"/>
                  <a:tailEnd type="triangle" w="med" len="med"/>
                </a:ln>
              </p:spPr>
              <p:txBody>
                <a:bodyPr/>
                <a:p>
                  <a:endParaRPr lang="zh-CN" altLang="en-US"/>
                </a:p>
              </p:txBody>
            </p:sp>
            <p:sp>
              <p:nvSpPr>
                <p:cNvPr id="25" name="AutoShape 7"/>
                <p:cNvSpPr/>
                <p:nvPr>
                  <p:custDataLst>
                    <p:tags r:id="rId20"/>
                  </p:custDataLst>
                </p:nvPr>
              </p:nvSpPr>
              <p:spPr>
                <a:xfrm flipH="1" flipV="1">
                  <a:off x="4845" y="3270"/>
                  <a:ext cx="30" cy="975"/>
                </a:xfrm>
                <a:prstGeom prst="straightConnector1">
                  <a:avLst/>
                </a:prstGeom>
                <a:ln w="15875" cap="flat" cmpd="sng">
                  <a:solidFill>
                    <a:srgbClr val="000000"/>
                  </a:solidFill>
                  <a:prstDash val="solid"/>
                  <a:headEnd type="none" w="med" len="med"/>
                  <a:tailEnd type="triangle" w="med" len="med"/>
                </a:ln>
              </p:spPr>
              <p:txBody>
                <a:bodyPr/>
                <a:p>
                  <a:endParaRPr lang="zh-CN" altLang="en-US"/>
                </a:p>
              </p:txBody>
            </p:sp>
            <p:sp>
              <p:nvSpPr>
                <p:cNvPr id="26" name="Freeform 8"/>
                <p:cNvSpPr/>
                <p:nvPr>
                  <p:custDataLst>
                    <p:tags r:id="rId21"/>
                  </p:custDataLst>
                </p:nvPr>
              </p:nvSpPr>
              <p:spPr>
                <a:xfrm>
                  <a:off x="4355" y="4080"/>
                  <a:ext cx="10" cy="165"/>
                </a:xfrm>
                <a:custGeom>
                  <a:avLst/>
                  <a:gdLst/>
                  <a:ahLst/>
                  <a:cxnLst>
                    <a:cxn ang="0">
                      <a:pos x="10" y="165"/>
                    </a:cxn>
                    <a:cxn ang="0">
                      <a:pos x="10" y="0"/>
                    </a:cxn>
                  </a:cxnLst>
                  <a:pathLst>
                    <a:path w="10" h="165">
                      <a:moveTo>
                        <a:pt x="10" y="165"/>
                      </a:moveTo>
                      <a:cubicBezTo>
                        <a:pt x="5" y="96"/>
                        <a:pt x="0" y="28"/>
                        <a:pt x="10" y="0"/>
                      </a:cubicBezTo>
                    </a:path>
                  </a:pathLst>
                </a:custGeom>
                <a:noFill/>
                <a:ln w="9525" cap="flat" cmpd="sng">
                  <a:solidFill>
                    <a:srgbClr val="000000"/>
                  </a:solidFill>
                  <a:prstDash val="solid"/>
                  <a:headEnd type="none" w="med" len="med"/>
                  <a:tailEnd type="none" w="med" len="med"/>
                </a:ln>
              </p:spPr>
              <p:txBody>
                <a:bodyPr/>
                <a:p>
                  <a:endParaRPr lang="zh-CN" altLang="en-US"/>
                </a:p>
              </p:txBody>
            </p:sp>
          </p:grpSp>
          <p:sp>
            <p:nvSpPr>
              <p:cNvPr id="55" name="文本框 55"/>
              <p:cNvSpPr txBox="1"/>
              <p:nvPr>
                <p:custDataLst>
                  <p:tags r:id="rId22"/>
                </p:custDataLst>
              </p:nvPr>
            </p:nvSpPr>
            <p:spPr>
              <a:xfrm>
                <a:off x="2025" y="11187"/>
                <a:ext cx="1047" cy="465"/>
              </a:xfrm>
              <a:prstGeom prst="rect">
                <a:avLst/>
              </a:prstGeom>
              <a:noFill/>
              <a:ln w="6350">
                <a:noFill/>
              </a:ln>
            </p:spPr>
            <p:txBody>
              <a:bodyPr/>
              <a:p>
                <a:pPr algn="just"/>
                <a:r>
                  <a:rPr lang="zh-CN" altLang="en-US" sz="1600" dirty="0">
                    <a:latin typeface="Times New Roman" panose="02020603050405020304" pitchFamily="18" charset="0"/>
                  </a:rPr>
                  <a:t>投影方向</a:t>
                </a:r>
                <a:endParaRPr lang="zh-CN" altLang="en-US" sz="1600" dirty="0">
                  <a:latin typeface="Arial" panose="020B0604020202020204" pitchFamily="34" charset="0"/>
                </a:endParaRPr>
              </a:p>
            </p:txBody>
          </p:sp>
          <p:sp>
            <p:nvSpPr>
              <p:cNvPr id="56" name="文本框 56"/>
              <p:cNvSpPr txBox="1"/>
              <p:nvPr>
                <p:custDataLst>
                  <p:tags r:id="rId23"/>
                </p:custDataLst>
              </p:nvPr>
            </p:nvSpPr>
            <p:spPr>
              <a:xfrm>
                <a:off x="1500" y="12612"/>
                <a:ext cx="1365" cy="420"/>
              </a:xfrm>
              <a:prstGeom prst="rect">
                <a:avLst/>
              </a:prstGeom>
              <a:noFill/>
              <a:ln w="6350">
                <a:noFill/>
              </a:ln>
            </p:spPr>
            <p:txBody>
              <a:bodyPr/>
              <a:p>
                <a:pPr algn="just"/>
                <a:r>
                  <a:rPr lang="zh-CN" altLang="en-US" sz="1600" dirty="0">
                    <a:latin typeface="Times New Roman" panose="02020603050405020304" pitchFamily="18" charset="0"/>
                  </a:rPr>
                  <a:t>投影平面</a:t>
                </a:r>
                <a:endParaRPr lang="zh-CN" altLang="en-US" sz="1600" dirty="0">
                  <a:latin typeface="Arial" panose="020B0604020202020204" pitchFamily="34" charset="0"/>
                </a:endParaRPr>
              </a:p>
            </p:txBody>
          </p:sp>
          <p:sp>
            <p:nvSpPr>
              <p:cNvPr id="57" name="文本框 57"/>
              <p:cNvSpPr txBox="1"/>
              <p:nvPr>
                <p:custDataLst>
                  <p:tags r:id="rId24"/>
                </p:custDataLst>
              </p:nvPr>
            </p:nvSpPr>
            <p:spPr>
              <a:xfrm>
                <a:off x="4392" y="11922"/>
                <a:ext cx="957" cy="750"/>
              </a:xfrm>
              <a:prstGeom prst="rect">
                <a:avLst/>
              </a:prstGeom>
              <a:noFill/>
              <a:ln w="6350">
                <a:noFill/>
              </a:ln>
            </p:spPr>
            <p:txBody>
              <a:bodyPr/>
              <a:p>
                <a:pPr algn="ctr"/>
                <a:r>
                  <a:rPr lang="zh-CN" altLang="en-US" sz="1600" dirty="0">
                    <a:latin typeface="Times New Roman" panose="02020603050405020304" pitchFamily="18" charset="0"/>
                  </a:rPr>
                  <a:t>投影平面法向</a:t>
                </a:r>
                <a:endParaRPr lang="zh-CN" altLang="en-US" sz="1600" dirty="0">
                  <a:latin typeface="Arial" panose="020B0604020202020204" pitchFamily="34" charset="0"/>
                </a:endParaRPr>
              </a:p>
            </p:txBody>
          </p:sp>
          <p:sp>
            <p:nvSpPr>
              <p:cNvPr id="58" name="文本框 58"/>
              <p:cNvSpPr txBox="1"/>
              <p:nvPr>
                <p:custDataLst>
                  <p:tags r:id="rId25"/>
                </p:custDataLst>
              </p:nvPr>
            </p:nvSpPr>
            <p:spPr>
              <a:xfrm>
                <a:off x="3135" y="11382"/>
                <a:ext cx="390" cy="375"/>
              </a:xfrm>
              <a:prstGeom prst="rect">
                <a:avLst/>
              </a:prstGeom>
              <a:noFill/>
              <a:ln w="6350">
                <a:noFill/>
              </a:ln>
            </p:spPr>
            <p:txBody>
              <a:bodyPr/>
              <a:p>
                <a:pPr algn="just"/>
                <a:r>
                  <a:rPr lang="en-US" altLang="zh-CN" sz="1600">
                    <a:latin typeface="Times New Roman" panose="02020603050405020304" pitchFamily="18" charset="0"/>
                  </a:rPr>
                  <a:t>P</a:t>
                </a:r>
                <a:endParaRPr lang="en-US" altLang="zh-CN" sz="1600">
                  <a:latin typeface="Arial" panose="020B0604020202020204" pitchFamily="34" charset="0"/>
                </a:endParaRPr>
              </a:p>
            </p:txBody>
          </p:sp>
          <p:sp>
            <p:nvSpPr>
              <p:cNvPr id="61" name="文本框 61"/>
              <p:cNvSpPr txBox="1"/>
              <p:nvPr>
                <p:custDataLst>
                  <p:tags r:id="rId26"/>
                </p:custDataLst>
              </p:nvPr>
            </p:nvSpPr>
            <p:spPr>
              <a:xfrm>
                <a:off x="2952" y="12534"/>
                <a:ext cx="390" cy="450"/>
              </a:xfrm>
              <a:prstGeom prst="rect">
                <a:avLst/>
              </a:prstGeom>
              <a:noFill/>
              <a:ln w="6350">
                <a:noFill/>
              </a:ln>
            </p:spPr>
            <p:txBody>
              <a:bodyPr/>
              <a:p>
                <a:pPr algn="just"/>
                <a:r>
                  <a:rPr lang="en-US" altLang="zh-CN" sz="1600">
                    <a:latin typeface="Times New Roman" panose="02020603050405020304" pitchFamily="18" charset="0"/>
                  </a:rPr>
                  <a:t>O</a:t>
                </a:r>
                <a:endParaRPr lang="en-US" altLang="zh-CN" sz="1600">
                  <a:latin typeface="Arial" panose="020B0604020202020204" pitchFamily="34" charset="0"/>
                </a:endParaRPr>
              </a:p>
            </p:txBody>
          </p:sp>
          <p:sp>
            <p:nvSpPr>
              <p:cNvPr id="62" name="文本框 62"/>
              <p:cNvSpPr txBox="1"/>
              <p:nvPr>
                <p:custDataLst>
                  <p:tags r:id="rId27"/>
                </p:custDataLst>
              </p:nvPr>
            </p:nvSpPr>
            <p:spPr>
              <a:xfrm>
                <a:off x="3720" y="12312"/>
                <a:ext cx="390" cy="375"/>
              </a:xfrm>
              <a:prstGeom prst="rect">
                <a:avLst/>
              </a:prstGeom>
              <a:noFill/>
              <a:ln w="6350">
                <a:noFill/>
              </a:ln>
            </p:spPr>
            <p:txBody>
              <a:bodyPr/>
              <a:p>
                <a:pPr algn="just"/>
                <a:r>
                  <a:rPr lang="en-US" altLang="zh-CN" sz="1600" err="1">
                    <a:latin typeface="Times New Roman" panose="02020603050405020304" pitchFamily="18" charset="0"/>
                    <a:cs typeface="Times New Roman" panose="02020603050405020304" pitchFamily="18" charset="0"/>
                    <a:sym typeface="+mn-ea"/>
                  </a:rPr>
                  <a:t>α</a:t>
                </a:r>
                <a:endParaRPr lang="en-US" altLang="zh-CN" sz="1600" i="1" dirty="0">
                  <a:latin typeface="Times New Roman" panose="02020603050405020304" pitchFamily="18" charset="0"/>
                  <a:cs typeface="Times New Roman" panose="02020603050405020304" pitchFamily="18" charset="0"/>
                </a:endParaRPr>
              </a:p>
            </p:txBody>
          </p:sp>
          <p:sp>
            <p:nvSpPr>
              <p:cNvPr id="276" name="文本框 276"/>
              <p:cNvSpPr txBox="1"/>
              <p:nvPr>
                <p:custDataLst>
                  <p:tags r:id="rId28"/>
                </p:custDataLst>
              </p:nvPr>
            </p:nvSpPr>
            <p:spPr>
              <a:xfrm>
                <a:off x="3960" y="12561"/>
                <a:ext cx="540" cy="465"/>
              </a:xfrm>
              <a:prstGeom prst="rect">
                <a:avLst/>
              </a:prstGeom>
              <a:noFill/>
              <a:ln w="6350">
                <a:noFill/>
              </a:ln>
            </p:spPr>
            <p:txBody>
              <a:bodyPr/>
              <a:p>
                <a:pPr algn="just"/>
                <a:r>
                  <a:rPr lang="en-US" altLang="zh-CN" sz="1600">
                    <a:latin typeface="Times New Roman" panose="02020603050405020304" pitchFamily="18" charset="0"/>
                  </a:rPr>
                  <a:t>P'</a:t>
                </a:r>
                <a:endParaRPr lang="en-US" altLang="zh-CN" sz="1600">
                  <a:latin typeface="Arial" panose="020B0604020202020204" pitchFamily="34" charset="0"/>
                </a:endParaRPr>
              </a:p>
            </p:txBody>
          </p:sp>
        </p:grpSp>
      </p:grpSp>
      <p:sp>
        <p:nvSpPr>
          <p:cNvPr id="170021" name="矩形 170020"/>
          <p:cNvSpPr/>
          <p:nvPr>
            <p:custDataLst>
              <p:tags r:id="rId29"/>
            </p:custDataLst>
          </p:nvPr>
        </p:nvSpPr>
        <p:spPr>
          <a:xfrm>
            <a:off x="126365" y="1066800"/>
            <a:ext cx="2097088" cy="457200"/>
          </a:xfrm>
          <a:prstGeom prst="rect">
            <a:avLst/>
          </a:prstGeom>
          <a:noFill/>
          <a:ln w="9525">
            <a:noFill/>
          </a:ln>
        </p:spPr>
        <p:txBody>
          <a:bodyPr wrap="none" anchor="ctr" anchorCtr="0">
            <a:spAutoFit/>
          </a:bodyPr>
          <a:p>
            <a:r>
              <a:rPr lang="zh-CN" altLang="en-US" sz="2400" dirty="0">
                <a:latin typeface="Arial" panose="020B0604020202020204" pitchFamily="34" charset="0"/>
              </a:rPr>
              <a:t>斜平行投影： </a:t>
            </a:r>
            <a:endParaRPr lang="zh-CN" altLang="en-US" sz="2400" dirty="0">
              <a:latin typeface="Arial" panose="020B0604020202020204" pitchFamily="34" charset="0"/>
            </a:endParaRPr>
          </a:p>
        </p:txBody>
      </p:sp>
      <p:sp>
        <p:nvSpPr>
          <p:cNvPr id="11" name="标题 1"/>
          <p:cNvSpPr txBox="1">
            <a:spLocks noChangeArrowheads="1"/>
          </p:cNvSpPr>
          <p:nvPr>
            <p:custDataLst>
              <p:tags r:id="rId30"/>
            </p:custDataLst>
          </p:nvPr>
        </p:nvSpPr>
        <p:spPr bwMode="auto">
          <a:xfrm>
            <a:off x="457200" y="274638"/>
            <a:ext cx="8229600" cy="1020763"/>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lgn="ctr" rtl="0" eaLnBrk="0" fontAlgn="base" hangingPunct="0">
              <a:spcBef>
                <a:spcPct val="0"/>
              </a:spcBef>
              <a:spcAft>
                <a:spcPct val="0"/>
              </a:spcAft>
              <a:defRPr sz="3200" b="1" i="0" baseline="0">
                <a:solidFill>
                  <a:schemeClr val="tx1"/>
                </a:solidFill>
                <a:latin typeface="楷体" panose="02010609060101010101" pitchFamily="49" charset="-122"/>
                <a:ea typeface="楷体" panose="02010609060101010101" pitchFamily="49" charset="-122"/>
                <a:cs typeface="+mj-cs"/>
              </a:defRPr>
            </a:lvl1pPr>
            <a:lvl2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2pPr>
            <a:lvl3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3pPr>
            <a:lvl4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4pPr>
            <a:lvl5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5.3.2  </a:t>
            </a:r>
            <a:r>
              <a:rPr kumimoji="0" lang="zh-CN" altLang="en-US"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平行投影</a:t>
            </a:r>
            <a:r>
              <a:rPr kumimoji="0" lang="en-US" altLang="zh-CN"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a:t>
            </a:r>
            <a:r>
              <a:rPr kumimoji="0" lang="zh-CN" altLang="en-US"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斜</a:t>
            </a:r>
            <a:r>
              <a:rPr kumimoji="0" lang="zh-CN" altLang="en-US" sz="32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平行投影</a:t>
            </a:r>
            <a:endParaRPr kumimoji="0" lang="zh-CN" altLang="en-US"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endParaRPr lang="zh-CN" altLang="en-US"/>
          </a:p>
        </p:txBody>
      </p:sp>
      <p:grpSp>
        <p:nvGrpSpPr>
          <p:cNvPr id="78861" name="组合 78860"/>
          <p:cNvGrpSpPr/>
          <p:nvPr/>
        </p:nvGrpSpPr>
        <p:grpSpPr>
          <a:xfrm>
            <a:off x="609600" y="2558415"/>
            <a:ext cx="6673850" cy="2969895"/>
            <a:chOff x="2088" y="1451"/>
            <a:chExt cx="7727" cy="3721"/>
          </a:xfrm>
        </p:grpSpPr>
        <p:grpSp>
          <p:nvGrpSpPr>
            <p:cNvPr id="78862" name="组合 78861"/>
            <p:cNvGrpSpPr/>
            <p:nvPr/>
          </p:nvGrpSpPr>
          <p:grpSpPr>
            <a:xfrm>
              <a:off x="2088" y="1451"/>
              <a:ext cx="7727" cy="3721"/>
              <a:chOff x="2157" y="11713"/>
              <a:chExt cx="7920" cy="4009"/>
            </a:xfrm>
          </p:grpSpPr>
          <p:grpSp>
            <p:nvGrpSpPr>
              <p:cNvPr id="78863" name="组合 78862"/>
              <p:cNvGrpSpPr/>
              <p:nvPr/>
            </p:nvGrpSpPr>
            <p:grpSpPr>
              <a:xfrm>
                <a:off x="7197" y="12204"/>
                <a:ext cx="2700" cy="1248"/>
                <a:chOff x="6120" y="6588"/>
                <a:chExt cx="2700" cy="1248"/>
              </a:xfrm>
            </p:grpSpPr>
            <p:sp>
              <p:nvSpPr>
                <p:cNvPr id="78864" name="直接连接符 78863"/>
                <p:cNvSpPr/>
                <p:nvPr>
                  <p:custDataLst>
                    <p:tags r:id="rId1"/>
                  </p:custDataLst>
                </p:nvPr>
              </p:nvSpPr>
              <p:spPr>
                <a:xfrm flipV="1">
                  <a:off x="7380" y="6588"/>
                  <a:ext cx="0" cy="1248"/>
                </a:xfrm>
                <a:prstGeom prst="line">
                  <a:avLst/>
                </a:prstGeom>
                <a:ln w="9525" cap="flat" cmpd="sng">
                  <a:solidFill>
                    <a:srgbClr val="000000"/>
                  </a:solidFill>
                  <a:prstDash val="solid"/>
                  <a:headEnd type="none" w="med" len="med"/>
                  <a:tailEnd type="triangle" w="med" len="med"/>
                </a:ln>
              </p:spPr>
            </p:sp>
            <p:sp>
              <p:nvSpPr>
                <p:cNvPr id="78865" name="直接连接符 78864"/>
                <p:cNvSpPr/>
                <p:nvPr>
                  <p:custDataLst>
                    <p:tags r:id="rId2"/>
                  </p:custDataLst>
                </p:nvPr>
              </p:nvSpPr>
              <p:spPr>
                <a:xfrm flipV="1">
                  <a:off x="7380" y="7524"/>
                  <a:ext cx="1440" cy="312"/>
                </a:xfrm>
                <a:prstGeom prst="line">
                  <a:avLst/>
                </a:prstGeom>
                <a:ln w="9525" cap="flat" cmpd="sng">
                  <a:solidFill>
                    <a:srgbClr val="000000"/>
                  </a:solidFill>
                  <a:prstDash val="solid"/>
                  <a:headEnd type="none" w="med" len="med"/>
                  <a:tailEnd type="triangle" w="med" len="med"/>
                </a:ln>
              </p:spPr>
            </p:sp>
            <p:sp>
              <p:nvSpPr>
                <p:cNvPr id="78866" name="直接连接符 78865"/>
                <p:cNvSpPr/>
                <p:nvPr>
                  <p:custDataLst>
                    <p:tags r:id="rId3"/>
                  </p:custDataLst>
                </p:nvPr>
              </p:nvSpPr>
              <p:spPr>
                <a:xfrm flipH="1" flipV="1">
                  <a:off x="6120" y="7524"/>
                  <a:ext cx="1260" cy="312"/>
                </a:xfrm>
                <a:prstGeom prst="line">
                  <a:avLst/>
                </a:prstGeom>
                <a:ln w="9525" cap="flat" cmpd="sng">
                  <a:solidFill>
                    <a:srgbClr val="000000"/>
                  </a:solidFill>
                  <a:prstDash val="solid"/>
                  <a:headEnd type="none" w="med" len="med"/>
                  <a:tailEnd type="triangle" w="med" len="med"/>
                </a:ln>
              </p:spPr>
            </p:sp>
          </p:grpSp>
          <p:grpSp>
            <p:nvGrpSpPr>
              <p:cNvPr id="78867" name="组合 78866"/>
              <p:cNvGrpSpPr/>
              <p:nvPr/>
            </p:nvGrpSpPr>
            <p:grpSpPr>
              <a:xfrm>
                <a:off x="2157" y="11713"/>
                <a:ext cx="7920" cy="4009"/>
                <a:chOff x="2157" y="11713"/>
                <a:chExt cx="7920" cy="4009"/>
              </a:xfrm>
            </p:grpSpPr>
            <p:sp>
              <p:nvSpPr>
                <p:cNvPr id="78868" name="任意多边形 78867"/>
                <p:cNvSpPr/>
                <p:nvPr>
                  <p:custDataLst>
                    <p:tags r:id="rId4"/>
                  </p:custDataLst>
                </p:nvPr>
              </p:nvSpPr>
              <p:spPr>
                <a:xfrm>
                  <a:off x="3800" y="13033"/>
                  <a:ext cx="360" cy="247"/>
                </a:xfrm>
                <a:custGeom>
                  <a:avLst/>
                  <a:gdLst/>
                  <a:ahLst/>
                  <a:cxnLst/>
                  <a:pathLst>
                    <a:path w="240" h="91">
                      <a:moveTo>
                        <a:pt x="0" y="30"/>
                      </a:moveTo>
                      <a:cubicBezTo>
                        <a:pt x="76" y="45"/>
                        <a:pt x="195" y="91"/>
                        <a:pt x="240" y="0"/>
                      </a:cubicBezTo>
                    </a:path>
                  </a:pathLst>
                </a:custGeom>
                <a:noFill/>
                <a:ln w="9525" cap="flat" cmpd="sng">
                  <a:solidFill>
                    <a:srgbClr val="000000">
                      <a:alpha val="100000"/>
                    </a:srgbClr>
                  </a:solidFill>
                  <a:prstDash val="solid"/>
                  <a:headEnd type="none" w="med" len="med"/>
                  <a:tailEnd type="none" w="med" len="med"/>
                </a:ln>
              </p:spPr>
              <p:txBody>
                <a:bodyPr/>
                <a:p>
                  <a:endParaRPr lang="zh-CN" altLang="en-US"/>
                </a:p>
              </p:txBody>
            </p:sp>
            <p:sp>
              <p:nvSpPr>
                <p:cNvPr id="78869" name="任意多边形 78868"/>
                <p:cNvSpPr/>
                <p:nvPr>
                  <p:custDataLst>
                    <p:tags r:id="rId5"/>
                  </p:custDataLst>
                </p:nvPr>
              </p:nvSpPr>
              <p:spPr>
                <a:xfrm>
                  <a:off x="3240" y="11736"/>
                  <a:ext cx="3240" cy="3744"/>
                </a:xfrm>
                <a:custGeom>
                  <a:avLst/>
                  <a:gdLst/>
                  <a:ahLst/>
                  <a:cxnLst/>
                  <a:pathLst>
                    <a:path w="3240" h="3744">
                      <a:moveTo>
                        <a:pt x="0" y="0"/>
                      </a:moveTo>
                      <a:lnTo>
                        <a:pt x="3240" y="624"/>
                      </a:lnTo>
                      <a:lnTo>
                        <a:pt x="3240" y="3744"/>
                      </a:lnTo>
                      <a:lnTo>
                        <a:pt x="0" y="3120"/>
                      </a:lnTo>
                      <a:lnTo>
                        <a:pt x="0" y="0"/>
                      </a:lnTo>
                      <a:close/>
                    </a:path>
                  </a:pathLst>
                </a:custGeom>
                <a:solidFill>
                  <a:srgbClr val="969696">
                    <a:alpha val="100000"/>
                  </a:srgbClr>
                </a:solidFill>
                <a:ln w="9525" cap="flat" cmpd="sng">
                  <a:solidFill>
                    <a:srgbClr val="000000">
                      <a:alpha val="100000"/>
                    </a:srgbClr>
                  </a:solidFill>
                  <a:prstDash val="solid"/>
                  <a:headEnd type="none" w="med" len="med"/>
                  <a:tailEnd type="none" w="med" len="med"/>
                </a:ln>
              </p:spPr>
              <p:txBody>
                <a:bodyPr/>
                <a:p>
                  <a:endParaRPr lang="zh-CN" altLang="en-US"/>
                </a:p>
              </p:txBody>
            </p:sp>
            <p:sp>
              <p:nvSpPr>
                <p:cNvPr id="78870" name="直接连接符 78869"/>
                <p:cNvSpPr/>
                <p:nvPr>
                  <p:custDataLst>
                    <p:tags r:id="rId6"/>
                  </p:custDataLst>
                </p:nvPr>
              </p:nvSpPr>
              <p:spPr>
                <a:xfrm flipV="1">
                  <a:off x="2700" y="12807"/>
                  <a:ext cx="1260" cy="2517"/>
                </a:xfrm>
                <a:prstGeom prst="line">
                  <a:avLst/>
                </a:prstGeom>
                <a:ln w="9525" cap="flat" cmpd="sng">
                  <a:solidFill>
                    <a:srgbClr val="000000"/>
                  </a:solidFill>
                  <a:prstDash val="dash"/>
                  <a:headEnd type="oval" w="sm" len="sm"/>
                  <a:tailEnd type="oval" w="sm" len="sm"/>
                </a:ln>
              </p:spPr>
            </p:sp>
            <p:sp>
              <p:nvSpPr>
                <p:cNvPr id="78871" name="直接连接符 78870"/>
                <p:cNvSpPr/>
                <p:nvPr>
                  <p:custDataLst>
                    <p:tags r:id="rId7"/>
                  </p:custDataLst>
                </p:nvPr>
              </p:nvSpPr>
              <p:spPr>
                <a:xfrm>
                  <a:off x="3960" y="12828"/>
                  <a:ext cx="1620" cy="1716"/>
                </a:xfrm>
                <a:prstGeom prst="line">
                  <a:avLst/>
                </a:prstGeom>
                <a:ln w="19050" cap="flat" cmpd="sng">
                  <a:solidFill>
                    <a:srgbClr val="000000"/>
                  </a:solidFill>
                  <a:prstDash val="solid"/>
                  <a:headEnd type="oval" w="sm" len="sm"/>
                  <a:tailEnd type="oval" w="sm" len="sm"/>
                </a:ln>
              </p:spPr>
            </p:sp>
            <p:sp>
              <p:nvSpPr>
                <p:cNvPr id="78872" name="直接连接符 78871"/>
                <p:cNvSpPr/>
                <p:nvPr>
                  <p:custDataLst>
                    <p:tags r:id="rId8"/>
                  </p:custDataLst>
                </p:nvPr>
              </p:nvSpPr>
              <p:spPr>
                <a:xfrm flipV="1">
                  <a:off x="2700" y="14544"/>
                  <a:ext cx="2880" cy="780"/>
                </a:xfrm>
                <a:prstGeom prst="line">
                  <a:avLst/>
                </a:prstGeom>
                <a:ln w="9525" cap="flat" cmpd="sng">
                  <a:solidFill>
                    <a:srgbClr val="000000"/>
                  </a:solidFill>
                  <a:prstDash val="dash"/>
                  <a:headEnd type="oval" w="sm" len="sm"/>
                  <a:tailEnd type="oval" w="sm" len="sm"/>
                </a:ln>
              </p:spPr>
            </p:sp>
            <p:grpSp>
              <p:nvGrpSpPr>
                <p:cNvPr id="78873" name="组合 78872"/>
                <p:cNvGrpSpPr/>
                <p:nvPr/>
              </p:nvGrpSpPr>
              <p:grpSpPr>
                <a:xfrm>
                  <a:off x="5200" y="14350"/>
                  <a:ext cx="191" cy="234"/>
                  <a:chOff x="5140" y="14380"/>
                  <a:chExt cx="191" cy="234"/>
                </a:xfrm>
              </p:grpSpPr>
              <p:sp>
                <p:nvSpPr>
                  <p:cNvPr id="78874" name="直接连接符 78873"/>
                  <p:cNvSpPr/>
                  <p:nvPr>
                    <p:custDataLst>
                      <p:tags r:id="rId9"/>
                    </p:custDataLst>
                  </p:nvPr>
                </p:nvSpPr>
                <p:spPr>
                  <a:xfrm flipH="1" flipV="1">
                    <a:off x="5140" y="14437"/>
                    <a:ext cx="180" cy="177"/>
                  </a:xfrm>
                  <a:prstGeom prst="line">
                    <a:avLst/>
                  </a:prstGeom>
                  <a:ln w="9525" cap="flat" cmpd="sng">
                    <a:solidFill>
                      <a:srgbClr val="000000"/>
                    </a:solidFill>
                    <a:prstDash val="solid"/>
                    <a:headEnd type="none" w="med" len="med"/>
                    <a:tailEnd type="none" w="med" len="med"/>
                  </a:ln>
                </p:spPr>
              </p:sp>
              <p:sp>
                <p:nvSpPr>
                  <p:cNvPr id="78875" name="直接连接符 78874"/>
                  <p:cNvSpPr>
                    <a:spLocks noChangeAspect="1"/>
                  </p:cNvSpPr>
                  <p:nvPr>
                    <p:custDataLst>
                      <p:tags r:id="rId10"/>
                    </p:custDataLst>
                  </p:nvPr>
                </p:nvSpPr>
                <p:spPr>
                  <a:xfrm rot="60000" flipH="1">
                    <a:off x="5140" y="14380"/>
                    <a:ext cx="191" cy="58"/>
                  </a:xfrm>
                  <a:prstGeom prst="line">
                    <a:avLst/>
                  </a:prstGeom>
                  <a:ln w="9525" cap="flat" cmpd="sng">
                    <a:solidFill>
                      <a:srgbClr val="000000"/>
                    </a:solidFill>
                    <a:prstDash val="solid"/>
                    <a:headEnd type="none" w="med" len="med"/>
                    <a:tailEnd type="none" w="med" len="med"/>
                  </a:ln>
                </p:spPr>
              </p:sp>
            </p:grpSp>
            <p:sp>
              <p:nvSpPr>
                <p:cNvPr id="78876" name="直接连接符 78875"/>
                <p:cNvSpPr/>
                <p:nvPr>
                  <p:custDataLst>
                    <p:tags r:id="rId11"/>
                  </p:custDataLst>
                </p:nvPr>
              </p:nvSpPr>
              <p:spPr>
                <a:xfrm>
                  <a:off x="3960" y="14076"/>
                  <a:ext cx="1080" cy="312"/>
                </a:xfrm>
                <a:prstGeom prst="line">
                  <a:avLst/>
                </a:prstGeom>
                <a:ln w="9525" cap="flat" cmpd="sng">
                  <a:solidFill>
                    <a:srgbClr val="000000"/>
                  </a:solidFill>
                  <a:prstDash val="solid"/>
                  <a:headEnd type="none" w="med" len="med"/>
                  <a:tailEnd type="none" w="med" len="med"/>
                </a:ln>
              </p:spPr>
            </p:sp>
            <p:grpSp>
              <p:nvGrpSpPr>
                <p:cNvPr id="78877" name="组合 78876"/>
                <p:cNvGrpSpPr/>
                <p:nvPr/>
              </p:nvGrpSpPr>
              <p:grpSpPr>
                <a:xfrm>
                  <a:off x="2157" y="11713"/>
                  <a:ext cx="7920" cy="4009"/>
                  <a:chOff x="2157" y="11713"/>
                  <a:chExt cx="7920" cy="4009"/>
                </a:xfrm>
              </p:grpSpPr>
              <p:grpSp>
                <p:nvGrpSpPr>
                  <p:cNvPr id="78878" name="组合 78877"/>
                  <p:cNvGrpSpPr/>
                  <p:nvPr/>
                </p:nvGrpSpPr>
                <p:grpSpPr>
                  <a:xfrm>
                    <a:off x="6887" y="12048"/>
                    <a:ext cx="3190" cy="1464"/>
                    <a:chOff x="6890" y="12048"/>
                    <a:chExt cx="3190" cy="1464"/>
                  </a:xfrm>
                </p:grpSpPr>
                <p:sp>
                  <p:nvSpPr>
                    <p:cNvPr id="78879" name="文本框 78878"/>
                    <p:cNvSpPr txBox="1"/>
                    <p:nvPr>
                      <p:custDataLst>
                        <p:tags r:id="rId12"/>
                      </p:custDataLst>
                    </p:nvPr>
                  </p:nvSpPr>
                  <p:spPr>
                    <a:xfrm>
                      <a:off x="9360" y="12742"/>
                      <a:ext cx="720" cy="468"/>
                    </a:xfrm>
                    <a:prstGeom prst="rect">
                      <a:avLst/>
                    </a:prstGeom>
                    <a:noFill/>
                    <a:ln w="9525">
                      <a:noFill/>
                    </a:ln>
                  </p:spPr>
                  <p:txBody>
                    <a:bodyPr/>
                    <a:p>
                      <a:pPr algn="just"/>
                      <a:r>
                        <a:rPr lang="en-US" altLang="zh-CN" sz="1600" err="1">
                          <a:latin typeface="Times New Roman" panose="02020603050405020304" pitchFamily="18" charset="0"/>
                        </a:rPr>
                        <a:t>z</a:t>
                      </a:r>
                      <a:r>
                        <a:rPr lang="en-US" altLang="zh-CN" sz="1600" baseline="-25000" err="1">
                          <a:latin typeface="Times New Roman" panose="02020603050405020304" pitchFamily="18" charset="0"/>
                        </a:rPr>
                        <a:t>view</a:t>
                      </a:r>
                      <a:endParaRPr lang="en-US" altLang="zh-CN" sz="1600">
                        <a:latin typeface="Arial" panose="020B0604020202020204" pitchFamily="34" charset="0"/>
                      </a:endParaRPr>
                    </a:p>
                  </p:txBody>
                </p:sp>
                <p:sp>
                  <p:nvSpPr>
                    <p:cNvPr id="78880" name="文本框 78879"/>
                    <p:cNvSpPr txBox="1"/>
                    <p:nvPr>
                      <p:custDataLst>
                        <p:tags r:id="rId13"/>
                      </p:custDataLst>
                    </p:nvPr>
                  </p:nvSpPr>
                  <p:spPr>
                    <a:xfrm>
                      <a:off x="6890" y="13044"/>
                      <a:ext cx="720" cy="468"/>
                    </a:xfrm>
                    <a:prstGeom prst="rect">
                      <a:avLst/>
                    </a:prstGeom>
                    <a:noFill/>
                    <a:ln w="9525">
                      <a:noFill/>
                    </a:ln>
                  </p:spPr>
                  <p:txBody>
                    <a:bodyPr/>
                    <a:p>
                      <a:pPr algn="just"/>
                      <a:r>
                        <a:rPr lang="en-US" altLang="zh-CN" sz="1600" err="1">
                          <a:latin typeface="Times New Roman" panose="02020603050405020304" pitchFamily="18" charset="0"/>
                        </a:rPr>
                        <a:t>x</a:t>
                      </a:r>
                      <a:r>
                        <a:rPr lang="en-US" altLang="zh-CN" sz="1600" baseline="-25000" err="1">
                          <a:latin typeface="Times New Roman" panose="02020603050405020304" pitchFamily="18" charset="0"/>
                        </a:rPr>
                        <a:t>view</a:t>
                      </a:r>
                      <a:endParaRPr lang="en-US" altLang="zh-CN" sz="1600">
                        <a:latin typeface="Arial" panose="020B0604020202020204" pitchFamily="34" charset="0"/>
                      </a:endParaRPr>
                    </a:p>
                  </p:txBody>
                </p:sp>
                <p:sp>
                  <p:nvSpPr>
                    <p:cNvPr id="78881" name="文本框 78880"/>
                    <p:cNvSpPr txBox="1"/>
                    <p:nvPr>
                      <p:custDataLst>
                        <p:tags r:id="rId14"/>
                      </p:custDataLst>
                    </p:nvPr>
                  </p:nvSpPr>
                  <p:spPr>
                    <a:xfrm>
                      <a:off x="7870" y="12048"/>
                      <a:ext cx="720" cy="468"/>
                    </a:xfrm>
                    <a:prstGeom prst="rect">
                      <a:avLst/>
                    </a:prstGeom>
                    <a:noFill/>
                    <a:ln w="9525">
                      <a:noFill/>
                    </a:ln>
                  </p:spPr>
                  <p:txBody>
                    <a:bodyPr/>
                    <a:p>
                      <a:pPr algn="just"/>
                      <a:r>
                        <a:rPr lang="en-US" altLang="zh-CN" sz="1600" err="1">
                          <a:latin typeface="Times New Roman" panose="02020603050405020304" pitchFamily="18" charset="0"/>
                        </a:rPr>
                        <a:t>y</a:t>
                      </a:r>
                      <a:r>
                        <a:rPr lang="en-US" altLang="zh-CN" sz="1600" baseline="-25000" err="1">
                          <a:latin typeface="Times New Roman" panose="02020603050405020304" pitchFamily="18" charset="0"/>
                        </a:rPr>
                        <a:t>view</a:t>
                      </a:r>
                      <a:endParaRPr lang="en-US" altLang="zh-CN" sz="1600">
                        <a:latin typeface="Arial" panose="020B0604020202020204" pitchFamily="34" charset="0"/>
                      </a:endParaRPr>
                    </a:p>
                  </p:txBody>
                </p:sp>
              </p:grpSp>
              <p:grpSp>
                <p:nvGrpSpPr>
                  <p:cNvPr id="78882" name="组合 78881"/>
                  <p:cNvGrpSpPr/>
                  <p:nvPr/>
                </p:nvGrpSpPr>
                <p:grpSpPr>
                  <a:xfrm>
                    <a:off x="2157" y="11713"/>
                    <a:ext cx="4080" cy="4009"/>
                    <a:chOff x="2157" y="11713"/>
                    <a:chExt cx="4080" cy="4009"/>
                  </a:xfrm>
                </p:grpSpPr>
                <p:sp>
                  <p:nvSpPr>
                    <p:cNvPr id="78883" name="文本框 78882"/>
                    <p:cNvSpPr txBox="1"/>
                    <p:nvPr>
                      <p:custDataLst>
                        <p:tags r:id="rId15"/>
                      </p:custDataLst>
                    </p:nvPr>
                  </p:nvSpPr>
                  <p:spPr>
                    <a:xfrm>
                      <a:off x="2277" y="11713"/>
                      <a:ext cx="1080" cy="468"/>
                    </a:xfrm>
                    <a:prstGeom prst="rect">
                      <a:avLst/>
                    </a:prstGeom>
                    <a:noFill/>
                    <a:ln w="9525">
                      <a:noFill/>
                    </a:ln>
                  </p:spPr>
                  <p:txBody>
                    <a:bodyPr/>
                    <a:p>
                      <a:pPr algn="just"/>
                      <a:r>
                        <a:rPr lang="zh-CN" altLang="en-US" sz="1600" dirty="0">
                          <a:latin typeface="Times New Roman" panose="02020603050405020304" pitchFamily="18" charset="0"/>
                        </a:rPr>
                        <a:t>观察平面</a:t>
                      </a:r>
                      <a:endParaRPr lang="zh-CN" altLang="en-US" sz="1600" dirty="0">
                        <a:latin typeface="Arial" panose="020B0604020202020204" pitchFamily="34" charset="0"/>
                      </a:endParaRPr>
                    </a:p>
                  </p:txBody>
                </p:sp>
                <p:sp>
                  <p:nvSpPr>
                    <p:cNvPr id="78884" name="文本框 78883"/>
                    <p:cNvSpPr txBox="1"/>
                    <p:nvPr>
                      <p:custDataLst>
                        <p:tags r:id="rId16"/>
                      </p:custDataLst>
                    </p:nvPr>
                  </p:nvSpPr>
                  <p:spPr>
                    <a:xfrm>
                      <a:off x="2157" y="15254"/>
                      <a:ext cx="1080" cy="468"/>
                    </a:xfrm>
                    <a:prstGeom prst="rect">
                      <a:avLst/>
                    </a:prstGeom>
                    <a:noFill/>
                    <a:ln w="9525">
                      <a:noFill/>
                    </a:ln>
                  </p:spPr>
                  <p:txBody>
                    <a:bodyPr/>
                    <a:p>
                      <a:pPr algn="just"/>
                      <a:r>
                        <a:rPr lang="en-US" altLang="zh-CN" sz="1600">
                          <a:latin typeface="宋体" panose="02010600030101010101" pitchFamily="2" charset="-122"/>
                        </a:rPr>
                        <a:t>(x</a:t>
                      </a:r>
                      <a:r>
                        <a:rPr lang="zh-CN" altLang="en-US" sz="1600" dirty="0">
                          <a:latin typeface="宋体" panose="02010600030101010101" pitchFamily="2" charset="-122"/>
                        </a:rPr>
                        <a:t>，</a:t>
                      </a:r>
                      <a:r>
                        <a:rPr lang="en-US" altLang="zh-CN" sz="1600">
                          <a:latin typeface="宋体" panose="02010600030101010101" pitchFamily="2" charset="-122"/>
                        </a:rPr>
                        <a:t>y</a:t>
                      </a:r>
                      <a:r>
                        <a:rPr lang="zh-CN" altLang="en-US" sz="1600" dirty="0">
                          <a:latin typeface="宋体" panose="02010600030101010101" pitchFamily="2" charset="-122"/>
                        </a:rPr>
                        <a:t>，</a:t>
                      </a:r>
                      <a:r>
                        <a:rPr lang="en-US" altLang="zh-CN" sz="1600">
                          <a:latin typeface="宋体" panose="02010600030101010101" pitchFamily="2" charset="-122"/>
                        </a:rPr>
                        <a:t>z)</a:t>
                      </a:r>
                      <a:endParaRPr lang="en-US" altLang="zh-CN" sz="1600">
                        <a:latin typeface="Arial" panose="020B0604020202020204" pitchFamily="34" charset="0"/>
                      </a:endParaRPr>
                    </a:p>
                  </p:txBody>
                </p:sp>
                <p:sp>
                  <p:nvSpPr>
                    <p:cNvPr id="78885" name="文本框 78884"/>
                    <p:cNvSpPr txBox="1"/>
                    <p:nvPr>
                      <p:custDataLst>
                        <p:tags r:id="rId17"/>
                      </p:custDataLst>
                    </p:nvPr>
                  </p:nvSpPr>
                  <p:spPr>
                    <a:xfrm>
                      <a:off x="3357" y="12350"/>
                      <a:ext cx="1260" cy="468"/>
                    </a:xfrm>
                    <a:prstGeom prst="rect">
                      <a:avLst/>
                    </a:prstGeom>
                    <a:noFill/>
                    <a:ln w="9525">
                      <a:noFill/>
                    </a:ln>
                  </p:spPr>
                  <p:txBody>
                    <a:bodyPr/>
                    <a:p>
                      <a:pPr algn="just"/>
                      <a:r>
                        <a:rPr lang="en-US" altLang="zh-CN" sz="1600">
                          <a:latin typeface="Times New Roman" panose="02020603050405020304" pitchFamily="18" charset="0"/>
                        </a:rPr>
                        <a:t>(</a:t>
                      </a:r>
                      <a:r>
                        <a:rPr lang="en-US" altLang="zh-CN" sz="1600" err="1">
                          <a:latin typeface="Times New Roman" panose="02020603050405020304" pitchFamily="18" charset="0"/>
                        </a:rPr>
                        <a:t>x</a:t>
                      </a:r>
                      <a:r>
                        <a:rPr lang="en-US" altLang="zh-CN" sz="1600" baseline="-25000" err="1">
                          <a:latin typeface="Times New Roman" panose="02020603050405020304" pitchFamily="18" charset="0"/>
                        </a:rPr>
                        <a:t>p</a:t>
                      </a:r>
                      <a:r>
                        <a:rPr lang="zh-CN" altLang="en-US" sz="1600" dirty="0">
                          <a:latin typeface="Times New Roman" panose="02020603050405020304" pitchFamily="18" charset="0"/>
                        </a:rPr>
                        <a:t>，</a:t>
                      </a:r>
                      <a:r>
                        <a:rPr lang="en-US" altLang="zh-CN" sz="1600" err="1">
                          <a:latin typeface="Times New Roman" panose="02020603050405020304" pitchFamily="18" charset="0"/>
                        </a:rPr>
                        <a:t>y</a:t>
                      </a:r>
                      <a:r>
                        <a:rPr lang="en-US" altLang="zh-CN" sz="1600" baseline="-25000" err="1">
                          <a:latin typeface="Times New Roman" panose="02020603050405020304" pitchFamily="18" charset="0"/>
                        </a:rPr>
                        <a:t>p</a:t>
                      </a:r>
                      <a:r>
                        <a:rPr lang="zh-CN" altLang="en-US" sz="1600" dirty="0">
                          <a:latin typeface="Times New Roman" panose="02020603050405020304" pitchFamily="18" charset="0"/>
                        </a:rPr>
                        <a:t>，</a:t>
                      </a:r>
                      <a:r>
                        <a:rPr lang="en-US" altLang="zh-CN" sz="1600" err="1">
                          <a:latin typeface="Times New Roman" panose="02020603050405020304" pitchFamily="18" charset="0"/>
                        </a:rPr>
                        <a:t>z</a:t>
                      </a:r>
                      <a:r>
                        <a:rPr lang="en-US" altLang="zh-CN" sz="1600" baseline="-25000" err="1">
                          <a:latin typeface="Times New Roman" panose="02020603050405020304" pitchFamily="18" charset="0"/>
                        </a:rPr>
                        <a:t>vp</a:t>
                      </a:r>
                      <a:r>
                        <a:rPr lang="en-US" altLang="zh-CN" sz="1600" baseline="-25000">
                          <a:latin typeface="Times New Roman" panose="02020603050405020304" pitchFamily="18" charset="0"/>
                        </a:rPr>
                        <a:t> </a:t>
                      </a:r>
                      <a:r>
                        <a:rPr lang="en-US" altLang="zh-CN" sz="1600">
                          <a:latin typeface="Times New Roman" panose="02020603050405020304" pitchFamily="18" charset="0"/>
                        </a:rPr>
                        <a:t>)</a:t>
                      </a:r>
                      <a:endParaRPr lang="en-US" altLang="zh-CN" sz="1600">
                        <a:latin typeface="Times New Roman" panose="02020603050405020304" pitchFamily="18" charset="0"/>
                      </a:endParaRPr>
                    </a:p>
                    <a:p>
                      <a:endParaRPr lang="en-US" altLang="zh-CN" sz="1600">
                        <a:latin typeface="Arial" panose="020B0604020202020204" pitchFamily="34" charset="0"/>
                      </a:endParaRPr>
                    </a:p>
                  </p:txBody>
                </p:sp>
                <p:sp>
                  <p:nvSpPr>
                    <p:cNvPr id="78886" name="文本框 78885"/>
                    <p:cNvSpPr txBox="1"/>
                    <p:nvPr>
                      <p:custDataLst>
                        <p:tags r:id="rId18"/>
                      </p:custDataLst>
                    </p:nvPr>
                  </p:nvSpPr>
                  <p:spPr>
                    <a:xfrm>
                      <a:off x="5157" y="14514"/>
                      <a:ext cx="1080" cy="468"/>
                    </a:xfrm>
                    <a:prstGeom prst="rect">
                      <a:avLst/>
                    </a:prstGeom>
                    <a:noFill/>
                    <a:ln w="9525">
                      <a:noFill/>
                    </a:ln>
                  </p:spPr>
                  <p:txBody>
                    <a:bodyPr/>
                    <a:p>
                      <a:pPr algn="just"/>
                      <a:r>
                        <a:rPr lang="en-US" altLang="zh-CN" sz="1600">
                          <a:latin typeface="Times New Roman" panose="02020603050405020304" pitchFamily="18" charset="0"/>
                        </a:rPr>
                        <a:t>(x</a:t>
                      </a:r>
                      <a:r>
                        <a:rPr lang="zh-CN" altLang="en-US" sz="1600" dirty="0">
                          <a:latin typeface="Times New Roman" panose="02020603050405020304" pitchFamily="18" charset="0"/>
                        </a:rPr>
                        <a:t>，</a:t>
                      </a:r>
                      <a:r>
                        <a:rPr lang="en-US" altLang="zh-CN" sz="1600">
                          <a:latin typeface="Times New Roman" panose="02020603050405020304" pitchFamily="18" charset="0"/>
                        </a:rPr>
                        <a:t>y</a:t>
                      </a:r>
                      <a:r>
                        <a:rPr lang="zh-CN" altLang="en-US" sz="1600" dirty="0">
                          <a:latin typeface="Times New Roman" panose="02020603050405020304" pitchFamily="18" charset="0"/>
                        </a:rPr>
                        <a:t>，</a:t>
                      </a:r>
                      <a:r>
                        <a:rPr lang="en-US" altLang="zh-CN" sz="1600" err="1">
                          <a:latin typeface="Times New Roman" panose="02020603050405020304" pitchFamily="18" charset="0"/>
                        </a:rPr>
                        <a:t>z</a:t>
                      </a:r>
                      <a:r>
                        <a:rPr lang="en-US" altLang="zh-CN" sz="1600" baseline="-25000" err="1">
                          <a:latin typeface="Times New Roman" panose="02020603050405020304" pitchFamily="18" charset="0"/>
                        </a:rPr>
                        <a:t>vp</a:t>
                      </a:r>
                      <a:r>
                        <a:rPr lang="en-US" altLang="zh-CN" sz="1600">
                          <a:latin typeface="Times New Roman" panose="02020603050405020304" pitchFamily="18" charset="0"/>
                        </a:rPr>
                        <a:t>)</a:t>
                      </a:r>
                      <a:endParaRPr lang="en-US" altLang="zh-CN" sz="1600">
                        <a:latin typeface="Times New Roman" panose="02020603050405020304" pitchFamily="18" charset="0"/>
                      </a:endParaRPr>
                    </a:p>
                    <a:p>
                      <a:endParaRPr lang="en-US" altLang="zh-CN" sz="1600">
                        <a:latin typeface="Arial" panose="020B0604020202020204" pitchFamily="34" charset="0"/>
                      </a:endParaRPr>
                    </a:p>
                  </p:txBody>
                </p:sp>
                <p:sp>
                  <p:nvSpPr>
                    <p:cNvPr id="78887" name="文本框 78886"/>
                    <p:cNvSpPr txBox="1"/>
                    <p:nvPr>
                      <p:custDataLst>
                        <p:tags r:id="rId19"/>
                      </p:custDataLst>
                    </p:nvPr>
                  </p:nvSpPr>
                  <p:spPr>
                    <a:xfrm>
                      <a:off x="3787" y="13093"/>
                      <a:ext cx="363" cy="468"/>
                    </a:xfrm>
                    <a:prstGeom prst="rect">
                      <a:avLst/>
                    </a:prstGeom>
                    <a:noFill/>
                    <a:ln w="9525">
                      <a:noFill/>
                    </a:ln>
                  </p:spPr>
                  <p:txBody>
                    <a:bodyPr/>
                    <a:p>
                      <a:pPr algn="just"/>
                      <a:r>
                        <a:rPr lang="en-US" altLang="zh-CN" sz="1600">
                          <a:latin typeface="Times New Roman" panose="02020603050405020304" pitchFamily="18" charset="0"/>
                        </a:rPr>
                        <a:t>α</a:t>
                      </a:r>
                      <a:endParaRPr lang="en-US" altLang="zh-CN" sz="1600">
                        <a:latin typeface="Arial" panose="020B0604020202020204" pitchFamily="34" charset="0"/>
                      </a:endParaRPr>
                    </a:p>
                  </p:txBody>
                </p:sp>
                <p:sp>
                  <p:nvSpPr>
                    <p:cNvPr id="78888" name="文本框 78887"/>
                    <p:cNvSpPr txBox="1"/>
                    <p:nvPr>
                      <p:custDataLst>
                        <p:tags r:id="rId20"/>
                      </p:custDataLst>
                    </p:nvPr>
                  </p:nvSpPr>
                  <p:spPr>
                    <a:xfrm>
                      <a:off x="4470" y="13804"/>
                      <a:ext cx="360" cy="468"/>
                    </a:xfrm>
                    <a:prstGeom prst="rect">
                      <a:avLst/>
                    </a:prstGeom>
                    <a:noFill/>
                    <a:ln w="9525">
                      <a:noFill/>
                    </a:ln>
                  </p:spPr>
                  <p:txBody>
                    <a:bodyPr/>
                    <a:p>
                      <a:endParaRPr sz="1600" dirty="0">
                        <a:latin typeface="Arial" panose="020B0604020202020204" pitchFamily="34" charset="0"/>
                      </a:endParaRPr>
                    </a:p>
                  </p:txBody>
                </p:sp>
                <p:sp>
                  <p:nvSpPr>
                    <p:cNvPr id="78889" name="文本框 78888"/>
                    <p:cNvSpPr txBox="1"/>
                    <p:nvPr>
                      <p:custDataLst>
                        <p:tags r:id="rId21"/>
                      </p:custDataLst>
                    </p:nvPr>
                  </p:nvSpPr>
                  <p:spPr>
                    <a:xfrm>
                      <a:off x="4677" y="13296"/>
                      <a:ext cx="360" cy="468"/>
                    </a:xfrm>
                    <a:prstGeom prst="rect">
                      <a:avLst/>
                    </a:prstGeom>
                    <a:noFill/>
                    <a:ln w="9525">
                      <a:noFill/>
                    </a:ln>
                  </p:spPr>
                  <p:txBody>
                    <a:bodyPr/>
                    <a:p>
                      <a:pPr algn="just"/>
                      <a:r>
                        <a:rPr lang="en-US" altLang="zh-CN" sz="1600">
                          <a:latin typeface="宋体" panose="02010600030101010101" pitchFamily="2" charset="-122"/>
                        </a:rPr>
                        <a:t>L</a:t>
                      </a:r>
                      <a:endParaRPr lang="en-US" altLang="zh-CN" sz="1600">
                        <a:latin typeface="Arial" panose="020B0604020202020204" pitchFamily="34" charset="0"/>
                      </a:endParaRPr>
                    </a:p>
                  </p:txBody>
                </p:sp>
              </p:grpSp>
            </p:grpSp>
            <p:sp>
              <p:nvSpPr>
                <p:cNvPr id="78890" name="任意多边形 78889"/>
                <p:cNvSpPr/>
                <p:nvPr>
                  <p:custDataLst>
                    <p:tags r:id="rId22"/>
                  </p:custDataLst>
                </p:nvPr>
              </p:nvSpPr>
              <p:spPr>
                <a:xfrm>
                  <a:off x="4760" y="14096"/>
                  <a:ext cx="378" cy="203"/>
                </a:xfrm>
                <a:custGeom>
                  <a:avLst/>
                  <a:gdLst/>
                  <a:ahLst/>
                  <a:cxnLst/>
                  <a:pathLst>
                    <a:path w="378" h="203">
                      <a:moveTo>
                        <a:pt x="18" y="203"/>
                      </a:moveTo>
                      <a:cubicBezTo>
                        <a:pt x="13" y="183"/>
                        <a:pt x="0" y="163"/>
                        <a:pt x="3" y="143"/>
                      </a:cubicBezTo>
                      <a:cubicBezTo>
                        <a:pt x="6" y="125"/>
                        <a:pt x="19" y="110"/>
                        <a:pt x="33" y="98"/>
                      </a:cubicBezTo>
                      <a:cubicBezTo>
                        <a:pt x="145" y="0"/>
                        <a:pt x="225" y="23"/>
                        <a:pt x="378" y="23"/>
                      </a:cubicBezTo>
                    </a:path>
                  </a:pathLst>
                </a:custGeom>
                <a:noFill/>
                <a:ln w="9525" cap="flat" cmpd="sng">
                  <a:solidFill>
                    <a:srgbClr val="000000">
                      <a:alpha val="100000"/>
                    </a:srgbClr>
                  </a:solidFill>
                  <a:prstDash val="solid"/>
                  <a:headEnd type="none" w="med" len="med"/>
                  <a:tailEnd type="none" w="med" len="med"/>
                </a:ln>
              </p:spPr>
              <p:txBody>
                <a:bodyPr/>
                <a:p>
                  <a:endParaRPr lang="zh-CN" altLang="en-US"/>
                </a:p>
              </p:txBody>
            </p:sp>
          </p:grpSp>
        </p:grpSp>
        <p:sp>
          <p:nvSpPr>
            <p:cNvPr id="78891" name="任意多边形 78890"/>
            <p:cNvSpPr/>
            <p:nvPr>
              <p:custDataLst>
                <p:tags r:id="rId23"/>
              </p:custDataLst>
            </p:nvPr>
          </p:nvSpPr>
          <p:spPr>
            <a:xfrm>
              <a:off x="3697" y="2748"/>
              <a:ext cx="363" cy="68"/>
            </a:xfrm>
            <a:custGeom>
              <a:avLst/>
              <a:gdLst/>
              <a:ahLst/>
              <a:cxnLst/>
              <a:pathLst>
                <a:path w="540" h="182">
                  <a:moveTo>
                    <a:pt x="0" y="0"/>
                  </a:moveTo>
                  <a:cubicBezTo>
                    <a:pt x="60" y="65"/>
                    <a:pt x="120" y="130"/>
                    <a:pt x="180" y="156"/>
                  </a:cubicBezTo>
                  <a:cubicBezTo>
                    <a:pt x="240" y="182"/>
                    <a:pt x="300" y="182"/>
                    <a:pt x="360" y="156"/>
                  </a:cubicBezTo>
                  <a:cubicBezTo>
                    <a:pt x="420" y="130"/>
                    <a:pt x="510" y="26"/>
                    <a:pt x="540" y="0"/>
                  </a:cubicBezTo>
                </a:path>
              </a:pathLst>
            </a:custGeom>
            <a:noFill/>
            <a:ln w="9525" cap="flat" cmpd="sng">
              <a:solidFill>
                <a:srgbClr val="000000">
                  <a:alpha val="100000"/>
                </a:srgbClr>
              </a:solidFill>
              <a:prstDash val="solid"/>
              <a:headEnd type="none" w="med" len="med"/>
              <a:tailEnd type="none" w="med" len="med"/>
            </a:ln>
          </p:spPr>
          <p:txBody>
            <a:bodyPr/>
            <a:p>
              <a:endParaRPr lang="zh-CN" altLang="en-US"/>
            </a:p>
          </p:txBody>
        </p:sp>
      </p:grpSp>
      <p:sp>
        <p:nvSpPr>
          <p:cNvPr id="11" name="标题 1"/>
          <p:cNvSpPr txBox="1">
            <a:spLocks noChangeArrowheads="1"/>
          </p:cNvSpPr>
          <p:nvPr>
            <p:custDataLst>
              <p:tags r:id="rId24"/>
            </p:custDataLst>
          </p:nvPr>
        </p:nvSpPr>
        <p:spPr bwMode="auto">
          <a:xfrm>
            <a:off x="457200" y="274638"/>
            <a:ext cx="8229600" cy="1020763"/>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lgn="ctr" rtl="0" eaLnBrk="0" fontAlgn="base" hangingPunct="0">
              <a:spcBef>
                <a:spcPct val="0"/>
              </a:spcBef>
              <a:spcAft>
                <a:spcPct val="0"/>
              </a:spcAft>
              <a:defRPr sz="3200" b="1" i="0" baseline="0">
                <a:solidFill>
                  <a:schemeClr val="tx1"/>
                </a:solidFill>
                <a:latin typeface="楷体" panose="02010609060101010101" pitchFamily="49" charset="-122"/>
                <a:ea typeface="楷体" panose="02010609060101010101" pitchFamily="49" charset="-122"/>
                <a:cs typeface="+mj-cs"/>
              </a:defRPr>
            </a:lvl1pPr>
            <a:lvl2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2pPr>
            <a:lvl3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3pPr>
            <a:lvl4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4pPr>
            <a:lvl5pPr algn="ctr" rtl="0" eaLnBrk="0" fontAlgn="base" hangingPunct="0">
              <a:spcBef>
                <a:spcPct val="0"/>
              </a:spcBef>
              <a:spcAft>
                <a:spcPct val="0"/>
              </a:spcAft>
              <a:defRPr sz="4000" b="1">
                <a:solidFill>
                  <a:schemeClr val="tx1"/>
                </a:solidFill>
                <a:effectLst>
                  <a:outerShdw blurRad="38100" dist="38100" dir="2700000" algn="tl">
                    <a:srgbClr val="000000"/>
                  </a:outerShdw>
                </a:effectLst>
                <a:latin typeface="Tahoma" panose="020B0604030504040204" pitchFamily="34" charset="0"/>
              </a:defRPr>
            </a:lvl5pPr>
            <a:lvl6pPr marL="4572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6pPr>
            <a:lvl7pPr marL="9144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7pPr>
            <a:lvl8pPr marL="13716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8pPr>
            <a:lvl9pPr marL="1828800" algn="ctr" rtl="0" fontAlgn="base">
              <a:spcBef>
                <a:spcPct val="0"/>
              </a:spcBef>
              <a:spcAft>
                <a:spcPct val="0"/>
              </a:spcAft>
              <a:defRPr sz="4000" b="1">
                <a:solidFill>
                  <a:schemeClr val="bg1"/>
                </a:solidFill>
                <a:effectLst>
                  <a:outerShdw blurRad="38100" dist="38100" dir="2700000" algn="tl">
                    <a:srgbClr val="000000"/>
                  </a:outerShdw>
                </a:effectLst>
                <a:latin typeface="Tahom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5.3.2  </a:t>
            </a:r>
            <a:r>
              <a:rPr kumimoji="0" lang="zh-CN" altLang="en-US"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平行投影</a:t>
            </a:r>
            <a:r>
              <a:rPr kumimoji="0" lang="en-US" altLang="zh-CN"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a:t>
            </a:r>
            <a:r>
              <a:rPr kumimoji="0" lang="zh-CN" altLang="en-US"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斜</a:t>
            </a:r>
            <a:r>
              <a:rPr kumimoji="0" lang="zh-CN" altLang="en-US" sz="32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平行投影</a:t>
            </a:r>
            <a:endParaRPr kumimoji="0" lang="zh-CN" altLang="en-US" sz="3200" b="1" i="0" u="none" strike="noStrike" kern="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9085" y="1600200"/>
            <a:ext cx="8523605" cy="4526280"/>
          </a:xfrm>
        </p:spPr>
        <p:txBody>
          <a:bodyPr/>
          <a:p>
            <a:pPr>
              <a:lnSpc>
                <a:spcPct val="90000"/>
              </a:lnSpc>
            </a:pPr>
            <a:r>
              <a:rPr lang="zh-CN" altLang="en-US" dirty="0">
                <a:latin typeface="Times New Roman" panose="02020603050405020304" pitchFamily="18" charset="0"/>
                <a:cs typeface="Times New Roman" panose="02020603050405020304" pitchFamily="18" charset="0"/>
                <a:sym typeface="+mn-ea"/>
              </a:rPr>
              <a:t>通常选取，以显示物体的前面、侧面和顶面的视图</a:t>
            </a:r>
            <a:r>
              <a:rPr lang="en-US" altLang="zh-CN">
                <a:latin typeface="Times New Roman" panose="02020603050405020304" pitchFamily="18" charset="0"/>
                <a:ea typeface="Batang" pitchFamily="18" charset="-127"/>
                <a:cs typeface="Times New Roman" panose="02020603050405020304" pitchFamily="18" charset="0"/>
                <a:sym typeface="+mn-ea"/>
              </a:rPr>
              <a:t>ϕ</a:t>
            </a:r>
            <a:r>
              <a:rPr lang="en-US" altLang="zh-CN">
                <a:latin typeface="Times New Roman" panose="02020603050405020304" pitchFamily="18" charset="0"/>
                <a:cs typeface="Times New Roman" panose="02020603050405020304" pitchFamily="18" charset="0"/>
                <a:sym typeface="+mn-ea"/>
              </a:rPr>
              <a:t>=30°</a:t>
            </a:r>
            <a:r>
              <a:rPr lang="zh-CN" altLang="en-US" dirty="0">
                <a:latin typeface="Times New Roman" panose="02020603050405020304" pitchFamily="18" charset="0"/>
                <a:cs typeface="Times New Roman" panose="02020603050405020304" pitchFamily="18" charset="0"/>
                <a:sym typeface="+mn-ea"/>
              </a:rPr>
              <a:t>或</a:t>
            </a:r>
            <a:r>
              <a:rPr lang="en-US" altLang="zh-CN">
                <a:latin typeface="Times New Roman" panose="02020603050405020304" pitchFamily="18" charset="0"/>
                <a:cs typeface="Times New Roman" panose="02020603050405020304" pitchFamily="18" charset="0"/>
                <a:sym typeface="+mn-ea"/>
              </a:rPr>
              <a:t>45°</a:t>
            </a:r>
            <a:r>
              <a:rPr lang="zh-CN" altLang="en-US" dirty="0">
                <a:latin typeface="Times New Roman" panose="02020603050405020304" pitchFamily="18" charset="0"/>
                <a:cs typeface="Times New Roman" panose="02020603050405020304" pitchFamily="18" charset="0"/>
                <a:sym typeface="+mn-ea"/>
              </a:rPr>
              <a:t>，以显示物体的前面、侧面和顶面的视图</a:t>
            </a:r>
            <a:endParaRPr lang="zh-CN" altLang="en-US" dirty="0">
              <a:latin typeface="Times New Roman" panose="02020603050405020304" pitchFamily="18" charset="0"/>
              <a:cs typeface="Times New Roman" panose="02020603050405020304" pitchFamily="18" charset="0"/>
            </a:endParaRPr>
          </a:p>
          <a:p>
            <a:pPr>
              <a:lnSpc>
                <a:spcPct val="90000"/>
              </a:lnSpc>
            </a:pPr>
            <a:r>
              <a:rPr lang="zh-CN" altLang="en-US" dirty="0">
                <a:latin typeface="Times New Roman" panose="02020603050405020304" pitchFamily="18" charset="0"/>
                <a:cs typeface="Times New Roman" panose="02020603050405020304" pitchFamily="18" charset="0"/>
                <a:sym typeface="+mn-ea"/>
              </a:rPr>
              <a:t>当</a:t>
            </a:r>
            <a:r>
              <a:rPr lang="en-US" altLang="zh-CN" err="1">
                <a:latin typeface="Times New Roman" panose="02020603050405020304" pitchFamily="18" charset="0"/>
                <a:cs typeface="Times New Roman" panose="02020603050405020304" pitchFamily="18" charset="0"/>
                <a:sym typeface="+mn-ea"/>
              </a:rPr>
              <a:t>tanα</a:t>
            </a:r>
            <a:r>
              <a:rPr lang="en-US" altLang="zh-CN">
                <a:latin typeface="Times New Roman" panose="02020603050405020304" pitchFamily="18" charset="0"/>
                <a:cs typeface="Times New Roman" panose="02020603050405020304" pitchFamily="18" charset="0"/>
                <a:sym typeface="+mn-ea"/>
              </a:rPr>
              <a:t>=1 </a:t>
            </a:r>
            <a:r>
              <a:rPr lang="zh-CN" altLang="en-US" dirty="0">
                <a:latin typeface="Times New Roman" panose="02020603050405020304" pitchFamily="18" charset="0"/>
                <a:cs typeface="Times New Roman" panose="02020603050405020304" pitchFamily="18" charset="0"/>
                <a:sym typeface="+mn-ea"/>
              </a:rPr>
              <a:t>时</a:t>
            </a:r>
            <a:r>
              <a:rPr lang="en-US" altLang="zh-CN">
                <a:latin typeface="Times New Roman" panose="02020603050405020304" pitchFamily="18" charset="0"/>
                <a:cs typeface="Times New Roman" panose="02020603050405020304" pitchFamily="18" charset="0"/>
                <a:sym typeface="+mn-ea"/>
              </a:rPr>
              <a:t>,</a:t>
            </a:r>
            <a:r>
              <a:rPr lang="zh-CN" altLang="en-US" dirty="0">
                <a:latin typeface="Times New Roman" panose="02020603050405020304" pitchFamily="18" charset="0"/>
                <a:cs typeface="Times New Roman" panose="02020603050405020304" pitchFamily="18" charset="0"/>
                <a:sym typeface="+mn-ea"/>
              </a:rPr>
              <a:t>所得的视图为斜等测投影</a:t>
            </a:r>
            <a:endParaRPr lang="zh-CN" altLang="en-US" dirty="0">
              <a:latin typeface="Times New Roman" panose="02020603050405020304" pitchFamily="18" charset="0"/>
              <a:cs typeface="Times New Roman" panose="02020603050405020304" pitchFamily="18" charset="0"/>
            </a:endParaRPr>
          </a:p>
          <a:p>
            <a:pPr>
              <a:lnSpc>
                <a:spcPct val="90000"/>
              </a:lnSpc>
            </a:pPr>
            <a:r>
              <a:rPr lang="zh-CN" altLang="en-US" dirty="0">
                <a:latin typeface="Times New Roman" panose="02020603050405020304" pitchFamily="18" charset="0"/>
                <a:cs typeface="Times New Roman" panose="02020603050405020304" pitchFamily="18" charset="0"/>
                <a:sym typeface="+mn-ea"/>
              </a:rPr>
              <a:t>当</a:t>
            </a:r>
            <a:r>
              <a:rPr lang="en-US" altLang="zh-CN" err="1">
                <a:latin typeface="Times New Roman" panose="02020603050405020304" pitchFamily="18" charset="0"/>
                <a:cs typeface="Times New Roman" panose="02020603050405020304" pitchFamily="18" charset="0"/>
                <a:sym typeface="+mn-ea"/>
              </a:rPr>
              <a:t>tanα</a:t>
            </a:r>
            <a:r>
              <a:rPr lang="en-US" altLang="zh-CN">
                <a:latin typeface="Times New Roman" panose="02020603050405020304" pitchFamily="18" charset="0"/>
                <a:cs typeface="Times New Roman" panose="02020603050405020304" pitchFamily="18" charset="0"/>
                <a:sym typeface="+mn-ea"/>
              </a:rPr>
              <a:t>=2 </a:t>
            </a:r>
            <a:r>
              <a:rPr lang="zh-CN" altLang="en-US" dirty="0">
                <a:latin typeface="Times New Roman" panose="02020603050405020304" pitchFamily="18" charset="0"/>
                <a:cs typeface="Times New Roman" panose="02020603050405020304" pitchFamily="18" charset="0"/>
                <a:sym typeface="+mn-ea"/>
              </a:rPr>
              <a:t>时</a:t>
            </a:r>
            <a:r>
              <a:rPr lang="en-US" altLang="zh-CN">
                <a:latin typeface="Times New Roman" panose="02020603050405020304" pitchFamily="18" charset="0"/>
                <a:cs typeface="Times New Roman" panose="02020603050405020304" pitchFamily="18" charset="0"/>
                <a:sym typeface="+mn-ea"/>
              </a:rPr>
              <a:t>,</a:t>
            </a:r>
            <a:r>
              <a:rPr lang="zh-CN" altLang="en-US" dirty="0">
                <a:latin typeface="Times New Roman" panose="02020603050405020304" pitchFamily="18" charset="0"/>
                <a:cs typeface="Times New Roman" panose="02020603050405020304" pitchFamily="18" charset="0"/>
                <a:sym typeface="+mn-ea"/>
              </a:rPr>
              <a:t>所得的视图为斜二测投影</a:t>
            </a:r>
            <a:endParaRPr lang="zh-CN" altLang="en-US">
              <a:latin typeface="Times New Roman" panose="02020603050405020304" pitchFamily="18" charset="0"/>
              <a:cs typeface="Times New Roman" panose="02020603050405020304" pitchFamily="18" charset="0"/>
            </a:endParaRPr>
          </a:p>
        </p:txBody>
      </p:sp>
      <p:pic>
        <p:nvPicPr>
          <p:cNvPr id="171013" name="图片 171012"/>
          <p:cNvPicPr>
            <a:picLocks noChangeAspect="1"/>
          </p:cNvPicPr>
          <p:nvPr>
            <p:custDataLst>
              <p:tags r:id="rId1"/>
            </p:custDataLst>
          </p:nvPr>
        </p:nvPicPr>
        <p:blipFill>
          <a:blip r:embed="rId2"/>
          <a:stretch>
            <a:fillRect/>
          </a:stretch>
        </p:blipFill>
        <p:spPr>
          <a:xfrm>
            <a:off x="395288" y="3789363"/>
            <a:ext cx="1944687" cy="1449387"/>
          </a:xfrm>
          <a:prstGeom prst="rect">
            <a:avLst/>
          </a:prstGeom>
          <a:noFill/>
          <a:ln w="9525">
            <a:noFill/>
          </a:ln>
        </p:spPr>
      </p:pic>
      <p:pic>
        <p:nvPicPr>
          <p:cNvPr id="171016" name="图片 171015"/>
          <p:cNvPicPr>
            <a:picLocks noChangeAspect="1"/>
          </p:cNvPicPr>
          <p:nvPr>
            <p:custDataLst>
              <p:tags r:id="rId3"/>
            </p:custDataLst>
          </p:nvPr>
        </p:nvPicPr>
        <p:blipFill>
          <a:blip r:embed="rId4"/>
          <a:stretch>
            <a:fillRect/>
          </a:stretch>
        </p:blipFill>
        <p:spPr>
          <a:xfrm>
            <a:off x="2411413" y="3795713"/>
            <a:ext cx="1944687" cy="1433512"/>
          </a:xfrm>
          <a:prstGeom prst="rect">
            <a:avLst/>
          </a:prstGeom>
          <a:noFill/>
          <a:ln w="9525">
            <a:noFill/>
          </a:ln>
        </p:spPr>
      </p:pic>
      <p:sp>
        <p:nvSpPr>
          <p:cNvPr id="171019" name="矩形 171018"/>
          <p:cNvSpPr/>
          <p:nvPr>
            <p:custDataLst>
              <p:tags r:id="rId5"/>
            </p:custDataLst>
          </p:nvPr>
        </p:nvSpPr>
        <p:spPr>
          <a:xfrm>
            <a:off x="0" y="2695575"/>
            <a:ext cx="9144000" cy="0"/>
          </a:xfrm>
          <a:prstGeom prst="rect">
            <a:avLst/>
          </a:prstGeom>
          <a:noFill/>
          <a:ln w="9525">
            <a:noFill/>
          </a:ln>
        </p:spPr>
        <p:txBody>
          <a:bodyPr/>
          <a:p>
            <a:endParaRPr lang="zh-CN" altLang="en-US"/>
          </a:p>
        </p:txBody>
      </p:sp>
      <p:pic>
        <p:nvPicPr>
          <p:cNvPr id="171018" name="图片 171017" descr="7-3-13"/>
          <p:cNvPicPr>
            <a:picLocks noChangeAspect="1"/>
          </p:cNvPicPr>
          <p:nvPr>
            <p:custDataLst>
              <p:tags r:id="rId6"/>
            </p:custDataLst>
          </p:nvPr>
        </p:nvPicPr>
        <p:blipFill>
          <a:blip r:embed="rId7"/>
          <a:srcRect l="902" t="52632" r="61734" b="6741"/>
          <a:stretch>
            <a:fillRect/>
          </a:stretch>
        </p:blipFill>
        <p:spPr>
          <a:xfrm>
            <a:off x="4716463" y="3833813"/>
            <a:ext cx="1971675" cy="1466850"/>
          </a:xfrm>
          <a:prstGeom prst="rect">
            <a:avLst/>
          </a:prstGeom>
          <a:noFill/>
          <a:ln w="9525">
            <a:noFill/>
          </a:ln>
        </p:spPr>
      </p:pic>
      <p:sp>
        <p:nvSpPr>
          <p:cNvPr id="171021" name="矩形 171020"/>
          <p:cNvSpPr/>
          <p:nvPr>
            <p:custDataLst>
              <p:tags r:id="rId8"/>
            </p:custDataLst>
          </p:nvPr>
        </p:nvSpPr>
        <p:spPr>
          <a:xfrm>
            <a:off x="127000" y="2822575"/>
            <a:ext cx="9144000" cy="0"/>
          </a:xfrm>
          <a:prstGeom prst="rect">
            <a:avLst/>
          </a:prstGeom>
          <a:noFill/>
          <a:ln w="9525">
            <a:noFill/>
          </a:ln>
        </p:spPr>
        <p:txBody>
          <a:bodyPr/>
          <a:p>
            <a:endParaRPr lang="zh-CN" altLang="en-US"/>
          </a:p>
        </p:txBody>
      </p:sp>
      <p:pic>
        <p:nvPicPr>
          <p:cNvPr id="171020" name="图片 171019" descr="7-3-13"/>
          <p:cNvPicPr>
            <a:picLocks noChangeAspect="1"/>
          </p:cNvPicPr>
          <p:nvPr>
            <p:custDataLst>
              <p:tags r:id="rId9"/>
            </p:custDataLst>
          </p:nvPr>
        </p:nvPicPr>
        <p:blipFill>
          <a:blip r:embed="rId7"/>
          <a:srcRect l="38266" t="52632" r="24188" b="6741"/>
          <a:stretch>
            <a:fillRect/>
          </a:stretch>
        </p:blipFill>
        <p:spPr>
          <a:xfrm>
            <a:off x="6694488" y="3833813"/>
            <a:ext cx="1981200" cy="1466850"/>
          </a:xfrm>
          <a:prstGeom prst="rect">
            <a:avLst/>
          </a:prstGeom>
          <a:noFill/>
          <a:ln w="9525">
            <a:noFill/>
          </a:ln>
        </p:spPr>
      </p:pic>
      <p:sp>
        <p:nvSpPr>
          <p:cNvPr id="171022" name="矩形 171021"/>
          <p:cNvSpPr/>
          <p:nvPr>
            <p:custDataLst>
              <p:tags r:id="rId10"/>
            </p:custDataLst>
          </p:nvPr>
        </p:nvSpPr>
        <p:spPr>
          <a:xfrm>
            <a:off x="1403350" y="5445125"/>
            <a:ext cx="2305050" cy="366713"/>
          </a:xfrm>
          <a:prstGeom prst="rect">
            <a:avLst/>
          </a:prstGeom>
          <a:noFill/>
          <a:ln w="9525">
            <a:noFill/>
          </a:ln>
        </p:spPr>
        <p:txBody>
          <a:bodyPr wrap="none" anchor="ctr" anchorCtr="0">
            <a:spAutoFit/>
          </a:bodyPr>
          <a:p>
            <a:r>
              <a:rPr lang="zh-CN" altLang="en-US" dirty="0">
                <a:highlight>
                  <a:srgbClr val="FFFF00"/>
                </a:highlight>
                <a:latin typeface="Arial" panose="020B0604020202020204" pitchFamily="34" charset="0"/>
              </a:rPr>
              <a:t>斜等测立方体投影图 </a:t>
            </a:r>
            <a:endParaRPr lang="zh-CN" altLang="en-US" dirty="0">
              <a:highlight>
                <a:srgbClr val="FFFF00"/>
              </a:highlight>
              <a:latin typeface="Arial" panose="020B0604020202020204" pitchFamily="34" charset="0"/>
            </a:endParaRPr>
          </a:p>
        </p:txBody>
      </p:sp>
      <p:sp>
        <p:nvSpPr>
          <p:cNvPr id="171023" name="矩形 171022"/>
          <p:cNvSpPr/>
          <p:nvPr>
            <p:custDataLst>
              <p:tags r:id="rId11"/>
            </p:custDataLst>
          </p:nvPr>
        </p:nvSpPr>
        <p:spPr>
          <a:xfrm>
            <a:off x="5507038" y="5445125"/>
            <a:ext cx="2305050" cy="366713"/>
          </a:xfrm>
          <a:prstGeom prst="rect">
            <a:avLst/>
          </a:prstGeom>
          <a:noFill/>
          <a:ln w="9525">
            <a:noFill/>
          </a:ln>
        </p:spPr>
        <p:txBody>
          <a:bodyPr wrap="none" anchor="ctr" anchorCtr="0">
            <a:spAutoFit/>
          </a:bodyPr>
          <a:p>
            <a:r>
              <a:rPr lang="zh-CN" altLang="en-US" dirty="0">
                <a:latin typeface="Arial" panose="020B0604020202020204" pitchFamily="34" charset="0"/>
              </a:rPr>
              <a:t>斜二测立方体投影图 </a:t>
            </a:r>
            <a:endParaRPr lang="zh-CN" altLang="en-US" dirty="0">
              <a:latin typeface="Arial" panose="020B0604020202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内容占位符 2"/>
          <p:cNvSpPr>
            <a:spLocks noGrp="1"/>
          </p:cNvSpPr>
          <p:nvPr>
            <p:ph idx="1"/>
          </p:nvPr>
        </p:nvSpPr>
        <p:spPr>
          <a:xfrm>
            <a:off x="340995" y="1295400"/>
            <a:ext cx="8496300" cy="4905375"/>
          </a:xfrm>
        </p:spPr>
        <p:txBody>
          <a:bodyPr vert="horz" wrap="square" lIns="91440" tIns="45720" rIns="91440" bIns="45720" anchor="t" anchorCtr="0"/>
          <a:p>
            <a:pPr>
              <a:spcBef>
                <a:spcPts val="600"/>
              </a:spcBef>
            </a:pPr>
            <a:r>
              <a:rPr lang="zh-CN" altLang="en-US" sz="2600" dirty="0">
                <a:latin typeface="楷体" panose="02010609060101010101" pitchFamily="49" charset="-122"/>
                <a:ea typeface="楷体" panose="02010609060101010101" pitchFamily="49" charset="-122"/>
                <a:cs typeface="+mn-cs"/>
              </a:rPr>
              <a:t>透视投影：利用中心投影法将物体投射在某个投影面得到图形</a:t>
            </a:r>
            <a:endParaRPr lang="zh-CN" altLang="en-US" sz="2600" dirty="0">
              <a:latin typeface="楷体" panose="02010609060101010101" pitchFamily="49" charset="-122"/>
              <a:ea typeface="楷体" panose="02010609060101010101" pitchFamily="49" charset="-122"/>
              <a:cs typeface="+mn-cs"/>
            </a:endParaRPr>
          </a:p>
          <a:p>
            <a:pPr>
              <a:spcBef>
                <a:spcPts val="600"/>
              </a:spcBef>
            </a:pPr>
            <a:r>
              <a:rPr lang="zh-CN" altLang="en-US" sz="2600" dirty="0">
                <a:sym typeface="+mn-ea"/>
              </a:rPr>
              <a:t>特点</a:t>
            </a:r>
            <a:endParaRPr lang="zh-CN" altLang="en-US" sz="2600" dirty="0">
              <a:sym typeface="+mn-ea"/>
            </a:endParaRPr>
          </a:p>
          <a:p>
            <a:pPr lvl="1">
              <a:spcBef>
                <a:spcPts val="600"/>
              </a:spcBef>
            </a:pPr>
            <a:r>
              <a:rPr lang="zh-CN" altLang="en-US" sz="2600" dirty="0">
                <a:latin typeface="楷体" panose="02010609060101010101" pitchFamily="49" charset="-122"/>
                <a:ea typeface="楷体" panose="02010609060101010101" pitchFamily="49" charset="-122"/>
                <a:cs typeface="+mn-cs"/>
              </a:rPr>
              <a:t>与人眼的成像方式一致</a:t>
            </a:r>
            <a:endParaRPr lang="zh-CN" altLang="en-US" sz="2600" dirty="0">
              <a:latin typeface="楷体" panose="02010609060101010101" pitchFamily="49" charset="-122"/>
              <a:ea typeface="楷体" panose="02010609060101010101" pitchFamily="49" charset="-122"/>
              <a:cs typeface="+mn-cs"/>
            </a:endParaRPr>
          </a:p>
          <a:p>
            <a:pPr lvl="1">
              <a:spcBef>
                <a:spcPts val="600"/>
              </a:spcBef>
            </a:pPr>
            <a:r>
              <a:rPr lang="zh-CN" altLang="en-US" sz="2600" dirty="0">
                <a:latin typeface="楷体" panose="02010609060101010101" pitchFamily="49" charset="-122"/>
                <a:ea typeface="楷体" panose="02010609060101010101" pitchFamily="49" charset="-122"/>
                <a:cs typeface="+mn-cs"/>
              </a:rPr>
              <a:t>具有真实感，但不能反映真实大小</a:t>
            </a:r>
            <a:endParaRPr lang="zh-CN" altLang="en-US" sz="2600" dirty="0">
              <a:latin typeface="楷体" panose="02010609060101010101" pitchFamily="49" charset="-122"/>
              <a:ea typeface="楷体" panose="02010609060101010101" pitchFamily="49" charset="-122"/>
              <a:cs typeface="+mn-cs"/>
            </a:endParaRPr>
          </a:p>
          <a:p>
            <a:pPr lvl="1">
              <a:spcBef>
                <a:spcPts val="600"/>
              </a:spcBef>
            </a:pPr>
            <a:r>
              <a:rPr lang="zh-CN" altLang="en-US" sz="2600" dirty="0">
                <a:latin typeface="楷体" panose="02010609060101010101" pitchFamily="49" charset="-122"/>
                <a:ea typeface="楷体" panose="02010609060101010101" pitchFamily="49" charset="-122"/>
                <a:cs typeface="+mn-cs"/>
              </a:rPr>
              <a:t>成像具有近大远小的特点</a:t>
            </a:r>
            <a:endParaRPr lang="en-US" altLang="zh-CN" sz="2600" dirty="0">
              <a:latin typeface="楷体" panose="02010609060101010101" pitchFamily="49" charset="-122"/>
              <a:ea typeface="楷体" panose="02010609060101010101" pitchFamily="49" charset="-122"/>
              <a:cs typeface="+mn-cs"/>
            </a:endParaRPr>
          </a:p>
          <a:p>
            <a:pPr>
              <a:spcBef>
                <a:spcPts val="600"/>
              </a:spcBef>
            </a:pPr>
            <a:endParaRPr lang="en-US" altLang="zh-CN" sz="2400" b="1" dirty="0">
              <a:solidFill>
                <a:srgbClr val="0000FF"/>
              </a:solidFill>
              <a:latin typeface="楷体" panose="02010609060101010101" pitchFamily="49" charset="-122"/>
              <a:ea typeface="楷体" panose="02010609060101010101" pitchFamily="49" charset="-122"/>
              <a:cs typeface="+mn-cs"/>
            </a:endParaRPr>
          </a:p>
          <a:p>
            <a:endParaRPr lang="zh-CN" altLang="en-US" sz="2400" dirty="0">
              <a:latin typeface="楷体" panose="02010609060101010101" pitchFamily="49" charset="-122"/>
              <a:ea typeface="楷体" panose="02010609060101010101" pitchFamily="49" charset="-122"/>
              <a:cs typeface="+mn-cs"/>
            </a:endParaRPr>
          </a:p>
          <a:p>
            <a:endParaRPr lang="zh-CN" altLang="en-US" dirty="0">
              <a:latin typeface="楷体" panose="02010609060101010101" pitchFamily="49" charset="-122"/>
              <a:ea typeface="楷体" panose="02010609060101010101" pitchFamily="49" charset="-122"/>
              <a:cs typeface="+mn-cs"/>
            </a:endParaRPr>
          </a:p>
        </p:txBody>
      </p:sp>
      <p:sp>
        <p:nvSpPr>
          <p:cNvPr id="60476" name="标题 1"/>
          <p:cNvSpPr>
            <a:spLocks noGrp="1"/>
          </p:cNvSpPr>
          <p:nvPr>
            <p:ph type="title"/>
          </p:nvPr>
        </p:nvSpPr>
        <p:spPr>
          <a:xfrm>
            <a:off x="457200" y="274638"/>
            <a:ext cx="8229600" cy="944562"/>
          </a:xfrm>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5.3.3  </a:t>
            </a:r>
            <a:r>
              <a:rPr lang="zh-CN" altLang="en-US" baseline="0" dirty="0">
                <a:latin typeface="楷体" panose="02010609060101010101" pitchFamily="49" charset="-122"/>
                <a:ea typeface="楷体" panose="02010609060101010101" pitchFamily="49" charset="-122"/>
                <a:cs typeface="+mj-cs"/>
              </a:rPr>
              <a:t>透视投影</a:t>
            </a:r>
            <a:endParaRPr lang="zh-CN" altLang="en-US" baseline="0" dirty="0">
              <a:latin typeface="楷体" panose="02010609060101010101" pitchFamily="49" charset="-122"/>
              <a:ea typeface="楷体" panose="02010609060101010101" pitchFamily="49" charset="-122"/>
              <a:cs typeface="+mj-cs"/>
            </a:endParaRPr>
          </a:p>
        </p:txBody>
      </p:sp>
      <p:pic>
        <p:nvPicPr>
          <p:cNvPr id="45058" name="Picture 7" descr="D:\ZPG\Angel_book\Second_Edition\SECOND_EDITION\FIGURES\JPEG\an01f19.jpg"/>
          <p:cNvPicPr>
            <a:picLocks noChangeAspect="1"/>
          </p:cNvPicPr>
          <p:nvPr>
            <p:custDataLst>
              <p:tags r:id="rId1"/>
            </p:custDataLst>
          </p:nvPr>
        </p:nvPicPr>
        <p:blipFill>
          <a:blip r:embed="rId2"/>
          <a:stretch>
            <a:fillRect/>
          </a:stretch>
        </p:blipFill>
        <p:spPr>
          <a:xfrm>
            <a:off x="5181600" y="4114800"/>
            <a:ext cx="2900045" cy="2254885"/>
          </a:xfrm>
          <a:prstGeom prst="rect">
            <a:avLst/>
          </a:prstGeom>
          <a:noFill/>
          <a:ln w="9525">
            <a:noFill/>
          </a:ln>
        </p:spPr>
      </p:pic>
      <p:pic>
        <p:nvPicPr>
          <p:cNvPr id="91140" name="Picture 2" descr="http://202.38.193.234/jzzt1/%BF%CE%B3%CC%B8%C5%CA%F6/%BD%CC%D1%A7%C6%BD%CC%A8/JXPT/GraphicsResource/Course/course2/chapter7/jibenkuanjia/pictures/1-2.GIF"/>
          <p:cNvPicPr>
            <a:picLocks noChangeAspect="1"/>
          </p:cNvPicPr>
          <p:nvPr>
            <p:custDataLst>
              <p:tags r:id="rId3"/>
            </p:custDataLst>
          </p:nvPr>
        </p:nvPicPr>
        <p:blipFill>
          <a:blip r:embed="rId4"/>
          <a:stretch>
            <a:fillRect/>
          </a:stretch>
        </p:blipFill>
        <p:spPr>
          <a:xfrm>
            <a:off x="457200" y="4038600"/>
            <a:ext cx="3301365" cy="2773680"/>
          </a:xfrm>
          <a:prstGeom prst="rect">
            <a:avLst/>
          </a:prstGeom>
          <a:noFill/>
          <a:ln w="9525">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05435" y="1296035"/>
            <a:ext cx="8574405" cy="4526280"/>
          </a:xfrm>
        </p:spPr>
        <p:txBody>
          <a:bodyPr/>
          <a:p>
            <a:pPr>
              <a:spcBef>
                <a:spcPts val="600"/>
              </a:spcBef>
            </a:pPr>
            <a:r>
              <a:rPr lang="zh-CN" altLang="en-US" dirty="0">
                <a:sym typeface="+mn-ea"/>
              </a:rPr>
              <a:t>透视投影</a:t>
            </a:r>
            <a:endParaRPr lang="zh-CN" altLang="en-US" dirty="0">
              <a:sym typeface="+mn-ea"/>
            </a:endParaRPr>
          </a:p>
          <a:p>
            <a:pPr lvl="1">
              <a:spcBef>
                <a:spcPts val="600"/>
              </a:spcBef>
            </a:pPr>
            <a:r>
              <a:rPr lang="zh-CN" altLang="en-US" sz="2400" dirty="0">
                <a:sym typeface="+mn-ea"/>
              </a:rPr>
              <a:t>投影线汇聚于一点（投影中心），即所有的投影线都从空间一点投射</a:t>
            </a:r>
            <a:endParaRPr lang="zh-CN" altLang="en-US" sz="2400" dirty="0">
              <a:sym typeface="+mn-ea"/>
            </a:endParaRPr>
          </a:p>
          <a:p>
            <a:pPr lvl="1">
              <a:spcBef>
                <a:spcPts val="600"/>
              </a:spcBef>
            </a:pPr>
            <a:r>
              <a:rPr lang="zh-CN" altLang="en-US" sz="2400" dirty="0">
                <a:sym typeface="+mn-ea"/>
              </a:rPr>
              <a:t>投影线与投影平面的交点就是物体上一点的透视投影。观察者的眼睛位置称为视点，视点到投影平面为焦距</a:t>
            </a:r>
            <a:endParaRPr lang="zh-CN" altLang="en-US" sz="2400" dirty="0">
              <a:sym typeface="+mn-ea"/>
            </a:endParaRPr>
          </a:p>
          <a:p>
            <a:pPr lvl="1">
              <a:spcBef>
                <a:spcPts val="600"/>
              </a:spcBef>
            </a:pPr>
            <a:r>
              <a:rPr lang="zh-CN" altLang="en-US" sz="2400" dirty="0">
                <a:sym typeface="+mn-ea"/>
              </a:rPr>
              <a:t>离视点近的物体的投影结果大，远的投影小，远到极点缩小成为点（灭点</a:t>
            </a:r>
            <a:r>
              <a:rPr lang="zh-CN" altLang="en-US" sz="2000" dirty="0">
                <a:latin typeface="Times New Roman" panose="02020603050405020304" pitchFamily="18" charset="0"/>
                <a:cs typeface="Times New Roman" panose="02020603050405020304" pitchFamily="18" charset="0"/>
                <a:sym typeface="+mn-ea"/>
              </a:rPr>
              <a:t>vanish point</a:t>
            </a:r>
            <a:r>
              <a:rPr lang="zh-CN" altLang="en-US" sz="2400" dirty="0">
                <a:latin typeface="Times New Roman" panose="02020603050405020304" pitchFamily="18" charset="0"/>
                <a:cs typeface="Times New Roman" panose="02020603050405020304" pitchFamily="18" charset="0"/>
                <a:sym typeface="+mn-ea"/>
              </a:rPr>
              <a:t>）</a:t>
            </a:r>
            <a:endParaRPr lang="en-US" altLang="zh-CN" sz="2400" dirty="0">
              <a:latin typeface="楷体" panose="02010609060101010101" pitchFamily="49" charset="-122"/>
              <a:ea typeface="楷体" panose="02010609060101010101" pitchFamily="49" charset="-122"/>
            </a:endParaRPr>
          </a:p>
          <a:p>
            <a:pPr lvl="1">
              <a:spcBef>
                <a:spcPts val="600"/>
              </a:spcBef>
            </a:pPr>
            <a:endParaRPr lang="en-US" altLang="zh-CN" sz="2400" dirty="0">
              <a:latin typeface="楷体" panose="02010609060101010101" pitchFamily="49" charset="-122"/>
              <a:ea typeface="楷体" panose="02010609060101010101" pitchFamily="49" charset="-122"/>
            </a:endParaRPr>
          </a:p>
        </p:txBody>
      </p:sp>
      <p:sp>
        <p:nvSpPr>
          <p:cNvPr id="60476" name="标题 1"/>
          <p:cNvSpPr>
            <a:spLocks noGrp="1"/>
          </p:cNvSpPr>
          <p:nvPr>
            <p:ph type="title"/>
            <p:custDataLst>
              <p:tags r:id="rId1"/>
            </p:custDataLst>
          </p:nvPr>
        </p:nvSpPr>
        <p:spPr>
          <a:xfrm>
            <a:off x="457200" y="274638"/>
            <a:ext cx="8229600" cy="944562"/>
          </a:xfrm>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5.3.3  </a:t>
            </a:r>
            <a:r>
              <a:rPr lang="zh-CN" altLang="en-US" baseline="0" dirty="0">
                <a:latin typeface="楷体" panose="02010609060101010101" pitchFamily="49" charset="-122"/>
                <a:ea typeface="楷体" panose="02010609060101010101" pitchFamily="49" charset="-122"/>
                <a:cs typeface="+mj-cs"/>
              </a:rPr>
              <a:t>透视投影</a:t>
            </a:r>
            <a:endParaRPr lang="zh-CN" altLang="en-US" baseline="0" dirty="0">
              <a:latin typeface="楷体" panose="02010609060101010101" pitchFamily="49" charset="-122"/>
              <a:ea typeface="楷体" panose="02010609060101010101" pitchFamily="49" charset="-122"/>
              <a:cs typeface="+mj-cs"/>
            </a:endParaRPr>
          </a:p>
        </p:txBody>
      </p:sp>
      <p:pic>
        <p:nvPicPr>
          <p:cNvPr id="92165" name="Picture 12" descr="https://bkimg.cdn.bcebos.com/pic/a9d3fd1f4134970a31a58cea9ecad1c8a6865d24?x-bce-process=image/resize,m_lfit,w_268,limit_1/format,f_jpg"/>
          <p:cNvPicPr>
            <a:picLocks noChangeAspect="1"/>
          </p:cNvPicPr>
          <p:nvPr>
            <p:custDataLst>
              <p:tags r:id="rId2"/>
            </p:custDataLst>
          </p:nvPr>
        </p:nvPicPr>
        <p:blipFill>
          <a:blip r:embed="rId3"/>
          <a:stretch>
            <a:fillRect/>
          </a:stretch>
        </p:blipFill>
        <p:spPr>
          <a:xfrm>
            <a:off x="6553200" y="4343400"/>
            <a:ext cx="1946275" cy="1952625"/>
          </a:xfrm>
          <a:prstGeom prst="rect">
            <a:avLst/>
          </a:prstGeom>
          <a:noFill/>
          <a:ln w="9525">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81000" y="1358900"/>
            <a:ext cx="8305800" cy="5200650"/>
          </a:xfrm>
        </p:spPr>
        <p:txBody>
          <a:bodyPr/>
          <a:p>
            <a:pPr>
              <a:spcBef>
                <a:spcPts val="600"/>
              </a:spcBef>
            </a:pPr>
            <a:r>
              <a:rPr lang="zh-CN" altLang="en-US" sz="2800" dirty="0">
                <a:sym typeface="+mn-ea"/>
              </a:rPr>
              <a:t>问题：如何进行投影变换，即如何确定观察系（</a:t>
            </a:r>
            <a:r>
              <a:rPr lang="zh-CN" altLang="en-US" dirty="0">
                <a:sym typeface="+mn-ea"/>
              </a:rPr>
              <a:t>摄像机坐标系</a:t>
            </a:r>
            <a:r>
              <a:rPr lang="zh-CN" altLang="en-US" sz="2800" dirty="0">
                <a:sym typeface="+mn-ea"/>
              </a:rPr>
              <a:t>）坐标到像平面坐标（投影坐标）变换矩阵？</a:t>
            </a:r>
            <a:endParaRPr lang="zh-CN" altLang="en-US" sz="2800" dirty="0">
              <a:sym typeface="+mn-ea"/>
            </a:endParaRPr>
          </a:p>
          <a:p>
            <a:pPr>
              <a:spcBef>
                <a:spcPts val="600"/>
              </a:spcBef>
            </a:pPr>
            <a:endParaRPr lang="zh-CN" altLang="en-US" sz="2800" dirty="0">
              <a:latin typeface="楷体" panose="02010609060101010101" pitchFamily="49" charset="-122"/>
              <a:ea typeface="楷体" panose="02010609060101010101" pitchFamily="49" charset="-122"/>
              <a:cs typeface="+mn-cs"/>
              <a:sym typeface="+mn-ea"/>
            </a:endParaRPr>
          </a:p>
          <a:p>
            <a:pPr>
              <a:spcBef>
                <a:spcPts val="600"/>
              </a:spcBef>
            </a:pPr>
            <a:endParaRPr lang="zh-CN" altLang="en-US" sz="2800" dirty="0">
              <a:latin typeface="楷体" panose="02010609060101010101" pitchFamily="49" charset="-122"/>
              <a:ea typeface="楷体" panose="02010609060101010101" pitchFamily="49" charset="-122"/>
              <a:cs typeface="+mn-cs"/>
              <a:sym typeface="+mn-ea"/>
            </a:endParaRPr>
          </a:p>
          <a:p>
            <a:pPr>
              <a:spcBef>
                <a:spcPts val="600"/>
              </a:spcBef>
            </a:pPr>
            <a:endParaRPr lang="zh-CN" altLang="en-US" sz="2800" dirty="0">
              <a:latin typeface="楷体" panose="02010609060101010101" pitchFamily="49" charset="-122"/>
              <a:ea typeface="楷体" panose="02010609060101010101" pitchFamily="49" charset="-122"/>
              <a:cs typeface="+mn-cs"/>
              <a:sym typeface="+mn-ea"/>
            </a:endParaRPr>
          </a:p>
          <a:p>
            <a:pPr>
              <a:spcBef>
                <a:spcPts val="600"/>
              </a:spcBef>
            </a:pPr>
            <a:endParaRPr lang="zh-CN" altLang="en-US" sz="2800" dirty="0">
              <a:latin typeface="楷体" panose="02010609060101010101" pitchFamily="49" charset="-122"/>
              <a:ea typeface="楷体" panose="02010609060101010101" pitchFamily="49" charset="-122"/>
              <a:cs typeface="+mn-cs"/>
              <a:sym typeface="+mn-ea"/>
            </a:endParaRPr>
          </a:p>
          <a:p>
            <a:pPr>
              <a:spcBef>
                <a:spcPts val="600"/>
              </a:spcBef>
            </a:pPr>
            <a:endParaRPr lang="zh-CN" altLang="en-US" sz="2800" dirty="0">
              <a:latin typeface="楷体" panose="02010609060101010101" pitchFamily="49" charset="-122"/>
              <a:ea typeface="楷体" panose="02010609060101010101" pitchFamily="49" charset="-122"/>
              <a:cs typeface="+mn-cs"/>
              <a:sym typeface="+mn-ea"/>
            </a:endParaRPr>
          </a:p>
          <a:p>
            <a:pPr>
              <a:spcBef>
                <a:spcPts val="600"/>
              </a:spcBef>
            </a:pPr>
            <a:r>
              <a:rPr lang="zh-CN" altLang="en-US" dirty="0">
                <a:sym typeface="+mn-ea"/>
              </a:rPr>
              <a:t>为了推导方便，在观察坐标系构造三维右手投影坐标系</a:t>
            </a:r>
            <a:r>
              <a:rPr lang="en-US" altLang="zh-CN" dirty="0">
                <a:sym typeface="+mn-ea"/>
              </a:rPr>
              <a:t>OXpYpZp</a:t>
            </a:r>
            <a:r>
              <a:rPr lang="zh-CN" altLang="en-US" dirty="0">
                <a:sym typeface="+mn-ea"/>
              </a:rPr>
              <a:t>（</a:t>
            </a:r>
            <a:r>
              <a:rPr lang="en-US" altLang="zh-CN" dirty="0">
                <a:sym typeface="+mn-ea"/>
              </a:rPr>
              <a:t>OXvYvZv</a:t>
            </a:r>
            <a:r>
              <a:rPr lang="zh-CN" altLang="en-US" dirty="0">
                <a:sym typeface="+mn-ea"/>
              </a:rPr>
              <a:t>）</a:t>
            </a:r>
            <a:r>
              <a:rPr lang="en-US" altLang="zh-CN" dirty="0">
                <a:sym typeface="+mn-ea"/>
              </a:rPr>
              <a:t>,</a:t>
            </a:r>
            <a:r>
              <a:rPr lang="zh-CN" altLang="en-US" dirty="0">
                <a:sym typeface="+mn-ea"/>
              </a:rPr>
              <a:t>和观察坐标系重合</a:t>
            </a:r>
            <a:r>
              <a:rPr lang="en-US" altLang="zh-CN" dirty="0">
                <a:sym typeface="+mn-ea"/>
              </a:rPr>
              <a:t>(</a:t>
            </a:r>
            <a:r>
              <a:rPr lang="zh-CN" altLang="en-US" dirty="0">
                <a:sym typeface="+mn-ea"/>
              </a:rPr>
              <a:t>仅</a:t>
            </a:r>
            <a:r>
              <a:rPr lang="en-US" altLang="zh-CN" dirty="0">
                <a:sym typeface="+mn-ea"/>
              </a:rPr>
              <a:t>Z</a:t>
            </a:r>
            <a:r>
              <a:rPr lang="zh-CN" altLang="en-US" dirty="0">
                <a:sym typeface="+mn-ea"/>
              </a:rPr>
              <a:t>轴反向，与教材不同</a:t>
            </a:r>
            <a:r>
              <a:rPr lang="en-US" altLang="zh-CN" dirty="0">
                <a:sym typeface="+mn-ea"/>
              </a:rPr>
              <a:t>)</a:t>
            </a:r>
            <a:endParaRPr lang="en-US" altLang="zh-CN" dirty="0">
              <a:sym typeface="+mn-ea"/>
            </a:endParaRPr>
          </a:p>
        </p:txBody>
      </p:sp>
      <p:sp>
        <p:nvSpPr>
          <p:cNvPr id="4" name="标题 1"/>
          <p:cNvSpPr>
            <a:spLocks noGrp="1"/>
          </p:cNvSpPr>
          <p:nvPr>
            <p:ph type="title"/>
            <p:custDataLst>
              <p:tags r:id="rId1"/>
            </p:custDataLst>
          </p:nvPr>
        </p:nvSpPr>
        <p:spPr>
          <a:xfrm>
            <a:off x="457200" y="274638"/>
            <a:ext cx="8229600" cy="944562"/>
          </a:xfrm>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5.3.3  </a:t>
            </a:r>
            <a:r>
              <a:rPr lang="zh-CN" altLang="en-US" baseline="0" dirty="0">
                <a:latin typeface="楷体" panose="02010609060101010101" pitchFamily="49" charset="-122"/>
                <a:ea typeface="楷体" panose="02010609060101010101" pitchFamily="49" charset="-122"/>
                <a:cs typeface="+mj-cs"/>
              </a:rPr>
              <a:t>透视投影</a:t>
            </a:r>
            <a:endParaRPr lang="zh-CN" altLang="en-US" baseline="0" dirty="0">
              <a:latin typeface="楷体" panose="02010609060101010101" pitchFamily="49" charset="-122"/>
              <a:ea typeface="楷体" panose="02010609060101010101" pitchFamily="49" charset="-122"/>
              <a:cs typeface="+mj-cs"/>
            </a:endParaRPr>
          </a:p>
        </p:txBody>
      </p:sp>
      <p:grpSp>
        <p:nvGrpSpPr>
          <p:cNvPr id="15" name="组合 14"/>
          <p:cNvGrpSpPr/>
          <p:nvPr/>
        </p:nvGrpSpPr>
        <p:grpSpPr>
          <a:xfrm flipH="1">
            <a:off x="1508693" y="2592070"/>
            <a:ext cx="6394558" cy="2729230"/>
            <a:chOff x="599" y="3861"/>
            <a:chExt cx="9462" cy="4298"/>
          </a:xfrm>
        </p:grpSpPr>
        <p:grpSp>
          <p:nvGrpSpPr>
            <p:cNvPr id="60419" name="组合 1"/>
            <p:cNvGrpSpPr/>
            <p:nvPr/>
          </p:nvGrpSpPr>
          <p:grpSpPr>
            <a:xfrm>
              <a:off x="600" y="4201"/>
              <a:ext cx="8400" cy="3068"/>
              <a:chOff x="376" y="4611"/>
              <a:chExt cx="12742" cy="4172"/>
            </a:xfrm>
          </p:grpSpPr>
          <p:pic>
            <p:nvPicPr>
              <p:cNvPr id="60420" name="Picture 4" descr="bunny"/>
              <p:cNvPicPr>
                <a:picLocks noChangeAspect="1"/>
              </p:cNvPicPr>
              <p:nvPr>
                <p:custDataLst>
                  <p:tags r:id="rId2"/>
                </p:custDataLst>
              </p:nvPr>
            </p:nvPicPr>
            <p:blipFill>
              <a:blip r:embed="rId3">
                <a:lum bright="20001" contrast="6000"/>
              </a:blip>
              <a:stretch>
                <a:fillRect/>
              </a:stretch>
            </p:blipFill>
            <p:spPr>
              <a:xfrm>
                <a:off x="376" y="4611"/>
                <a:ext cx="4739" cy="3688"/>
              </a:xfrm>
              <a:prstGeom prst="rect">
                <a:avLst/>
              </a:prstGeom>
              <a:noFill/>
              <a:ln w="9525">
                <a:noFill/>
              </a:ln>
            </p:spPr>
          </p:pic>
          <p:sp>
            <p:nvSpPr>
              <p:cNvPr id="60421" name="Rectangle 5"/>
              <p:cNvSpPr/>
              <p:nvPr>
                <p:custDataLst>
                  <p:tags r:id="rId4"/>
                </p:custDataLst>
              </p:nvPr>
            </p:nvSpPr>
            <p:spPr>
              <a:xfrm>
                <a:off x="8160" y="6240"/>
                <a:ext cx="720" cy="2543"/>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grpSp>
            <p:nvGrpSpPr>
              <p:cNvPr id="60422" name="Group 6"/>
              <p:cNvGrpSpPr>
                <a:grpSpLocks noChangeAspect="1"/>
              </p:cNvGrpSpPr>
              <p:nvPr/>
            </p:nvGrpSpPr>
            <p:grpSpPr>
              <a:xfrm flipH="1">
                <a:off x="11640" y="7560"/>
                <a:ext cx="1478" cy="1223"/>
                <a:chOff x="1136" y="2894"/>
                <a:chExt cx="787" cy="651"/>
              </a:xfrm>
            </p:grpSpPr>
            <p:sp>
              <p:nvSpPr>
                <p:cNvPr id="60423" name="Freeform 7"/>
                <p:cNvSpPr>
                  <a:spLocks noChangeAspect="1"/>
                </p:cNvSpPr>
                <p:nvPr>
                  <p:custDataLst>
                    <p:tags r:id="rId5"/>
                  </p:custDataLst>
                </p:nvPr>
              </p:nvSpPr>
              <p:spPr>
                <a:xfrm>
                  <a:off x="1157" y="3126"/>
                  <a:ext cx="655" cy="411"/>
                </a:xfrm>
                <a:custGeom>
                  <a:avLst/>
                  <a:gdLst/>
                  <a:ahLst/>
                  <a:cxnLst>
                    <a:cxn ang="0">
                      <a:pos x="573" y="213"/>
                    </a:cxn>
                    <a:cxn ang="0">
                      <a:pos x="654" y="176"/>
                    </a:cxn>
                    <a:cxn ang="0">
                      <a:pos x="655" y="92"/>
                    </a:cxn>
                    <a:cxn ang="0">
                      <a:pos x="201" y="167"/>
                    </a:cxn>
                    <a:cxn ang="0">
                      <a:pos x="195" y="0"/>
                    </a:cxn>
                    <a:cxn ang="0">
                      <a:pos x="87" y="21"/>
                    </a:cxn>
                    <a:cxn ang="0">
                      <a:pos x="7" y="180"/>
                    </a:cxn>
                    <a:cxn ang="0">
                      <a:pos x="0" y="375"/>
                    </a:cxn>
                    <a:cxn ang="0">
                      <a:pos x="150" y="411"/>
                    </a:cxn>
                    <a:cxn ang="0">
                      <a:pos x="189" y="357"/>
                    </a:cxn>
                    <a:cxn ang="0">
                      <a:pos x="241" y="350"/>
                    </a:cxn>
                    <a:cxn ang="0">
                      <a:pos x="291" y="350"/>
                    </a:cxn>
                    <a:cxn ang="0">
                      <a:pos x="361" y="326"/>
                    </a:cxn>
                    <a:cxn ang="0">
                      <a:pos x="466" y="275"/>
                    </a:cxn>
                    <a:cxn ang="0">
                      <a:pos x="553" y="231"/>
                    </a:cxn>
                    <a:cxn ang="0">
                      <a:pos x="573" y="213"/>
                    </a:cxn>
                  </a:cxnLst>
                  <a:pathLst>
                    <a:path w="655" h="411">
                      <a:moveTo>
                        <a:pt x="573" y="213"/>
                      </a:moveTo>
                      <a:lnTo>
                        <a:pt x="654" y="176"/>
                      </a:lnTo>
                      <a:lnTo>
                        <a:pt x="655" y="92"/>
                      </a:lnTo>
                      <a:lnTo>
                        <a:pt x="201" y="167"/>
                      </a:lnTo>
                      <a:lnTo>
                        <a:pt x="195" y="0"/>
                      </a:lnTo>
                      <a:lnTo>
                        <a:pt x="87" y="21"/>
                      </a:lnTo>
                      <a:lnTo>
                        <a:pt x="7" y="180"/>
                      </a:lnTo>
                      <a:lnTo>
                        <a:pt x="0" y="375"/>
                      </a:lnTo>
                      <a:lnTo>
                        <a:pt x="150" y="411"/>
                      </a:lnTo>
                      <a:lnTo>
                        <a:pt x="189" y="357"/>
                      </a:lnTo>
                      <a:lnTo>
                        <a:pt x="241" y="350"/>
                      </a:lnTo>
                      <a:lnTo>
                        <a:pt x="291" y="350"/>
                      </a:lnTo>
                      <a:lnTo>
                        <a:pt x="361" y="326"/>
                      </a:lnTo>
                      <a:lnTo>
                        <a:pt x="466" y="275"/>
                      </a:lnTo>
                      <a:lnTo>
                        <a:pt x="553" y="231"/>
                      </a:lnTo>
                      <a:lnTo>
                        <a:pt x="573" y="213"/>
                      </a:lnTo>
                      <a:close/>
                    </a:path>
                  </a:pathLst>
                </a:custGeom>
                <a:solidFill>
                  <a:srgbClr val="FFC080"/>
                </a:solidFill>
                <a:ln w="28575">
                  <a:noFill/>
                </a:ln>
              </p:spPr>
              <p:txBody>
                <a:bodyPr/>
                <a:p>
                  <a:endParaRPr lang="zh-CN" altLang="en-US"/>
                </a:p>
              </p:txBody>
            </p:sp>
            <p:grpSp>
              <p:nvGrpSpPr>
                <p:cNvPr id="60424" name="Group 8"/>
                <p:cNvGrpSpPr>
                  <a:grpSpLocks noChangeAspect="1"/>
                </p:cNvGrpSpPr>
                <p:nvPr/>
              </p:nvGrpSpPr>
              <p:grpSpPr>
                <a:xfrm>
                  <a:off x="1206" y="2994"/>
                  <a:ext cx="653" cy="551"/>
                  <a:chOff x="1206" y="2994"/>
                  <a:chExt cx="653" cy="551"/>
                </a:xfrm>
              </p:grpSpPr>
              <p:grpSp>
                <p:nvGrpSpPr>
                  <p:cNvPr id="60425" name="Group 9"/>
                  <p:cNvGrpSpPr>
                    <a:grpSpLocks noChangeAspect="1"/>
                  </p:cNvGrpSpPr>
                  <p:nvPr/>
                </p:nvGrpSpPr>
                <p:grpSpPr>
                  <a:xfrm>
                    <a:off x="1206" y="3171"/>
                    <a:ext cx="527" cy="374"/>
                    <a:chOff x="1206" y="3171"/>
                    <a:chExt cx="527" cy="374"/>
                  </a:xfrm>
                </p:grpSpPr>
                <p:sp>
                  <p:nvSpPr>
                    <p:cNvPr id="60426" name="Freeform 10"/>
                    <p:cNvSpPr>
                      <a:spLocks noChangeAspect="1"/>
                    </p:cNvSpPr>
                    <p:nvPr>
                      <p:custDataLst>
                        <p:tags r:id="rId6"/>
                      </p:custDataLst>
                    </p:nvPr>
                  </p:nvSpPr>
                  <p:spPr>
                    <a:xfrm>
                      <a:off x="1255" y="3340"/>
                      <a:ext cx="478" cy="205"/>
                    </a:xfrm>
                    <a:custGeom>
                      <a:avLst/>
                      <a:gdLst/>
                      <a:ahLst/>
                      <a:cxnLst>
                        <a:cxn ang="0">
                          <a:pos x="0" y="2"/>
                        </a:cxn>
                        <a:cxn ang="0">
                          <a:pos x="0" y="2"/>
                        </a:cxn>
                        <a:cxn ang="0">
                          <a:pos x="0" y="2"/>
                        </a:cxn>
                        <a:cxn ang="0">
                          <a:pos x="1" y="2"/>
                        </a:cxn>
                        <a:cxn ang="0">
                          <a:pos x="1" y="2"/>
                        </a:cxn>
                        <a:cxn ang="0">
                          <a:pos x="1" y="2"/>
                        </a:cxn>
                        <a:cxn ang="0">
                          <a:pos x="1" y="2"/>
                        </a:cxn>
                        <a:cxn ang="0">
                          <a:pos x="2" y="2"/>
                        </a:cxn>
                        <a:cxn ang="0">
                          <a:pos x="2" y="2"/>
                        </a:cxn>
                        <a:cxn ang="0">
                          <a:pos x="2" y="2"/>
                        </a:cxn>
                        <a:cxn ang="0">
                          <a:pos x="3" y="1"/>
                        </a:cxn>
                        <a:cxn ang="0">
                          <a:pos x="3" y="1"/>
                        </a:cxn>
                        <a:cxn ang="0">
                          <a:pos x="4" y="1"/>
                        </a:cxn>
                        <a:cxn ang="0">
                          <a:pos x="4" y="1"/>
                        </a:cxn>
                        <a:cxn ang="0">
                          <a:pos x="5" y="0"/>
                        </a:cxn>
                        <a:cxn ang="0">
                          <a:pos x="5" y="0"/>
                        </a:cxn>
                        <a:cxn ang="0">
                          <a:pos x="6" y="0"/>
                        </a:cxn>
                        <a:cxn ang="0">
                          <a:pos x="6" y="0"/>
                        </a:cxn>
                        <a:cxn ang="0">
                          <a:pos x="6" y="0"/>
                        </a:cxn>
                        <a:cxn ang="0">
                          <a:pos x="6" y="0"/>
                        </a:cxn>
                        <a:cxn ang="0">
                          <a:pos x="6" y="0"/>
                        </a:cxn>
                        <a:cxn ang="0">
                          <a:pos x="6" y="0"/>
                        </a:cxn>
                        <a:cxn ang="0">
                          <a:pos x="5" y="0"/>
                        </a:cxn>
                        <a:cxn ang="0">
                          <a:pos x="5" y="1"/>
                        </a:cxn>
                        <a:cxn ang="0">
                          <a:pos x="5" y="1"/>
                        </a:cxn>
                        <a:cxn ang="0">
                          <a:pos x="5" y="1"/>
                        </a:cxn>
                        <a:cxn ang="0">
                          <a:pos x="5" y="1"/>
                        </a:cxn>
                        <a:cxn ang="0">
                          <a:pos x="5" y="1"/>
                        </a:cxn>
                        <a:cxn ang="0">
                          <a:pos x="5" y="1"/>
                        </a:cxn>
                        <a:cxn ang="0">
                          <a:pos x="5" y="1"/>
                        </a:cxn>
                        <a:cxn ang="0">
                          <a:pos x="5" y="1"/>
                        </a:cxn>
                        <a:cxn ang="0">
                          <a:pos x="4" y="1"/>
                        </a:cxn>
                        <a:cxn ang="0">
                          <a:pos x="4" y="1"/>
                        </a:cxn>
                        <a:cxn ang="0">
                          <a:pos x="4" y="1"/>
                        </a:cxn>
                        <a:cxn ang="0">
                          <a:pos x="3" y="1"/>
                        </a:cxn>
                        <a:cxn ang="0">
                          <a:pos x="3" y="2"/>
                        </a:cxn>
                        <a:cxn ang="0">
                          <a:pos x="3" y="2"/>
                        </a:cxn>
                        <a:cxn ang="0">
                          <a:pos x="3" y="2"/>
                        </a:cxn>
                        <a:cxn ang="0">
                          <a:pos x="2" y="2"/>
                        </a:cxn>
                        <a:cxn ang="0">
                          <a:pos x="2" y="2"/>
                        </a:cxn>
                        <a:cxn ang="0">
                          <a:pos x="2" y="2"/>
                        </a:cxn>
                        <a:cxn ang="0">
                          <a:pos x="1" y="2"/>
                        </a:cxn>
                        <a:cxn ang="0">
                          <a:pos x="1" y="2"/>
                        </a:cxn>
                        <a:cxn ang="0">
                          <a:pos x="1" y="2"/>
                        </a:cxn>
                        <a:cxn ang="0">
                          <a:pos x="1" y="2"/>
                        </a:cxn>
                        <a:cxn ang="0">
                          <a:pos x="1" y="2"/>
                        </a:cxn>
                        <a:cxn ang="0">
                          <a:pos x="1" y="3"/>
                        </a:cxn>
                        <a:cxn ang="0">
                          <a:pos x="1" y="2"/>
                        </a:cxn>
                        <a:cxn ang="0">
                          <a:pos x="1" y="2"/>
                        </a:cxn>
                        <a:cxn ang="0">
                          <a:pos x="1" y="2"/>
                        </a:cxn>
                        <a:cxn ang="0">
                          <a:pos x="1" y="2"/>
                        </a:cxn>
                        <a:cxn ang="0">
                          <a:pos x="1" y="2"/>
                        </a:cxn>
                        <a:cxn ang="0">
                          <a:pos x="1" y="2"/>
                        </a:cxn>
                        <a:cxn ang="0">
                          <a:pos x="0" y="2"/>
                        </a:cxn>
                        <a:cxn ang="0">
                          <a:pos x="0" y="2"/>
                        </a:cxn>
                        <a:cxn ang="0">
                          <a:pos x="0" y="2"/>
                        </a:cxn>
                        <a:cxn ang="0">
                          <a:pos x="0" y="2"/>
                        </a:cxn>
                      </a:cxnLst>
                      <a:pathLst>
                        <a:path w="1434" h="615">
                          <a:moveTo>
                            <a:pt x="0" y="462"/>
                          </a:moveTo>
                          <a:lnTo>
                            <a:pt x="48" y="439"/>
                          </a:lnTo>
                          <a:lnTo>
                            <a:pt x="85" y="399"/>
                          </a:lnTo>
                          <a:lnTo>
                            <a:pt x="143" y="373"/>
                          </a:lnTo>
                          <a:lnTo>
                            <a:pt x="194" y="366"/>
                          </a:lnTo>
                          <a:lnTo>
                            <a:pt x="250" y="366"/>
                          </a:lnTo>
                          <a:lnTo>
                            <a:pt x="312" y="377"/>
                          </a:lnTo>
                          <a:lnTo>
                            <a:pt x="389" y="381"/>
                          </a:lnTo>
                          <a:lnTo>
                            <a:pt x="491" y="388"/>
                          </a:lnTo>
                          <a:lnTo>
                            <a:pt x="572" y="384"/>
                          </a:lnTo>
                          <a:lnTo>
                            <a:pt x="671" y="358"/>
                          </a:lnTo>
                          <a:lnTo>
                            <a:pt x="771" y="315"/>
                          </a:lnTo>
                          <a:lnTo>
                            <a:pt x="887" y="256"/>
                          </a:lnTo>
                          <a:lnTo>
                            <a:pt x="1013" y="190"/>
                          </a:lnTo>
                          <a:lnTo>
                            <a:pt x="1152" y="121"/>
                          </a:lnTo>
                          <a:lnTo>
                            <a:pt x="1268" y="66"/>
                          </a:lnTo>
                          <a:lnTo>
                            <a:pt x="1379" y="22"/>
                          </a:lnTo>
                          <a:lnTo>
                            <a:pt x="1434" y="0"/>
                          </a:lnTo>
                          <a:lnTo>
                            <a:pt x="1401" y="29"/>
                          </a:lnTo>
                          <a:lnTo>
                            <a:pt x="1390" y="55"/>
                          </a:lnTo>
                          <a:lnTo>
                            <a:pt x="1394" y="70"/>
                          </a:lnTo>
                          <a:lnTo>
                            <a:pt x="1346" y="103"/>
                          </a:lnTo>
                          <a:lnTo>
                            <a:pt x="1320" y="118"/>
                          </a:lnTo>
                          <a:lnTo>
                            <a:pt x="1265" y="132"/>
                          </a:lnTo>
                          <a:lnTo>
                            <a:pt x="1203" y="157"/>
                          </a:lnTo>
                          <a:lnTo>
                            <a:pt x="1163" y="186"/>
                          </a:lnTo>
                          <a:lnTo>
                            <a:pt x="1155" y="201"/>
                          </a:lnTo>
                          <a:lnTo>
                            <a:pt x="1155" y="220"/>
                          </a:lnTo>
                          <a:lnTo>
                            <a:pt x="1170" y="234"/>
                          </a:lnTo>
                          <a:lnTo>
                            <a:pt x="1159" y="245"/>
                          </a:lnTo>
                          <a:lnTo>
                            <a:pt x="1133" y="249"/>
                          </a:lnTo>
                          <a:lnTo>
                            <a:pt x="1085" y="260"/>
                          </a:lnTo>
                          <a:lnTo>
                            <a:pt x="1013" y="279"/>
                          </a:lnTo>
                          <a:lnTo>
                            <a:pt x="932" y="312"/>
                          </a:lnTo>
                          <a:lnTo>
                            <a:pt x="826" y="355"/>
                          </a:lnTo>
                          <a:lnTo>
                            <a:pt x="745" y="377"/>
                          </a:lnTo>
                          <a:lnTo>
                            <a:pt x="671" y="395"/>
                          </a:lnTo>
                          <a:lnTo>
                            <a:pt x="612" y="421"/>
                          </a:lnTo>
                          <a:lnTo>
                            <a:pt x="579" y="436"/>
                          </a:lnTo>
                          <a:lnTo>
                            <a:pt x="466" y="436"/>
                          </a:lnTo>
                          <a:lnTo>
                            <a:pt x="411" y="436"/>
                          </a:lnTo>
                          <a:lnTo>
                            <a:pt x="363" y="443"/>
                          </a:lnTo>
                          <a:lnTo>
                            <a:pt x="316" y="464"/>
                          </a:lnTo>
                          <a:lnTo>
                            <a:pt x="261" y="497"/>
                          </a:lnTo>
                          <a:lnTo>
                            <a:pt x="220" y="538"/>
                          </a:lnTo>
                          <a:lnTo>
                            <a:pt x="187" y="571"/>
                          </a:lnTo>
                          <a:lnTo>
                            <a:pt x="147" y="615"/>
                          </a:lnTo>
                          <a:lnTo>
                            <a:pt x="172" y="564"/>
                          </a:lnTo>
                          <a:lnTo>
                            <a:pt x="187" y="534"/>
                          </a:lnTo>
                          <a:lnTo>
                            <a:pt x="198" y="505"/>
                          </a:lnTo>
                          <a:lnTo>
                            <a:pt x="198" y="475"/>
                          </a:lnTo>
                          <a:lnTo>
                            <a:pt x="183" y="454"/>
                          </a:lnTo>
                          <a:lnTo>
                            <a:pt x="150" y="439"/>
                          </a:lnTo>
                          <a:lnTo>
                            <a:pt x="110" y="432"/>
                          </a:lnTo>
                          <a:lnTo>
                            <a:pt x="81" y="436"/>
                          </a:lnTo>
                          <a:lnTo>
                            <a:pt x="59" y="451"/>
                          </a:lnTo>
                          <a:lnTo>
                            <a:pt x="0" y="462"/>
                          </a:lnTo>
                          <a:close/>
                        </a:path>
                      </a:pathLst>
                    </a:custGeom>
                    <a:solidFill>
                      <a:srgbClr val="FFA040"/>
                    </a:solidFill>
                    <a:ln w="9525">
                      <a:noFill/>
                    </a:ln>
                  </p:spPr>
                  <p:txBody>
                    <a:bodyPr/>
                    <a:p>
                      <a:endParaRPr lang="zh-CN" altLang="en-US"/>
                    </a:p>
                  </p:txBody>
                </p:sp>
                <p:sp>
                  <p:nvSpPr>
                    <p:cNvPr id="60427" name="Freeform 11"/>
                    <p:cNvSpPr>
                      <a:spLocks noChangeAspect="1"/>
                    </p:cNvSpPr>
                    <p:nvPr>
                      <p:custDataLst>
                        <p:tags r:id="rId7"/>
                      </p:custDataLst>
                    </p:nvPr>
                  </p:nvSpPr>
                  <p:spPr>
                    <a:xfrm>
                      <a:off x="1339" y="3351"/>
                      <a:ext cx="156" cy="40"/>
                    </a:xfrm>
                    <a:custGeom>
                      <a:avLst/>
                      <a:gdLst/>
                      <a:ahLst/>
                      <a:cxnLst>
                        <a:cxn ang="0">
                          <a:pos x="0" y="0"/>
                        </a:cxn>
                        <a:cxn ang="0">
                          <a:pos x="0" y="0"/>
                        </a:cxn>
                        <a:cxn ang="0">
                          <a:pos x="0" y="0"/>
                        </a:cxn>
                        <a:cxn ang="0">
                          <a:pos x="0" y="0"/>
                        </a:cxn>
                        <a:cxn ang="0">
                          <a:pos x="1" y="0"/>
                        </a:cxn>
                        <a:cxn ang="0">
                          <a:pos x="1" y="0"/>
                        </a:cxn>
                        <a:cxn ang="0">
                          <a:pos x="1" y="0"/>
                        </a:cxn>
                        <a:cxn ang="0">
                          <a:pos x="1" y="0"/>
                        </a:cxn>
                        <a:cxn ang="0">
                          <a:pos x="1" y="0"/>
                        </a:cxn>
                        <a:cxn ang="0">
                          <a:pos x="1" y="0"/>
                        </a:cxn>
                        <a:cxn ang="0">
                          <a:pos x="2" y="0"/>
                        </a:cxn>
                        <a:cxn ang="0">
                          <a:pos x="2" y="0"/>
                        </a:cxn>
                        <a:cxn ang="0">
                          <a:pos x="2" y="0"/>
                        </a:cxn>
                        <a:cxn ang="0">
                          <a:pos x="2" y="0"/>
                        </a:cxn>
                        <a:cxn ang="0">
                          <a:pos x="2" y="0"/>
                        </a:cxn>
                        <a:cxn ang="0">
                          <a:pos x="2" y="0"/>
                        </a:cxn>
                        <a:cxn ang="0">
                          <a:pos x="2" y="0"/>
                        </a:cxn>
                        <a:cxn ang="0">
                          <a:pos x="2" y="0"/>
                        </a:cxn>
                        <a:cxn ang="0">
                          <a:pos x="2" y="0"/>
                        </a:cxn>
                        <a:cxn ang="0">
                          <a:pos x="2" y="0"/>
                        </a:cxn>
                        <a:cxn ang="0">
                          <a:pos x="2" y="0"/>
                        </a:cxn>
                        <a:cxn ang="0">
                          <a:pos x="1" y="0"/>
                        </a:cxn>
                        <a:cxn ang="0">
                          <a:pos x="1" y="0"/>
                        </a:cxn>
                        <a:cxn ang="0">
                          <a:pos x="1" y="0"/>
                        </a:cxn>
                        <a:cxn ang="0">
                          <a:pos x="1" y="0"/>
                        </a:cxn>
                        <a:cxn ang="0">
                          <a:pos x="1" y="0"/>
                        </a:cxn>
                        <a:cxn ang="0">
                          <a:pos x="1" y="0"/>
                        </a:cxn>
                        <a:cxn ang="0">
                          <a:pos x="1" y="0"/>
                        </a:cxn>
                        <a:cxn ang="0">
                          <a:pos x="0" y="0"/>
                        </a:cxn>
                        <a:cxn ang="0">
                          <a:pos x="0" y="0"/>
                        </a:cxn>
                        <a:cxn ang="0">
                          <a:pos x="0" y="0"/>
                        </a:cxn>
                        <a:cxn ang="0">
                          <a:pos x="0" y="0"/>
                        </a:cxn>
                        <a:cxn ang="0">
                          <a:pos x="0" y="0"/>
                        </a:cxn>
                        <a:cxn ang="0">
                          <a:pos x="0" y="0"/>
                        </a:cxn>
                      </a:cxnLst>
                      <a:pathLst>
                        <a:path w="467" h="121">
                          <a:moveTo>
                            <a:pt x="11" y="0"/>
                          </a:moveTo>
                          <a:lnTo>
                            <a:pt x="33" y="6"/>
                          </a:lnTo>
                          <a:lnTo>
                            <a:pt x="63" y="21"/>
                          </a:lnTo>
                          <a:lnTo>
                            <a:pt x="91" y="38"/>
                          </a:lnTo>
                          <a:lnTo>
                            <a:pt x="128" y="56"/>
                          </a:lnTo>
                          <a:lnTo>
                            <a:pt x="164" y="69"/>
                          </a:lnTo>
                          <a:lnTo>
                            <a:pt x="200" y="75"/>
                          </a:lnTo>
                          <a:lnTo>
                            <a:pt x="234" y="76"/>
                          </a:lnTo>
                          <a:lnTo>
                            <a:pt x="280" y="69"/>
                          </a:lnTo>
                          <a:lnTo>
                            <a:pt x="328" y="60"/>
                          </a:lnTo>
                          <a:lnTo>
                            <a:pt x="364" y="49"/>
                          </a:lnTo>
                          <a:lnTo>
                            <a:pt x="402" y="43"/>
                          </a:lnTo>
                          <a:lnTo>
                            <a:pt x="467" y="34"/>
                          </a:lnTo>
                          <a:lnTo>
                            <a:pt x="443" y="54"/>
                          </a:lnTo>
                          <a:lnTo>
                            <a:pt x="423" y="72"/>
                          </a:lnTo>
                          <a:lnTo>
                            <a:pt x="420" y="91"/>
                          </a:lnTo>
                          <a:lnTo>
                            <a:pt x="428" y="114"/>
                          </a:lnTo>
                          <a:lnTo>
                            <a:pt x="438" y="121"/>
                          </a:lnTo>
                          <a:lnTo>
                            <a:pt x="420" y="114"/>
                          </a:lnTo>
                          <a:lnTo>
                            <a:pt x="397" y="108"/>
                          </a:lnTo>
                          <a:lnTo>
                            <a:pt x="382" y="104"/>
                          </a:lnTo>
                          <a:lnTo>
                            <a:pt x="353" y="100"/>
                          </a:lnTo>
                          <a:lnTo>
                            <a:pt x="321" y="100"/>
                          </a:lnTo>
                          <a:lnTo>
                            <a:pt x="273" y="103"/>
                          </a:lnTo>
                          <a:lnTo>
                            <a:pt x="229" y="103"/>
                          </a:lnTo>
                          <a:lnTo>
                            <a:pt x="198" y="103"/>
                          </a:lnTo>
                          <a:lnTo>
                            <a:pt x="165" y="99"/>
                          </a:lnTo>
                          <a:lnTo>
                            <a:pt x="130" y="93"/>
                          </a:lnTo>
                          <a:lnTo>
                            <a:pt x="99" y="83"/>
                          </a:lnTo>
                          <a:lnTo>
                            <a:pt x="70" y="72"/>
                          </a:lnTo>
                          <a:lnTo>
                            <a:pt x="40" y="56"/>
                          </a:lnTo>
                          <a:lnTo>
                            <a:pt x="15" y="41"/>
                          </a:lnTo>
                          <a:lnTo>
                            <a:pt x="0" y="29"/>
                          </a:lnTo>
                          <a:lnTo>
                            <a:pt x="11" y="0"/>
                          </a:lnTo>
                          <a:close/>
                        </a:path>
                      </a:pathLst>
                    </a:custGeom>
                    <a:solidFill>
                      <a:srgbClr val="FFA040"/>
                    </a:solidFill>
                    <a:ln w="9525">
                      <a:noFill/>
                    </a:ln>
                  </p:spPr>
                  <p:txBody>
                    <a:bodyPr/>
                    <a:p>
                      <a:endParaRPr lang="zh-CN" altLang="en-US"/>
                    </a:p>
                  </p:txBody>
                </p:sp>
                <p:sp>
                  <p:nvSpPr>
                    <p:cNvPr id="60428" name="Freeform 12"/>
                    <p:cNvSpPr>
                      <a:spLocks noChangeAspect="1"/>
                    </p:cNvSpPr>
                    <p:nvPr>
                      <p:custDataLst>
                        <p:tags r:id="rId8"/>
                      </p:custDataLst>
                    </p:nvPr>
                  </p:nvSpPr>
                  <p:spPr>
                    <a:xfrm>
                      <a:off x="1358" y="3279"/>
                      <a:ext cx="303" cy="76"/>
                    </a:xfrm>
                    <a:custGeom>
                      <a:avLst/>
                      <a:gdLst/>
                      <a:ahLst/>
                      <a:cxnLst>
                        <a:cxn ang="0">
                          <a:pos x="0" y="1"/>
                        </a:cxn>
                        <a:cxn ang="0">
                          <a:pos x="0" y="0"/>
                        </a:cxn>
                        <a:cxn ang="0">
                          <a:pos x="0" y="1"/>
                        </a:cxn>
                        <a:cxn ang="0">
                          <a:pos x="0" y="1"/>
                        </a:cxn>
                        <a:cxn ang="0">
                          <a:pos x="0" y="1"/>
                        </a:cxn>
                        <a:cxn ang="0">
                          <a:pos x="1" y="1"/>
                        </a:cxn>
                        <a:cxn ang="0">
                          <a:pos x="1" y="1"/>
                        </a:cxn>
                        <a:cxn ang="0">
                          <a:pos x="1" y="1"/>
                        </a:cxn>
                        <a:cxn ang="0">
                          <a:pos x="2" y="1"/>
                        </a:cxn>
                        <a:cxn ang="0">
                          <a:pos x="2" y="1"/>
                        </a:cxn>
                        <a:cxn ang="0">
                          <a:pos x="3" y="1"/>
                        </a:cxn>
                        <a:cxn ang="0">
                          <a:pos x="3" y="1"/>
                        </a:cxn>
                        <a:cxn ang="0">
                          <a:pos x="3" y="0"/>
                        </a:cxn>
                        <a:cxn ang="0">
                          <a:pos x="3" y="0"/>
                        </a:cxn>
                        <a:cxn ang="0">
                          <a:pos x="4" y="0"/>
                        </a:cxn>
                        <a:cxn ang="0">
                          <a:pos x="4" y="0"/>
                        </a:cxn>
                        <a:cxn ang="0">
                          <a:pos x="4" y="0"/>
                        </a:cxn>
                        <a:cxn ang="0">
                          <a:pos x="4" y="0"/>
                        </a:cxn>
                        <a:cxn ang="0">
                          <a:pos x="3" y="0"/>
                        </a:cxn>
                        <a:cxn ang="0">
                          <a:pos x="3" y="1"/>
                        </a:cxn>
                        <a:cxn ang="0">
                          <a:pos x="3" y="1"/>
                        </a:cxn>
                        <a:cxn ang="0">
                          <a:pos x="2" y="1"/>
                        </a:cxn>
                        <a:cxn ang="0">
                          <a:pos x="2" y="1"/>
                        </a:cxn>
                        <a:cxn ang="0">
                          <a:pos x="2" y="1"/>
                        </a:cxn>
                        <a:cxn ang="0">
                          <a:pos x="1" y="1"/>
                        </a:cxn>
                        <a:cxn ang="0">
                          <a:pos x="1" y="1"/>
                        </a:cxn>
                        <a:cxn ang="0">
                          <a:pos x="1" y="1"/>
                        </a:cxn>
                        <a:cxn ang="0">
                          <a:pos x="0" y="1"/>
                        </a:cxn>
                        <a:cxn ang="0">
                          <a:pos x="0" y="1"/>
                        </a:cxn>
                        <a:cxn ang="0">
                          <a:pos x="0" y="1"/>
                        </a:cxn>
                        <a:cxn ang="0">
                          <a:pos x="0" y="1"/>
                        </a:cxn>
                        <a:cxn ang="0">
                          <a:pos x="0" y="1"/>
                        </a:cxn>
                      </a:cxnLst>
                      <a:pathLst>
                        <a:path w="909" h="228">
                          <a:moveTo>
                            <a:pt x="17" y="124"/>
                          </a:moveTo>
                          <a:lnTo>
                            <a:pt x="30" y="115"/>
                          </a:lnTo>
                          <a:lnTo>
                            <a:pt x="22" y="139"/>
                          </a:lnTo>
                          <a:lnTo>
                            <a:pt x="33" y="152"/>
                          </a:lnTo>
                          <a:lnTo>
                            <a:pt x="83" y="168"/>
                          </a:lnTo>
                          <a:lnTo>
                            <a:pt x="164" y="184"/>
                          </a:lnTo>
                          <a:lnTo>
                            <a:pt x="244" y="195"/>
                          </a:lnTo>
                          <a:lnTo>
                            <a:pt x="340" y="192"/>
                          </a:lnTo>
                          <a:lnTo>
                            <a:pt x="449" y="176"/>
                          </a:lnTo>
                          <a:lnTo>
                            <a:pt x="564" y="156"/>
                          </a:lnTo>
                          <a:lnTo>
                            <a:pt x="667" y="135"/>
                          </a:lnTo>
                          <a:lnTo>
                            <a:pt x="706" y="124"/>
                          </a:lnTo>
                          <a:lnTo>
                            <a:pt x="759" y="102"/>
                          </a:lnTo>
                          <a:lnTo>
                            <a:pt x="814" y="71"/>
                          </a:lnTo>
                          <a:lnTo>
                            <a:pt x="865" y="41"/>
                          </a:lnTo>
                          <a:lnTo>
                            <a:pt x="909" y="0"/>
                          </a:lnTo>
                          <a:lnTo>
                            <a:pt x="894" y="48"/>
                          </a:lnTo>
                          <a:lnTo>
                            <a:pt x="859" y="80"/>
                          </a:lnTo>
                          <a:lnTo>
                            <a:pt x="798" y="113"/>
                          </a:lnTo>
                          <a:lnTo>
                            <a:pt x="728" y="146"/>
                          </a:lnTo>
                          <a:lnTo>
                            <a:pt x="652" y="167"/>
                          </a:lnTo>
                          <a:lnTo>
                            <a:pt x="567" y="185"/>
                          </a:lnTo>
                          <a:lnTo>
                            <a:pt x="480" y="205"/>
                          </a:lnTo>
                          <a:lnTo>
                            <a:pt x="417" y="216"/>
                          </a:lnTo>
                          <a:lnTo>
                            <a:pt x="360" y="225"/>
                          </a:lnTo>
                          <a:lnTo>
                            <a:pt x="285" y="228"/>
                          </a:lnTo>
                          <a:lnTo>
                            <a:pt x="195" y="221"/>
                          </a:lnTo>
                          <a:lnTo>
                            <a:pt x="114" y="210"/>
                          </a:lnTo>
                          <a:lnTo>
                            <a:pt x="57" y="193"/>
                          </a:lnTo>
                          <a:lnTo>
                            <a:pt x="14" y="170"/>
                          </a:lnTo>
                          <a:lnTo>
                            <a:pt x="0" y="150"/>
                          </a:lnTo>
                          <a:lnTo>
                            <a:pt x="17" y="124"/>
                          </a:lnTo>
                          <a:close/>
                        </a:path>
                      </a:pathLst>
                    </a:custGeom>
                    <a:solidFill>
                      <a:srgbClr val="FFA040"/>
                    </a:solidFill>
                    <a:ln w="9525">
                      <a:noFill/>
                    </a:ln>
                  </p:spPr>
                  <p:txBody>
                    <a:bodyPr/>
                    <a:p>
                      <a:endParaRPr lang="zh-CN" altLang="en-US"/>
                    </a:p>
                  </p:txBody>
                </p:sp>
                <p:grpSp>
                  <p:nvGrpSpPr>
                    <p:cNvPr id="60429" name="Group 13"/>
                    <p:cNvGrpSpPr>
                      <a:grpSpLocks noChangeAspect="1"/>
                    </p:cNvGrpSpPr>
                    <p:nvPr/>
                  </p:nvGrpSpPr>
                  <p:grpSpPr>
                    <a:xfrm>
                      <a:off x="1206" y="3171"/>
                      <a:ext cx="106" cy="153"/>
                      <a:chOff x="1206" y="3171"/>
                      <a:chExt cx="106" cy="153"/>
                    </a:xfrm>
                  </p:grpSpPr>
                  <p:sp>
                    <p:nvSpPr>
                      <p:cNvPr id="60430" name="Freeform 14"/>
                      <p:cNvSpPr>
                        <a:spLocks noChangeAspect="1"/>
                      </p:cNvSpPr>
                      <p:nvPr>
                        <p:custDataLst>
                          <p:tags r:id="rId9"/>
                        </p:custDataLst>
                      </p:nvPr>
                    </p:nvSpPr>
                    <p:spPr>
                      <a:xfrm>
                        <a:off x="1206" y="3305"/>
                        <a:ext cx="53" cy="19"/>
                      </a:xfrm>
                      <a:custGeom>
                        <a:avLst/>
                        <a:gdLst/>
                        <a:ahLst/>
                        <a:cxnLst>
                          <a:cxn ang="0">
                            <a:pos x="1" y="0"/>
                          </a:cxn>
                          <a:cxn ang="0">
                            <a:pos x="1" y="0"/>
                          </a:cxn>
                          <a:cxn ang="0">
                            <a:pos x="1" y="0"/>
                          </a:cxn>
                          <a:cxn ang="0">
                            <a:pos x="1" y="0"/>
                          </a:cxn>
                          <a:cxn ang="0">
                            <a:pos x="1" y="0"/>
                          </a:cxn>
                          <a:cxn ang="0">
                            <a:pos x="1" y="0"/>
                          </a:cxn>
                          <a:cxn ang="0">
                            <a:pos x="0" y="0"/>
                          </a:cxn>
                          <a:cxn ang="0">
                            <a:pos x="0" y="0"/>
                          </a:cxn>
                          <a:cxn ang="0">
                            <a:pos x="0" y="0"/>
                          </a:cxn>
                          <a:cxn ang="0">
                            <a:pos x="0" y="0"/>
                          </a:cxn>
                          <a:cxn ang="0">
                            <a:pos x="0" y="0"/>
                          </a:cxn>
                          <a:cxn ang="0">
                            <a:pos x="0" y="0"/>
                          </a:cxn>
                          <a:cxn ang="0">
                            <a:pos x="1" y="0"/>
                          </a:cxn>
                        </a:cxnLst>
                        <a:pathLst>
                          <a:path w="157" h="56">
                            <a:moveTo>
                              <a:pt x="157" y="2"/>
                            </a:moveTo>
                            <a:lnTo>
                              <a:pt x="156" y="7"/>
                            </a:lnTo>
                            <a:lnTo>
                              <a:pt x="154" y="9"/>
                            </a:lnTo>
                            <a:lnTo>
                              <a:pt x="153" y="11"/>
                            </a:lnTo>
                            <a:lnTo>
                              <a:pt x="150" y="20"/>
                            </a:lnTo>
                            <a:lnTo>
                              <a:pt x="127" y="35"/>
                            </a:lnTo>
                            <a:lnTo>
                              <a:pt x="16" y="56"/>
                            </a:lnTo>
                            <a:lnTo>
                              <a:pt x="0" y="53"/>
                            </a:lnTo>
                            <a:lnTo>
                              <a:pt x="24" y="43"/>
                            </a:lnTo>
                            <a:lnTo>
                              <a:pt x="52" y="27"/>
                            </a:lnTo>
                            <a:lnTo>
                              <a:pt x="85" y="3"/>
                            </a:lnTo>
                            <a:lnTo>
                              <a:pt x="114" y="0"/>
                            </a:lnTo>
                            <a:lnTo>
                              <a:pt x="157" y="2"/>
                            </a:lnTo>
                            <a:close/>
                          </a:path>
                        </a:pathLst>
                      </a:custGeom>
                      <a:solidFill>
                        <a:srgbClr val="FFA040"/>
                      </a:solidFill>
                      <a:ln w="9525">
                        <a:noFill/>
                      </a:ln>
                    </p:spPr>
                    <p:txBody>
                      <a:bodyPr/>
                      <a:p>
                        <a:endParaRPr lang="zh-CN" altLang="en-US"/>
                      </a:p>
                    </p:txBody>
                  </p:sp>
                  <p:sp>
                    <p:nvSpPr>
                      <p:cNvPr id="60431" name="Freeform 15"/>
                      <p:cNvSpPr>
                        <a:spLocks noChangeAspect="1"/>
                      </p:cNvSpPr>
                      <p:nvPr>
                        <p:custDataLst>
                          <p:tags r:id="rId10"/>
                        </p:custDataLst>
                      </p:nvPr>
                    </p:nvSpPr>
                    <p:spPr>
                      <a:xfrm>
                        <a:off x="1217" y="3273"/>
                        <a:ext cx="55" cy="21"/>
                      </a:xfrm>
                      <a:custGeom>
                        <a:avLst/>
                        <a:gdLst/>
                        <a:ahLst/>
                        <a:cxnLst>
                          <a:cxn ang="0">
                            <a:pos x="0" y="0"/>
                          </a:cxn>
                          <a:cxn ang="0">
                            <a:pos x="0" y="0"/>
                          </a:cxn>
                          <a:cxn ang="0">
                            <a:pos x="1" y="0"/>
                          </a:cxn>
                          <a:cxn ang="0">
                            <a:pos x="1" y="0"/>
                          </a:cxn>
                          <a:cxn ang="0">
                            <a:pos x="1" y="0"/>
                          </a:cxn>
                          <a:cxn ang="0">
                            <a:pos x="0" y="0"/>
                          </a:cxn>
                          <a:cxn ang="0">
                            <a:pos x="0" y="0"/>
                          </a:cxn>
                          <a:cxn ang="0">
                            <a:pos x="0" y="0"/>
                          </a:cxn>
                          <a:cxn ang="0">
                            <a:pos x="0" y="0"/>
                          </a:cxn>
                        </a:cxnLst>
                        <a:pathLst>
                          <a:path w="164" h="65">
                            <a:moveTo>
                              <a:pt x="0" y="65"/>
                            </a:moveTo>
                            <a:lnTo>
                              <a:pt x="63" y="43"/>
                            </a:lnTo>
                            <a:lnTo>
                              <a:pt x="138" y="54"/>
                            </a:lnTo>
                            <a:lnTo>
                              <a:pt x="164" y="13"/>
                            </a:lnTo>
                            <a:lnTo>
                              <a:pt x="155" y="0"/>
                            </a:lnTo>
                            <a:lnTo>
                              <a:pt x="113" y="5"/>
                            </a:lnTo>
                            <a:lnTo>
                              <a:pt x="68" y="7"/>
                            </a:lnTo>
                            <a:lnTo>
                              <a:pt x="21" y="19"/>
                            </a:lnTo>
                            <a:lnTo>
                              <a:pt x="0" y="65"/>
                            </a:lnTo>
                            <a:close/>
                          </a:path>
                        </a:pathLst>
                      </a:custGeom>
                      <a:solidFill>
                        <a:srgbClr val="FFA040"/>
                      </a:solidFill>
                      <a:ln w="9525">
                        <a:noFill/>
                      </a:ln>
                    </p:spPr>
                    <p:txBody>
                      <a:bodyPr/>
                      <a:p>
                        <a:endParaRPr lang="zh-CN" altLang="en-US"/>
                      </a:p>
                    </p:txBody>
                  </p:sp>
                  <p:sp>
                    <p:nvSpPr>
                      <p:cNvPr id="60432" name="Freeform 16"/>
                      <p:cNvSpPr>
                        <a:spLocks noChangeAspect="1"/>
                      </p:cNvSpPr>
                      <p:nvPr>
                        <p:custDataLst>
                          <p:tags r:id="rId11"/>
                        </p:custDataLst>
                      </p:nvPr>
                    </p:nvSpPr>
                    <p:spPr>
                      <a:xfrm>
                        <a:off x="1233" y="3229"/>
                        <a:ext cx="54" cy="28"/>
                      </a:xfrm>
                      <a:custGeom>
                        <a:avLst/>
                        <a:gdLst/>
                        <a:ahLst/>
                        <a:cxnLst>
                          <a:cxn ang="0">
                            <a:pos x="1" y="0"/>
                          </a:cxn>
                          <a:cxn ang="0">
                            <a:pos x="1" y="0"/>
                          </a:cxn>
                          <a:cxn ang="0">
                            <a:pos x="0" y="0"/>
                          </a:cxn>
                          <a:cxn ang="0">
                            <a:pos x="0" y="0"/>
                          </a:cxn>
                          <a:cxn ang="0">
                            <a:pos x="0" y="0"/>
                          </a:cxn>
                          <a:cxn ang="0">
                            <a:pos x="0" y="0"/>
                          </a:cxn>
                          <a:cxn ang="0">
                            <a:pos x="0" y="0"/>
                          </a:cxn>
                          <a:cxn ang="0">
                            <a:pos x="1" y="0"/>
                          </a:cxn>
                          <a:cxn ang="0">
                            <a:pos x="1" y="0"/>
                          </a:cxn>
                        </a:cxnLst>
                        <a:pathLst>
                          <a:path w="161" h="83">
                            <a:moveTo>
                              <a:pt x="161" y="49"/>
                            </a:moveTo>
                            <a:lnTo>
                              <a:pt x="142" y="83"/>
                            </a:lnTo>
                            <a:lnTo>
                              <a:pt x="15" y="48"/>
                            </a:lnTo>
                            <a:lnTo>
                              <a:pt x="0" y="29"/>
                            </a:lnTo>
                            <a:lnTo>
                              <a:pt x="8" y="0"/>
                            </a:lnTo>
                            <a:lnTo>
                              <a:pt x="19" y="17"/>
                            </a:lnTo>
                            <a:lnTo>
                              <a:pt x="58" y="23"/>
                            </a:lnTo>
                            <a:lnTo>
                              <a:pt x="130" y="47"/>
                            </a:lnTo>
                            <a:lnTo>
                              <a:pt x="161" y="49"/>
                            </a:lnTo>
                            <a:close/>
                          </a:path>
                        </a:pathLst>
                      </a:custGeom>
                      <a:solidFill>
                        <a:srgbClr val="FFA040"/>
                      </a:solidFill>
                      <a:ln w="9525">
                        <a:noFill/>
                      </a:ln>
                    </p:spPr>
                    <p:txBody>
                      <a:bodyPr/>
                      <a:p>
                        <a:endParaRPr lang="zh-CN" altLang="en-US"/>
                      </a:p>
                    </p:txBody>
                  </p:sp>
                  <p:sp>
                    <p:nvSpPr>
                      <p:cNvPr id="60433" name="Freeform 17"/>
                      <p:cNvSpPr>
                        <a:spLocks noChangeAspect="1"/>
                      </p:cNvSpPr>
                      <p:nvPr>
                        <p:custDataLst>
                          <p:tags r:id="rId12"/>
                        </p:custDataLst>
                      </p:nvPr>
                    </p:nvSpPr>
                    <p:spPr>
                      <a:xfrm>
                        <a:off x="1249" y="3202"/>
                        <a:ext cx="58" cy="23"/>
                      </a:xfrm>
                      <a:custGeom>
                        <a:avLst/>
                        <a:gdLst/>
                        <a:ahLst/>
                        <a:cxnLst>
                          <a:cxn ang="0">
                            <a:pos x="0" y="0"/>
                          </a:cxn>
                          <a:cxn ang="0">
                            <a:pos x="0" y="0"/>
                          </a:cxn>
                          <a:cxn ang="0">
                            <a:pos x="1" y="0"/>
                          </a:cxn>
                          <a:cxn ang="0">
                            <a:pos x="1" y="0"/>
                          </a:cxn>
                          <a:cxn ang="0">
                            <a:pos x="1" y="0"/>
                          </a:cxn>
                          <a:cxn ang="0">
                            <a:pos x="0" y="0"/>
                          </a:cxn>
                          <a:cxn ang="0">
                            <a:pos x="0" y="0"/>
                          </a:cxn>
                          <a:cxn ang="0">
                            <a:pos x="0" y="0"/>
                          </a:cxn>
                          <a:cxn ang="0">
                            <a:pos x="0" y="0"/>
                          </a:cxn>
                        </a:cxnLst>
                        <a:pathLst>
                          <a:path w="175" h="69">
                            <a:moveTo>
                              <a:pt x="7" y="0"/>
                            </a:moveTo>
                            <a:lnTo>
                              <a:pt x="116" y="29"/>
                            </a:lnTo>
                            <a:lnTo>
                              <a:pt x="143" y="29"/>
                            </a:lnTo>
                            <a:lnTo>
                              <a:pt x="175" y="26"/>
                            </a:lnTo>
                            <a:lnTo>
                              <a:pt x="151" y="58"/>
                            </a:lnTo>
                            <a:lnTo>
                              <a:pt x="94" y="69"/>
                            </a:lnTo>
                            <a:lnTo>
                              <a:pt x="28" y="48"/>
                            </a:lnTo>
                            <a:lnTo>
                              <a:pt x="0" y="32"/>
                            </a:lnTo>
                            <a:lnTo>
                              <a:pt x="7" y="0"/>
                            </a:lnTo>
                            <a:close/>
                          </a:path>
                        </a:pathLst>
                      </a:custGeom>
                      <a:solidFill>
                        <a:srgbClr val="FFA040"/>
                      </a:solidFill>
                      <a:ln w="9525">
                        <a:noFill/>
                      </a:ln>
                    </p:spPr>
                    <p:txBody>
                      <a:bodyPr/>
                      <a:p>
                        <a:endParaRPr lang="zh-CN" altLang="en-US"/>
                      </a:p>
                    </p:txBody>
                  </p:sp>
                  <p:sp>
                    <p:nvSpPr>
                      <p:cNvPr id="60434" name="Freeform 18"/>
                      <p:cNvSpPr>
                        <a:spLocks noChangeAspect="1"/>
                      </p:cNvSpPr>
                      <p:nvPr>
                        <p:custDataLst>
                          <p:tags r:id="rId13"/>
                        </p:custDataLst>
                      </p:nvPr>
                    </p:nvSpPr>
                    <p:spPr>
                      <a:xfrm>
                        <a:off x="1260" y="3171"/>
                        <a:ext cx="52" cy="20"/>
                      </a:xfrm>
                      <a:custGeom>
                        <a:avLst/>
                        <a:gdLst/>
                        <a:ahLst/>
                        <a:cxnLst>
                          <a:cxn ang="0">
                            <a:pos x="0" y="0"/>
                          </a:cxn>
                          <a:cxn ang="0">
                            <a:pos x="0" y="0"/>
                          </a:cxn>
                          <a:cxn ang="0">
                            <a:pos x="0" y="0"/>
                          </a:cxn>
                          <a:cxn ang="0">
                            <a:pos x="1" y="0"/>
                          </a:cxn>
                          <a:cxn ang="0">
                            <a:pos x="1" y="0"/>
                          </a:cxn>
                          <a:cxn ang="0">
                            <a:pos x="1" y="0"/>
                          </a:cxn>
                          <a:cxn ang="0">
                            <a:pos x="0" y="0"/>
                          </a:cxn>
                          <a:cxn ang="0">
                            <a:pos x="0" y="0"/>
                          </a:cxn>
                        </a:cxnLst>
                        <a:pathLst>
                          <a:path w="156" h="60">
                            <a:moveTo>
                              <a:pt x="2" y="35"/>
                            </a:moveTo>
                            <a:lnTo>
                              <a:pt x="0" y="60"/>
                            </a:lnTo>
                            <a:lnTo>
                              <a:pt x="92" y="60"/>
                            </a:lnTo>
                            <a:lnTo>
                              <a:pt x="156" y="30"/>
                            </a:lnTo>
                            <a:lnTo>
                              <a:pt x="156" y="0"/>
                            </a:lnTo>
                            <a:lnTo>
                              <a:pt x="122" y="17"/>
                            </a:lnTo>
                            <a:lnTo>
                              <a:pt x="58" y="35"/>
                            </a:lnTo>
                            <a:lnTo>
                              <a:pt x="2" y="35"/>
                            </a:lnTo>
                            <a:close/>
                          </a:path>
                        </a:pathLst>
                      </a:custGeom>
                      <a:solidFill>
                        <a:srgbClr val="FFA040"/>
                      </a:solidFill>
                      <a:ln w="9525">
                        <a:noFill/>
                      </a:ln>
                    </p:spPr>
                    <p:txBody>
                      <a:bodyPr/>
                      <a:p>
                        <a:endParaRPr lang="zh-CN" altLang="en-US"/>
                      </a:p>
                    </p:txBody>
                  </p:sp>
                </p:grpSp>
              </p:grpSp>
              <p:sp>
                <p:nvSpPr>
                  <p:cNvPr id="60435" name="Freeform 19"/>
                  <p:cNvSpPr>
                    <a:spLocks noChangeAspect="1"/>
                  </p:cNvSpPr>
                  <p:nvPr>
                    <p:custDataLst>
                      <p:tags r:id="rId14"/>
                    </p:custDataLst>
                  </p:nvPr>
                </p:nvSpPr>
                <p:spPr>
                  <a:xfrm>
                    <a:off x="1269" y="2994"/>
                    <a:ext cx="590" cy="350"/>
                  </a:xfrm>
                  <a:custGeom>
                    <a:avLst/>
                    <a:gdLst/>
                    <a:ahLst/>
                    <a:cxnLst>
                      <a:cxn ang="0">
                        <a:pos x="0" y="2"/>
                      </a:cxn>
                      <a:cxn ang="0">
                        <a:pos x="0" y="2"/>
                      </a:cxn>
                      <a:cxn ang="0">
                        <a:pos x="1" y="1"/>
                      </a:cxn>
                      <a:cxn ang="0">
                        <a:pos x="2" y="0"/>
                      </a:cxn>
                      <a:cxn ang="0">
                        <a:pos x="3" y="0"/>
                      </a:cxn>
                      <a:cxn ang="0">
                        <a:pos x="3" y="0"/>
                      </a:cxn>
                      <a:cxn ang="0">
                        <a:pos x="4" y="0"/>
                      </a:cxn>
                      <a:cxn ang="0">
                        <a:pos x="5" y="0"/>
                      </a:cxn>
                      <a:cxn ang="0">
                        <a:pos x="6" y="1"/>
                      </a:cxn>
                      <a:cxn ang="0">
                        <a:pos x="6" y="1"/>
                      </a:cxn>
                      <a:cxn ang="0">
                        <a:pos x="6" y="2"/>
                      </a:cxn>
                      <a:cxn ang="0">
                        <a:pos x="7" y="2"/>
                      </a:cxn>
                      <a:cxn ang="0">
                        <a:pos x="7" y="2"/>
                      </a:cxn>
                      <a:cxn ang="0">
                        <a:pos x="7" y="2"/>
                      </a:cxn>
                      <a:cxn ang="0">
                        <a:pos x="7" y="3"/>
                      </a:cxn>
                      <a:cxn ang="0">
                        <a:pos x="7" y="3"/>
                      </a:cxn>
                      <a:cxn ang="0">
                        <a:pos x="7" y="3"/>
                      </a:cxn>
                      <a:cxn ang="0">
                        <a:pos x="7" y="4"/>
                      </a:cxn>
                      <a:cxn ang="0">
                        <a:pos x="7" y="4"/>
                      </a:cxn>
                      <a:cxn ang="0">
                        <a:pos x="6" y="4"/>
                      </a:cxn>
                      <a:cxn ang="0">
                        <a:pos x="7" y="4"/>
                      </a:cxn>
                      <a:cxn ang="0">
                        <a:pos x="7" y="4"/>
                      </a:cxn>
                      <a:cxn ang="0">
                        <a:pos x="7" y="3"/>
                      </a:cxn>
                      <a:cxn ang="0">
                        <a:pos x="6" y="3"/>
                      </a:cxn>
                      <a:cxn ang="0">
                        <a:pos x="6" y="3"/>
                      </a:cxn>
                      <a:cxn ang="0">
                        <a:pos x="5" y="3"/>
                      </a:cxn>
                      <a:cxn ang="0">
                        <a:pos x="5" y="3"/>
                      </a:cxn>
                      <a:cxn ang="0">
                        <a:pos x="5" y="3"/>
                      </a:cxn>
                      <a:cxn ang="0">
                        <a:pos x="5" y="3"/>
                      </a:cxn>
                      <a:cxn ang="0">
                        <a:pos x="6" y="3"/>
                      </a:cxn>
                      <a:cxn ang="0">
                        <a:pos x="5" y="2"/>
                      </a:cxn>
                      <a:cxn ang="0">
                        <a:pos x="5" y="2"/>
                      </a:cxn>
                      <a:cxn ang="0">
                        <a:pos x="5" y="2"/>
                      </a:cxn>
                      <a:cxn ang="0">
                        <a:pos x="4" y="1"/>
                      </a:cxn>
                      <a:cxn ang="0">
                        <a:pos x="4" y="1"/>
                      </a:cxn>
                      <a:cxn ang="0">
                        <a:pos x="4" y="1"/>
                      </a:cxn>
                      <a:cxn ang="0">
                        <a:pos x="3" y="1"/>
                      </a:cxn>
                      <a:cxn ang="0">
                        <a:pos x="3" y="1"/>
                      </a:cxn>
                      <a:cxn ang="0">
                        <a:pos x="3" y="1"/>
                      </a:cxn>
                      <a:cxn ang="0">
                        <a:pos x="3" y="1"/>
                      </a:cxn>
                      <a:cxn ang="0">
                        <a:pos x="3" y="1"/>
                      </a:cxn>
                      <a:cxn ang="0">
                        <a:pos x="2" y="1"/>
                      </a:cxn>
                      <a:cxn ang="0">
                        <a:pos x="2" y="2"/>
                      </a:cxn>
                      <a:cxn ang="0">
                        <a:pos x="1" y="2"/>
                      </a:cxn>
                      <a:cxn ang="0">
                        <a:pos x="1" y="2"/>
                      </a:cxn>
                      <a:cxn ang="0">
                        <a:pos x="1" y="2"/>
                      </a:cxn>
                      <a:cxn ang="0">
                        <a:pos x="1" y="3"/>
                      </a:cxn>
                      <a:cxn ang="0">
                        <a:pos x="1" y="3"/>
                      </a:cxn>
                      <a:cxn ang="0">
                        <a:pos x="1" y="4"/>
                      </a:cxn>
                      <a:cxn ang="0">
                        <a:pos x="0" y="4"/>
                      </a:cxn>
                      <a:cxn ang="0">
                        <a:pos x="0" y="3"/>
                      </a:cxn>
                      <a:cxn ang="0">
                        <a:pos x="0" y="3"/>
                      </a:cxn>
                      <a:cxn ang="0">
                        <a:pos x="1" y="3"/>
                      </a:cxn>
                      <a:cxn ang="0">
                        <a:pos x="1" y="2"/>
                      </a:cxn>
                      <a:cxn ang="0">
                        <a:pos x="1" y="2"/>
                      </a:cxn>
                    </a:cxnLst>
                    <a:pathLst>
                      <a:path w="1768" h="1051">
                        <a:moveTo>
                          <a:pt x="191" y="440"/>
                        </a:moveTo>
                        <a:lnTo>
                          <a:pt x="0" y="521"/>
                        </a:lnTo>
                        <a:lnTo>
                          <a:pt x="30" y="462"/>
                        </a:lnTo>
                        <a:lnTo>
                          <a:pt x="80" y="373"/>
                        </a:lnTo>
                        <a:lnTo>
                          <a:pt x="132" y="296"/>
                        </a:lnTo>
                        <a:lnTo>
                          <a:pt x="220" y="225"/>
                        </a:lnTo>
                        <a:lnTo>
                          <a:pt x="349" y="144"/>
                        </a:lnTo>
                        <a:lnTo>
                          <a:pt x="440" y="92"/>
                        </a:lnTo>
                        <a:lnTo>
                          <a:pt x="535" y="52"/>
                        </a:lnTo>
                        <a:lnTo>
                          <a:pt x="631" y="26"/>
                        </a:lnTo>
                        <a:lnTo>
                          <a:pt x="726" y="7"/>
                        </a:lnTo>
                        <a:lnTo>
                          <a:pt x="814" y="4"/>
                        </a:lnTo>
                        <a:lnTo>
                          <a:pt x="932" y="0"/>
                        </a:lnTo>
                        <a:lnTo>
                          <a:pt x="1042" y="7"/>
                        </a:lnTo>
                        <a:lnTo>
                          <a:pt x="1138" y="26"/>
                        </a:lnTo>
                        <a:lnTo>
                          <a:pt x="1247" y="85"/>
                        </a:lnTo>
                        <a:lnTo>
                          <a:pt x="1314" y="129"/>
                        </a:lnTo>
                        <a:lnTo>
                          <a:pt x="1401" y="195"/>
                        </a:lnTo>
                        <a:lnTo>
                          <a:pt x="1467" y="262"/>
                        </a:lnTo>
                        <a:lnTo>
                          <a:pt x="1489" y="300"/>
                        </a:lnTo>
                        <a:lnTo>
                          <a:pt x="1493" y="366"/>
                        </a:lnTo>
                        <a:lnTo>
                          <a:pt x="1493" y="414"/>
                        </a:lnTo>
                        <a:lnTo>
                          <a:pt x="1606" y="410"/>
                        </a:lnTo>
                        <a:lnTo>
                          <a:pt x="1591" y="429"/>
                        </a:lnTo>
                        <a:lnTo>
                          <a:pt x="1580" y="458"/>
                        </a:lnTo>
                        <a:lnTo>
                          <a:pt x="1577" y="499"/>
                        </a:lnTo>
                        <a:lnTo>
                          <a:pt x="1588" y="547"/>
                        </a:lnTo>
                        <a:lnTo>
                          <a:pt x="1614" y="572"/>
                        </a:lnTo>
                        <a:lnTo>
                          <a:pt x="1650" y="602"/>
                        </a:lnTo>
                        <a:lnTo>
                          <a:pt x="1720" y="624"/>
                        </a:lnTo>
                        <a:lnTo>
                          <a:pt x="1768" y="635"/>
                        </a:lnTo>
                        <a:lnTo>
                          <a:pt x="1724" y="704"/>
                        </a:lnTo>
                        <a:lnTo>
                          <a:pt x="1702" y="755"/>
                        </a:lnTo>
                        <a:lnTo>
                          <a:pt x="1687" y="795"/>
                        </a:lnTo>
                        <a:lnTo>
                          <a:pt x="1673" y="857"/>
                        </a:lnTo>
                        <a:lnTo>
                          <a:pt x="1665" y="905"/>
                        </a:lnTo>
                        <a:lnTo>
                          <a:pt x="1665" y="938"/>
                        </a:lnTo>
                        <a:lnTo>
                          <a:pt x="1628" y="979"/>
                        </a:lnTo>
                        <a:lnTo>
                          <a:pt x="1555" y="1051"/>
                        </a:lnTo>
                        <a:lnTo>
                          <a:pt x="1541" y="1033"/>
                        </a:lnTo>
                        <a:lnTo>
                          <a:pt x="1562" y="997"/>
                        </a:lnTo>
                        <a:lnTo>
                          <a:pt x="1577" y="960"/>
                        </a:lnTo>
                        <a:lnTo>
                          <a:pt x="1584" y="916"/>
                        </a:lnTo>
                        <a:lnTo>
                          <a:pt x="1588" y="857"/>
                        </a:lnTo>
                        <a:lnTo>
                          <a:pt x="1595" y="824"/>
                        </a:lnTo>
                        <a:lnTo>
                          <a:pt x="1584" y="806"/>
                        </a:lnTo>
                        <a:lnTo>
                          <a:pt x="1573" y="791"/>
                        </a:lnTo>
                        <a:lnTo>
                          <a:pt x="1541" y="791"/>
                        </a:lnTo>
                        <a:lnTo>
                          <a:pt x="1467" y="798"/>
                        </a:lnTo>
                        <a:lnTo>
                          <a:pt x="1401" y="809"/>
                        </a:lnTo>
                        <a:lnTo>
                          <a:pt x="1346" y="817"/>
                        </a:lnTo>
                        <a:lnTo>
                          <a:pt x="1306" y="820"/>
                        </a:lnTo>
                        <a:lnTo>
                          <a:pt x="1244" y="813"/>
                        </a:lnTo>
                        <a:lnTo>
                          <a:pt x="1218" y="806"/>
                        </a:lnTo>
                        <a:lnTo>
                          <a:pt x="1160" y="791"/>
                        </a:lnTo>
                        <a:lnTo>
                          <a:pt x="1134" y="777"/>
                        </a:lnTo>
                        <a:lnTo>
                          <a:pt x="1251" y="682"/>
                        </a:lnTo>
                        <a:lnTo>
                          <a:pt x="1299" y="667"/>
                        </a:lnTo>
                        <a:lnTo>
                          <a:pt x="1342" y="641"/>
                        </a:lnTo>
                        <a:lnTo>
                          <a:pt x="1360" y="617"/>
                        </a:lnTo>
                        <a:lnTo>
                          <a:pt x="1360" y="602"/>
                        </a:lnTo>
                        <a:lnTo>
                          <a:pt x="1327" y="565"/>
                        </a:lnTo>
                        <a:lnTo>
                          <a:pt x="1270" y="524"/>
                        </a:lnTo>
                        <a:lnTo>
                          <a:pt x="1181" y="458"/>
                        </a:lnTo>
                        <a:lnTo>
                          <a:pt x="1109" y="414"/>
                        </a:lnTo>
                        <a:lnTo>
                          <a:pt x="1094" y="407"/>
                        </a:lnTo>
                        <a:lnTo>
                          <a:pt x="1098" y="373"/>
                        </a:lnTo>
                        <a:lnTo>
                          <a:pt x="1090" y="337"/>
                        </a:lnTo>
                        <a:lnTo>
                          <a:pt x="1046" y="300"/>
                        </a:lnTo>
                        <a:lnTo>
                          <a:pt x="1016" y="264"/>
                        </a:lnTo>
                        <a:lnTo>
                          <a:pt x="972" y="236"/>
                        </a:lnTo>
                        <a:lnTo>
                          <a:pt x="928" y="214"/>
                        </a:lnTo>
                        <a:lnTo>
                          <a:pt x="884" y="203"/>
                        </a:lnTo>
                        <a:lnTo>
                          <a:pt x="840" y="203"/>
                        </a:lnTo>
                        <a:lnTo>
                          <a:pt x="804" y="217"/>
                        </a:lnTo>
                        <a:lnTo>
                          <a:pt x="771" y="232"/>
                        </a:lnTo>
                        <a:lnTo>
                          <a:pt x="741" y="232"/>
                        </a:lnTo>
                        <a:lnTo>
                          <a:pt x="690" y="254"/>
                        </a:lnTo>
                        <a:lnTo>
                          <a:pt x="664" y="275"/>
                        </a:lnTo>
                        <a:lnTo>
                          <a:pt x="715" y="271"/>
                        </a:lnTo>
                        <a:lnTo>
                          <a:pt x="682" y="292"/>
                        </a:lnTo>
                        <a:lnTo>
                          <a:pt x="638" y="307"/>
                        </a:lnTo>
                        <a:lnTo>
                          <a:pt x="597" y="318"/>
                        </a:lnTo>
                        <a:lnTo>
                          <a:pt x="546" y="329"/>
                        </a:lnTo>
                        <a:lnTo>
                          <a:pt x="498" y="348"/>
                        </a:lnTo>
                        <a:lnTo>
                          <a:pt x="427" y="388"/>
                        </a:lnTo>
                        <a:lnTo>
                          <a:pt x="382" y="429"/>
                        </a:lnTo>
                        <a:lnTo>
                          <a:pt x="335" y="454"/>
                        </a:lnTo>
                        <a:lnTo>
                          <a:pt x="312" y="480"/>
                        </a:lnTo>
                        <a:lnTo>
                          <a:pt x="305" y="517"/>
                        </a:lnTo>
                        <a:lnTo>
                          <a:pt x="294" y="565"/>
                        </a:lnTo>
                        <a:lnTo>
                          <a:pt x="290" y="605"/>
                        </a:lnTo>
                        <a:lnTo>
                          <a:pt x="312" y="620"/>
                        </a:lnTo>
                        <a:lnTo>
                          <a:pt x="294" y="667"/>
                        </a:lnTo>
                        <a:lnTo>
                          <a:pt x="265" y="759"/>
                        </a:lnTo>
                        <a:lnTo>
                          <a:pt x="220" y="850"/>
                        </a:lnTo>
                        <a:lnTo>
                          <a:pt x="183" y="894"/>
                        </a:lnTo>
                        <a:lnTo>
                          <a:pt x="132" y="898"/>
                        </a:lnTo>
                        <a:lnTo>
                          <a:pt x="73" y="905"/>
                        </a:lnTo>
                        <a:lnTo>
                          <a:pt x="26" y="913"/>
                        </a:lnTo>
                        <a:lnTo>
                          <a:pt x="56" y="865"/>
                        </a:lnTo>
                        <a:lnTo>
                          <a:pt x="77" y="820"/>
                        </a:lnTo>
                        <a:lnTo>
                          <a:pt x="99" y="785"/>
                        </a:lnTo>
                        <a:lnTo>
                          <a:pt x="117" y="722"/>
                        </a:lnTo>
                        <a:lnTo>
                          <a:pt x="132" y="674"/>
                        </a:lnTo>
                        <a:lnTo>
                          <a:pt x="143" y="620"/>
                        </a:lnTo>
                        <a:lnTo>
                          <a:pt x="154" y="580"/>
                        </a:lnTo>
                        <a:lnTo>
                          <a:pt x="172" y="543"/>
                        </a:lnTo>
                        <a:lnTo>
                          <a:pt x="183" y="502"/>
                        </a:lnTo>
                        <a:lnTo>
                          <a:pt x="191" y="440"/>
                        </a:lnTo>
                        <a:close/>
                      </a:path>
                    </a:pathLst>
                  </a:custGeom>
                  <a:solidFill>
                    <a:srgbClr val="FFA040"/>
                  </a:solidFill>
                  <a:ln w="9525">
                    <a:noFill/>
                  </a:ln>
                </p:spPr>
                <p:txBody>
                  <a:bodyPr/>
                  <a:p>
                    <a:endParaRPr lang="zh-CN" altLang="en-US"/>
                  </a:p>
                </p:txBody>
              </p:sp>
            </p:grpSp>
            <p:sp>
              <p:nvSpPr>
                <p:cNvPr id="60436" name="Freeform 20"/>
                <p:cNvSpPr>
                  <a:spLocks noChangeAspect="1"/>
                </p:cNvSpPr>
                <p:nvPr>
                  <p:custDataLst>
                    <p:tags r:id="rId15"/>
                  </p:custDataLst>
                </p:nvPr>
              </p:nvSpPr>
              <p:spPr>
                <a:xfrm>
                  <a:off x="1136" y="2894"/>
                  <a:ext cx="787" cy="437"/>
                </a:xfrm>
                <a:custGeom>
                  <a:avLst/>
                  <a:gdLst/>
                  <a:ahLst/>
                  <a:cxnLst>
                    <a:cxn ang="0">
                      <a:pos x="1" y="5"/>
                    </a:cxn>
                    <a:cxn ang="0">
                      <a:pos x="0" y="5"/>
                    </a:cxn>
                    <a:cxn ang="0">
                      <a:pos x="0" y="4"/>
                    </a:cxn>
                    <a:cxn ang="0">
                      <a:pos x="1" y="4"/>
                    </a:cxn>
                    <a:cxn ang="0">
                      <a:pos x="1" y="3"/>
                    </a:cxn>
                    <a:cxn ang="0">
                      <a:pos x="1" y="2"/>
                    </a:cxn>
                    <a:cxn ang="0">
                      <a:pos x="1" y="2"/>
                    </a:cxn>
                    <a:cxn ang="0">
                      <a:pos x="2" y="1"/>
                    </a:cxn>
                    <a:cxn ang="0">
                      <a:pos x="2" y="1"/>
                    </a:cxn>
                    <a:cxn ang="0">
                      <a:pos x="2" y="1"/>
                    </a:cxn>
                    <a:cxn ang="0">
                      <a:pos x="2" y="1"/>
                    </a:cxn>
                    <a:cxn ang="0">
                      <a:pos x="3" y="1"/>
                    </a:cxn>
                    <a:cxn ang="0">
                      <a:pos x="3" y="1"/>
                    </a:cxn>
                    <a:cxn ang="0">
                      <a:pos x="4" y="1"/>
                    </a:cxn>
                    <a:cxn ang="0">
                      <a:pos x="4" y="0"/>
                    </a:cxn>
                    <a:cxn ang="0">
                      <a:pos x="4" y="1"/>
                    </a:cxn>
                    <a:cxn ang="0">
                      <a:pos x="5" y="0"/>
                    </a:cxn>
                    <a:cxn ang="0">
                      <a:pos x="4" y="0"/>
                    </a:cxn>
                    <a:cxn ang="0">
                      <a:pos x="5" y="0"/>
                    </a:cxn>
                    <a:cxn ang="0">
                      <a:pos x="5" y="0"/>
                    </a:cxn>
                    <a:cxn ang="0">
                      <a:pos x="5" y="0"/>
                    </a:cxn>
                    <a:cxn ang="0">
                      <a:pos x="5" y="0"/>
                    </a:cxn>
                    <a:cxn ang="0">
                      <a:pos x="5" y="0"/>
                    </a:cxn>
                    <a:cxn ang="0">
                      <a:pos x="6" y="0"/>
                    </a:cxn>
                    <a:cxn ang="0">
                      <a:pos x="7" y="0"/>
                    </a:cxn>
                    <a:cxn ang="0">
                      <a:pos x="7" y="0"/>
                    </a:cxn>
                    <a:cxn ang="0">
                      <a:pos x="7" y="0"/>
                    </a:cxn>
                    <a:cxn ang="0">
                      <a:pos x="8" y="1"/>
                    </a:cxn>
                    <a:cxn ang="0">
                      <a:pos x="8" y="0"/>
                    </a:cxn>
                    <a:cxn ang="0">
                      <a:pos x="8" y="1"/>
                    </a:cxn>
                    <a:cxn ang="0">
                      <a:pos x="8" y="1"/>
                    </a:cxn>
                    <a:cxn ang="0">
                      <a:pos x="9" y="0"/>
                    </a:cxn>
                    <a:cxn ang="0">
                      <a:pos x="9" y="1"/>
                    </a:cxn>
                    <a:cxn ang="0">
                      <a:pos x="9" y="2"/>
                    </a:cxn>
                    <a:cxn ang="0">
                      <a:pos x="9" y="1"/>
                    </a:cxn>
                    <a:cxn ang="0">
                      <a:pos x="9" y="2"/>
                    </a:cxn>
                    <a:cxn ang="0">
                      <a:pos x="10" y="2"/>
                    </a:cxn>
                    <a:cxn ang="0">
                      <a:pos x="8" y="4"/>
                    </a:cxn>
                    <a:cxn ang="0">
                      <a:pos x="8" y="3"/>
                    </a:cxn>
                    <a:cxn ang="0">
                      <a:pos x="8" y="3"/>
                    </a:cxn>
                    <a:cxn ang="0">
                      <a:pos x="7" y="2"/>
                    </a:cxn>
                    <a:cxn ang="0">
                      <a:pos x="6" y="1"/>
                    </a:cxn>
                    <a:cxn ang="0">
                      <a:pos x="5" y="1"/>
                    </a:cxn>
                    <a:cxn ang="0">
                      <a:pos x="4" y="2"/>
                    </a:cxn>
                    <a:cxn ang="0">
                      <a:pos x="2" y="2"/>
                    </a:cxn>
                    <a:cxn ang="0">
                      <a:pos x="2" y="3"/>
                    </a:cxn>
                    <a:cxn ang="0">
                      <a:pos x="2" y="4"/>
                    </a:cxn>
                    <a:cxn ang="0">
                      <a:pos x="2" y="4"/>
                    </a:cxn>
                    <a:cxn ang="0">
                      <a:pos x="1" y="4"/>
                    </a:cxn>
                    <a:cxn ang="0">
                      <a:pos x="1" y="4"/>
                    </a:cxn>
                    <a:cxn ang="0">
                      <a:pos x="1" y="4"/>
                    </a:cxn>
                    <a:cxn ang="0">
                      <a:pos x="1" y="5"/>
                    </a:cxn>
                    <a:cxn ang="0">
                      <a:pos x="1" y="5"/>
                    </a:cxn>
                    <a:cxn ang="0">
                      <a:pos x="1" y="5"/>
                    </a:cxn>
                  </a:cxnLst>
                  <a:pathLst>
                    <a:path w="2361" h="1311">
                      <a:moveTo>
                        <a:pt x="231" y="1235"/>
                      </a:moveTo>
                      <a:lnTo>
                        <a:pt x="183" y="1262"/>
                      </a:lnTo>
                      <a:lnTo>
                        <a:pt x="136" y="1286"/>
                      </a:lnTo>
                      <a:lnTo>
                        <a:pt x="7" y="1311"/>
                      </a:lnTo>
                      <a:lnTo>
                        <a:pt x="0" y="1216"/>
                      </a:lnTo>
                      <a:lnTo>
                        <a:pt x="15" y="1066"/>
                      </a:lnTo>
                      <a:lnTo>
                        <a:pt x="84" y="960"/>
                      </a:lnTo>
                      <a:lnTo>
                        <a:pt x="130" y="864"/>
                      </a:lnTo>
                      <a:lnTo>
                        <a:pt x="162" y="816"/>
                      </a:lnTo>
                      <a:lnTo>
                        <a:pt x="167" y="694"/>
                      </a:lnTo>
                      <a:lnTo>
                        <a:pt x="189" y="646"/>
                      </a:lnTo>
                      <a:lnTo>
                        <a:pt x="258" y="506"/>
                      </a:lnTo>
                      <a:lnTo>
                        <a:pt x="299" y="440"/>
                      </a:lnTo>
                      <a:lnTo>
                        <a:pt x="315" y="414"/>
                      </a:lnTo>
                      <a:lnTo>
                        <a:pt x="374" y="414"/>
                      </a:lnTo>
                      <a:lnTo>
                        <a:pt x="406" y="338"/>
                      </a:lnTo>
                      <a:lnTo>
                        <a:pt x="417" y="363"/>
                      </a:lnTo>
                      <a:lnTo>
                        <a:pt x="433" y="359"/>
                      </a:lnTo>
                      <a:lnTo>
                        <a:pt x="464" y="257"/>
                      </a:lnTo>
                      <a:lnTo>
                        <a:pt x="510" y="210"/>
                      </a:lnTo>
                      <a:lnTo>
                        <a:pt x="501" y="323"/>
                      </a:lnTo>
                      <a:lnTo>
                        <a:pt x="591" y="273"/>
                      </a:lnTo>
                      <a:lnTo>
                        <a:pt x="693" y="207"/>
                      </a:lnTo>
                      <a:lnTo>
                        <a:pt x="767" y="145"/>
                      </a:lnTo>
                      <a:lnTo>
                        <a:pt x="774" y="185"/>
                      </a:lnTo>
                      <a:lnTo>
                        <a:pt x="827" y="159"/>
                      </a:lnTo>
                      <a:lnTo>
                        <a:pt x="870" y="115"/>
                      </a:lnTo>
                      <a:lnTo>
                        <a:pt x="898" y="126"/>
                      </a:lnTo>
                      <a:lnTo>
                        <a:pt x="928" y="155"/>
                      </a:lnTo>
                      <a:lnTo>
                        <a:pt x="961" y="112"/>
                      </a:lnTo>
                      <a:lnTo>
                        <a:pt x="1035" y="52"/>
                      </a:lnTo>
                      <a:lnTo>
                        <a:pt x="1005" y="122"/>
                      </a:lnTo>
                      <a:lnTo>
                        <a:pt x="1031" y="96"/>
                      </a:lnTo>
                      <a:lnTo>
                        <a:pt x="1127" y="8"/>
                      </a:lnTo>
                      <a:lnTo>
                        <a:pt x="1073" y="61"/>
                      </a:lnTo>
                      <a:lnTo>
                        <a:pt x="1071" y="96"/>
                      </a:lnTo>
                      <a:lnTo>
                        <a:pt x="1105" y="85"/>
                      </a:lnTo>
                      <a:lnTo>
                        <a:pt x="1130" y="81"/>
                      </a:lnTo>
                      <a:lnTo>
                        <a:pt x="1180" y="42"/>
                      </a:lnTo>
                      <a:lnTo>
                        <a:pt x="1240" y="4"/>
                      </a:lnTo>
                      <a:lnTo>
                        <a:pt x="1175" y="56"/>
                      </a:lnTo>
                      <a:lnTo>
                        <a:pt x="1167" y="75"/>
                      </a:lnTo>
                      <a:lnTo>
                        <a:pt x="1186" y="74"/>
                      </a:lnTo>
                      <a:lnTo>
                        <a:pt x="1258" y="48"/>
                      </a:lnTo>
                      <a:lnTo>
                        <a:pt x="1318" y="0"/>
                      </a:lnTo>
                      <a:lnTo>
                        <a:pt x="1284" y="56"/>
                      </a:lnTo>
                      <a:lnTo>
                        <a:pt x="1328" y="48"/>
                      </a:lnTo>
                      <a:lnTo>
                        <a:pt x="1397" y="37"/>
                      </a:lnTo>
                      <a:lnTo>
                        <a:pt x="1535" y="41"/>
                      </a:lnTo>
                      <a:lnTo>
                        <a:pt x="1581" y="45"/>
                      </a:lnTo>
                      <a:lnTo>
                        <a:pt x="1619" y="53"/>
                      </a:lnTo>
                      <a:lnTo>
                        <a:pt x="1654" y="67"/>
                      </a:lnTo>
                      <a:lnTo>
                        <a:pt x="1691" y="81"/>
                      </a:lnTo>
                      <a:lnTo>
                        <a:pt x="1805" y="56"/>
                      </a:lnTo>
                      <a:lnTo>
                        <a:pt x="1875" y="89"/>
                      </a:lnTo>
                      <a:lnTo>
                        <a:pt x="1927" y="126"/>
                      </a:lnTo>
                      <a:lnTo>
                        <a:pt x="1952" y="123"/>
                      </a:lnTo>
                      <a:lnTo>
                        <a:pt x="2000" y="94"/>
                      </a:lnTo>
                      <a:lnTo>
                        <a:pt x="2017" y="137"/>
                      </a:lnTo>
                      <a:lnTo>
                        <a:pt x="1984" y="175"/>
                      </a:lnTo>
                      <a:lnTo>
                        <a:pt x="2026" y="207"/>
                      </a:lnTo>
                      <a:lnTo>
                        <a:pt x="2048" y="204"/>
                      </a:lnTo>
                      <a:lnTo>
                        <a:pt x="2139" y="144"/>
                      </a:lnTo>
                      <a:lnTo>
                        <a:pt x="2180" y="90"/>
                      </a:lnTo>
                      <a:lnTo>
                        <a:pt x="2213" y="8"/>
                      </a:lnTo>
                      <a:lnTo>
                        <a:pt x="2176" y="149"/>
                      </a:lnTo>
                      <a:lnTo>
                        <a:pt x="2067" y="277"/>
                      </a:lnTo>
                      <a:lnTo>
                        <a:pt x="2143" y="392"/>
                      </a:lnTo>
                      <a:lnTo>
                        <a:pt x="2154" y="370"/>
                      </a:lnTo>
                      <a:lnTo>
                        <a:pt x="2237" y="352"/>
                      </a:lnTo>
                      <a:lnTo>
                        <a:pt x="2255" y="368"/>
                      </a:lnTo>
                      <a:lnTo>
                        <a:pt x="2183" y="451"/>
                      </a:lnTo>
                      <a:lnTo>
                        <a:pt x="2234" y="484"/>
                      </a:lnTo>
                      <a:lnTo>
                        <a:pt x="2361" y="431"/>
                      </a:lnTo>
                      <a:lnTo>
                        <a:pt x="2079" y="912"/>
                      </a:lnTo>
                      <a:lnTo>
                        <a:pt x="2029" y="893"/>
                      </a:lnTo>
                      <a:lnTo>
                        <a:pt x="1976" y="844"/>
                      </a:lnTo>
                      <a:lnTo>
                        <a:pt x="1976" y="736"/>
                      </a:lnTo>
                      <a:lnTo>
                        <a:pt x="2006" y="714"/>
                      </a:lnTo>
                      <a:lnTo>
                        <a:pt x="1881" y="713"/>
                      </a:lnTo>
                      <a:lnTo>
                        <a:pt x="1881" y="586"/>
                      </a:lnTo>
                      <a:lnTo>
                        <a:pt x="1750" y="470"/>
                      </a:lnTo>
                      <a:lnTo>
                        <a:pt x="1639" y="388"/>
                      </a:lnTo>
                      <a:lnTo>
                        <a:pt x="1530" y="330"/>
                      </a:lnTo>
                      <a:lnTo>
                        <a:pt x="1331" y="316"/>
                      </a:lnTo>
                      <a:lnTo>
                        <a:pt x="1177" y="316"/>
                      </a:lnTo>
                      <a:lnTo>
                        <a:pt x="1015" y="337"/>
                      </a:lnTo>
                      <a:lnTo>
                        <a:pt x="867" y="381"/>
                      </a:lnTo>
                      <a:lnTo>
                        <a:pt x="727" y="460"/>
                      </a:lnTo>
                      <a:lnTo>
                        <a:pt x="596" y="558"/>
                      </a:lnTo>
                      <a:lnTo>
                        <a:pt x="531" y="611"/>
                      </a:lnTo>
                      <a:lnTo>
                        <a:pt x="451" y="743"/>
                      </a:lnTo>
                      <a:lnTo>
                        <a:pt x="429" y="807"/>
                      </a:lnTo>
                      <a:lnTo>
                        <a:pt x="391" y="866"/>
                      </a:lnTo>
                      <a:lnTo>
                        <a:pt x="376" y="866"/>
                      </a:lnTo>
                      <a:lnTo>
                        <a:pt x="374" y="892"/>
                      </a:lnTo>
                      <a:lnTo>
                        <a:pt x="354" y="930"/>
                      </a:lnTo>
                      <a:lnTo>
                        <a:pt x="344" y="930"/>
                      </a:lnTo>
                      <a:lnTo>
                        <a:pt x="345" y="963"/>
                      </a:lnTo>
                      <a:lnTo>
                        <a:pt x="338" y="999"/>
                      </a:lnTo>
                      <a:lnTo>
                        <a:pt x="316" y="1025"/>
                      </a:lnTo>
                      <a:lnTo>
                        <a:pt x="297" y="1055"/>
                      </a:lnTo>
                      <a:lnTo>
                        <a:pt x="257" y="1114"/>
                      </a:lnTo>
                      <a:lnTo>
                        <a:pt x="299" y="1143"/>
                      </a:lnTo>
                      <a:lnTo>
                        <a:pt x="268" y="1154"/>
                      </a:lnTo>
                      <a:lnTo>
                        <a:pt x="247" y="1201"/>
                      </a:lnTo>
                      <a:lnTo>
                        <a:pt x="269" y="1192"/>
                      </a:lnTo>
                      <a:lnTo>
                        <a:pt x="231" y="1235"/>
                      </a:lnTo>
                      <a:close/>
                    </a:path>
                  </a:pathLst>
                </a:custGeom>
                <a:solidFill>
                  <a:srgbClr val="402000"/>
                </a:solidFill>
                <a:ln w="9525">
                  <a:noFill/>
                </a:ln>
              </p:spPr>
              <p:txBody>
                <a:bodyPr/>
                <a:p>
                  <a:endParaRPr lang="zh-CN" altLang="en-US"/>
                </a:p>
              </p:txBody>
            </p:sp>
            <p:sp>
              <p:nvSpPr>
                <p:cNvPr id="60437" name="Freeform 21"/>
                <p:cNvSpPr>
                  <a:spLocks noChangeAspect="1"/>
                </p:cNvSpPr>
                <p:nvPr>
                  <p:custDataLst>
                    <p:tags r:id="rId16"/>
                  </p:custDataLst>
                </p:nvPr>
              </p:nvSpPr>
              <p:spPr>
                <a:xfrm>
                  <a:off x="1367" y="3069"/>
                  <a:ext cx="275" cy="128"/>
                </a:xfrm>
                <a:custGeom>
                  <a:avLst/>
                  <a:gdLst/>
                  <a:ahLst/>
                  <a:cxnLst>
                    <a:cxn ang="0">
                      <a:pos x="0" y="1"/>
                    </a:cxn>
                    <a:cxn ang="0">
                      <a:pos x="0" y="1"/>
                    </a:cxn>
                    <a:cxn ang="0">
                      <a:pos x="0" y="1"/>
                    </a:cxn>
                    <a:cxn ang="0">
                      <a:pos x="1" y="1"/>
                    </a:cxn>
                    <a:cxn ang="0">
                      <a:pos x="1" y="1"/>
                    </a:cxn>
                    <a:cxn ang="0">
                      <a:pos x="1" y="0"/>
                    </a:cxn>
                    <a:cxn ang="0">
                      <a:pos x="1" y="0"/>
                    </a:cxn>
                    <a:cxn ang="0">
                      <a:pos x="1" y="0"/>
                    </a:cxn>
                    <a:cxn ang="0">
                      <a:pos x="2" y="0"/>
                    </a:cxn>
                    <a:cxn ang="0">
                      <a:pos x="2" y="0"/>
                    </a:cxn>
                    <a:cxn ang="0">
                      <a:pos x="2" y="0"/>
                    </a:cxn>
                    <a:cxn ang="0">
                      <a:pos x="2" y="0"/>
                    </a:cxn>
                    <a:cxn ang="0">
                      <a:pos x="3" y="0"/>
                    </a:cxn>
                    <a:cxn ang="0">
                      <a:pos x="3" y="0"/>
                    </a:cxn>
                    <a:cxn ang="0">
                      <a:pos x="3" y="0"/>
                    </a:cxn>
                    <a:cxn ang="0">
                      <a:pos x="3" y="0"/>
                    </a:cxn>
                    <a:cxn ang="0">
                      <a:pos x="3" y="1"/>
                    </a:cxn>
                    <a:cxn ang="0">
                      <a:pos x="3" y="1"/>
                    </a:cxn>
                    <a:cxn ang="0">
                      <a:pos x="3" y="1"/>
                    </a:cxn>
                    <a:cxn ang="0">
                      <a:pos x="3" y="1"/>
                    </a:cxn>
                    <a:cxn ang="0">
                      <a:pos x="3" y="1"/>
                    </a:cxn>
                    <a:cxn ang="0">
                      <a:pos x="3" y="0"/>
                    </a:cxn>
                    <a:cxn ang="0">
                      <a:pos x="2" y="0"/>
                    </a:cxn>
                    <a:cxn ang="0">
                      <a:pos x="2" y="0"/>
                    </a:cxn>
                    <a:cxn ang="0">
                      <a:pos x="2" y="0"/>
                    </a:cxn>
                    <a:cxn ang="0">
                      <a:pos x="2" y="0"/>
                    </a:cxn>
                    <a:cxn ang="0">
                      <a:pos x="2" y="1"/>
                    </a:cxn>
                    <a:cxn ang="0">
                      <a:pos x="2" y="1"/>
                    </a:cxn>
                    <a:cxn ang="0">
                      <a:pos x="1" y="1"/>
                    </a:cxn>
                    <a:cxn ang="0">
                      <a:pos x="1" y="1"/>
                    </a:cxn>
                    <a:cxn ang="0">
                      <a:pos x="1" y="1"/>
                    </a:cxn>
                    <a:cxn ang="0">
                      <a:pos x="1" y="1"/>
                    </a:cxn>
                    <a:cxn ang="0">
                      <a:pos x="1" y="1"/>
                    </a:cxn>
                    <a:cxn ang="0">
                      <a:pos x="0" y="1"/>
                    </a:cxn>
                    <a:cxn ang="0">
                      <a:pos x="0" y="1"/>
                    </a:cxn>
                    <a:cxn ang="0">
                      <a:pos x="0" y="2"/>
                    </a:cxn>
                    <a:cxn ang="0">
                      <a:pos x="0" y="2"/>
                    </a:cxn>
                    <a:cxn ang="0">
                      <a:pos x="0" y="1"/>
                    </a:cxn>
                    <a:cxn ang="0">
                      <a:pos x="0" y="1"/>
                    </a:cxn>
                  </a:cxnLst>
                  <a:pathLst>
                    <a:path w="824" h="383">
                      <a:moveTo>
                        <a:pt x="0" y="285"/>
                      </a:moveTo>
                      <a:lnTo>
                        <a:pt x="15" y="240"/>
                      </a:lnTo>
                      <a:lnTo>
                        <a:pt x="66" y="196"/>
                      </a:lnTo>
                      <a:lnTo>
                        <a:pt x="125" y="152"/>
                      </a:lnTo>
                      <a:lnTo>
                        <a:pt x="172" y="123"/>
                      </a:lnTo>
                      <a:lnTo>
                        <a:pt x="222" y="100"/>
                      </a:lnTo>
                      <a:lnTo>
                        <a:pt x="285" y="76"/>
                      </a:lnTo>
                      <a:lnTo>
                        <a:pt x="359" y="58"/>
                      </a:lnTo>
                      <a:lnTo>
                        <a:pt x="425" y="40"/>
                      </a:lnTo>
                      <a:lnTo>
                        <a:pt x="469" y="26"/>
                      </a:lnTo>
                      <a:lnTo>
                        <a:pt x="531" y="7"/>
                      </a:lnTo>
                      <a:lnTo>
                        <a:pt x="579" y="0"/>
                      </a:lnTo>
                      <a:lnTo>
                        <a:pt x="629" y="0"/>
                      </a:lnTo>
                      <a:lnTo>
                        <a:pt x="670" y="26"/>
                      </a:lnTo>
                      <a:lnTo>
                        <a:pt x="710" y="58"/>
                      </a:lnTo>
                      <a:lnTo>
                        <a:pt x="747" y="97"/>
                      </a:lnTo>
                      <a:lnTo>
                        <a:pt x="795" y="126"/>
                      </a:lnTo>
                      <a:lnTo>
                        <a:pt x="824" y="148"/>
                      </a:lnTo>
                      <a:lnTo>
                        <a:pt x="801" y="182"/>
                      </a:lnTo>
                      <a:lnTo>
                        <a:pt x="747" y="156"/>
                      </a:lnTo>
                      <a:lnTo>
                        <a:pt x="683" y="123"/>
                      </a:lnTo>
                      <a:lnTo>
                        <a:pt x="639" y="104"/>
                      </a:lnTo>
                      <a:lnTo>
                        <a:pt x="582" y="83"/>
                      </a:lnTo>
                      <a:lnTo>
                        <a:pt x="542" y="81"/>
                      </a:lnTo>
                      <a:lnTo>
                        <a:pt x="501" y="83"/>
                      </a:lnTo>
                      <a:lnTo>
                        <a:pt x="472" y="96"/>
                      </a:lnTo>
                      <a:lnTo>
                        <a:pt x="424" y="123"/>
                      </a:lnTo>
                      <a:lnTo>
                        <a:pt x="369" y="152"/>
                      </a:lnTo>
                      <a:lnTo>
                        <a:pt x="322" y="178"/>
                      </a:lnTo>
                      <a:lnTo>
                        <a:pt x="273" y="205"/>
                      </a:lnTo>
                      <a:lnTo>
                        <a:pt x="225" y="237"/>
                      </a:lnTo>
                      <a:lnTo>
                        <a:pt x="194" y="263"/>
                      </a:lnTo>
                      <a:lnTo>
                        <a:pt x="154" y="287"/>
                      </a:lnTo>
                      <a:lnTo>
                        <a:pt x="107" y="320"/>
                      </a:lnTo>
                      <a:lnTo>
                        <a:pt x="55" y="353"/>
                      </a:lnTo>
                      <a:lnTo>
                        <a:pt x="11" y="383"/>
                      </a:lnTo>
                      <a:lnTo>
                        <a:pt x="0" y="372"/>
                      </a:lnTo>
                      <a:lnTo>
                        <a:pt x="0" y="335"/>
                      </a:lnTo>
                      <a:lnTo>
                        <a:pt x="0" y="285"/>
                      </a:lnTo>
                      <a:close/>
                    </a:path>
                  </a:pathLst>
                </a:custGeom>
                <a:solidFill>
                  <a:srgbClr val="C06000"/>
                </a:solidFill>
                <a:ln w="9525">
                  <a:noFill/>
                </a:ln>
              </p:spPr>
              <p:txBody>
                <a:bodyPr/>
                <a:p>
                  <a:endParaRPr lang="zh-CN" altLang="en-US"/>
                </a:p>
              </p:txBody>
            </p:sp>
            <p:sp>
              <p:nvSpPr>
                <p:cNvPr id="60438" name="Freeform 22"/>
                <p:cNvSpPr>
                  <a:spLocks noChangeAspect="1"/>
                </p:cNvSpPr>
                <p:nvPr>
                  <p:custDataLst>
                    <p:tags r:id="rId17"/>
                  </p:custDataLst>
                </p:nvPr>
              </p:nvSpPr>
              <p:spPr>
                <a:xfrm>
                  <a:off x="1366" y="3100"/>
                  <a:ext cx="123" cy="98"/>
                </a:xfrm>
                <a:custGeom>
                  <a:avLst/>
                  <a:gdLst/>
                  <a:ahLst/>
                  <a:cxnLst>
                    <a:cxn ang="0">
                      <a:pos x="2" y="0"/>
                    </a:cxn>
                    <a:cxn ang="0">
                      <a:pos x="1" y="0"/>
                    </a:cxn>
                    <a:cxn ang="0">
                      <a:pos x="1" y="0"/>
                    </a:cxn>
                    <a:cxn ang="0">
                      <a:pos x="1" y="0"/>
                    </a:cxn>
                    <a:cxn ang="0">
                      <a:pos x="1" y="0"/>
                    </a:cxn>
                    <a:cxn ang="0">
                      <a:pos x="1" y="1"/>
                    </a:cxn>
                    <a:cxn ang="0">
                      <a:pos x="1" y="1"/>
                    </a:cxn>
                    <a:cxn ang="0">
                      <a:pos x="0"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2" y="0"/>
                    </a:cxn>
                  </a:cxnLst>
                  <a:pathLst>
                    <a:path w="369" h="294">
                      <a:moveTo>
                        <a:pt x="369" y="1"/>
                      </a:moveTo>
                      <a:lnTo>
                        <a:pt x="336" y="31"/>
                      </a:lnTo>
                      <a:lnTo>
                        <a:pt x="298" y="52"/>
                      </a:lnTo>
                      <a:lnTo>
                        <a:pt x="249" y="76"/>
                      </a:lnTo>
                      <a:lnTo>
                        <a:pt x="190" y="109"/>
                      </a:lnTo>
                      <a:lnTo>
                        <a:pt x="153" y="133"/>
                      </a:lnTo>
                      <a:lnTo>
                        <a:pt x="128" y="154"/>
                      </a:lnTo>
                      <a:lnTo>
                        <a:pt x="116" y="172"/>
                      </a:lnTo>
                      <a:lnTo>
                        <a:pt x="116" y="183"/>
                      </a:lnTo>
                      <a:lnTo>
                        <a:pt x="128" y="187"/>
                      </a:lnTo>
                      <a:lnTo>
                        <a:pt x="140" y="187"/>
                      </a:lnTo>
                      <a:lnTo>
                        <a:pt x="156" y="183"/>
                      </a:lnTo>
                      <a:lnTo>
                        <a:pt x="175" y="176"/>
                      </a:lnTo>
                      <a:lnTo>
                        <a:pt x="199" y="170"/>
                      </a:lnTo>
                      <a:lnTo>
                        <a:pt x="188" y="179"/>
                      </a:lnTo>
                      <a:lnTo>
                        <a:pt x="167" y="202"/>
                      </a:lnTo>
                      <a:lnTo>
                        <a:pt x="149" y="216"/>
                      </a:lnTo>
                      <a:lnTo>
                        <a:pt x="123" y="237"/>
                      </a:lnTo>
                      <a:lnTo>
                        <a:pt x="99" y="252"/>
                      </a:lnTo>
                      <a:lnTo>
                        <a:pt x="70" y="272"/>
                      </a:lnTo>
                      <a:lnTo>
                        <a:pt x="45" y="285"/>
                      </a:lnTo>
                      <a:lnTo>
                        <a:pt x="21" y="294"/>
                      </a:lnTo>
                      <a:lnTo>
                        <a:pt x="0" y="294"/>
                      </a:lnTo>
                      <a:lnTo>
                        <a:pt x="4" y="268"/>
                      </a:lnTo>
                      <a:lnTo>
                        <a:pt x="8" y="238"/>
                      </a:lnTo>
                      <a:lnTo>
                        <a:pt x="18" y="199"/>
                      </a:lnTo>
                      <a:lnTo>
                        <a:pt x="29" y="172"/>
                      </a:lnTo>
                      <a:lnTo>
                        <a:pt x="40" y="154"/>
                      </a:lnTo>
                      <a:lnTo>
                        <a:pt x="62" y="135"/>
                      </a:lnTo>
                      <a:lnTo>
                        <a:pt x="89" y="117"/>
                      </a:lnTo>
                      <a:lnTo>
                        <a:pt x="123" y="95"/>
                      </a:lnTo>
                      <a:lnTo>
                        <a:pt x="153" y="76"/>
                      </a:lnTo>
                      <a:lnTo>
                        <a:pt x="186" y="57"/>
                      </a:lnTo>
                      <a:lnTo>
                        <a:pt x="218" y="41"/>
                      </a:lnTo>
                      <a:lnTo>
                        <a:pt x="245" y="26"/>
                      </a:lnTo>
                      <a:lnTo>
                        <a:pt x="266" y="12"/>
                      </a:lnTo>
                      <a:lnTo>
                        <a:pt x="280" y="9"/>
                      </a:lnTo>
                      <a:lnTo>
                        <a:pt x="298" y="5"/>
                      </a:lnTo>
                      <a:lnTo>
                        <a:pt x="320" y="1"/>
                      </a:lnTo>
                      <a:lnTo>
                        <a:pt x="342" y="0"/>
                      </a:lnTo>
                      <a:lnTo>
                        <a:pt x="369" y="1"/>
                      </a:lnTo>
                      <a:close/>
                    </a:path>
                  </a:pathLst>
                </a:custGeom>
                <a:solidFill>
                  <a:srgbClr val="603000"/>
                </a:solidFill>
                <a:ln w="9525">
                  <a:noFill/>
                </a:ln>
              </p:spPr>
              <p:txBody>
                <a:bodyPr/>
                <a:p>
                  <a:endParaRPr lang="zh-CN" altLang="en-US"/>
                </a:p>
              </p:txBody>
            </p:sp>
            <p:grpSp>
              <p:nvGrpSpPr>
                <p:cNvPr id="60439" name="Group 23"/>
                <p:cNvGrpSpPr>
                  <a:grpSpLocks noChangeAspect="1"/>
                </p:cNvGrpSpPr>
                <p:nvPr/>
              </p:nvGrpSpPr>
              <p:grpSpPr>
                <a:xfrm>
                  <a:off x="1167" y="3017"/>
                  <a:ext cx="561" cy="374"/>
                  <a:chOff x="1167" y="3017"/>
                  <a:chExt cx="561" cy="374"/>
                </a:xfrm>
              </p:grpSpPr>
              <p:sp>
                <p:nvSpPr>
                  <p:cNvPr id="60440" name="Freeform 24"/>
                  <p:cNvSpPr>
                    <a:spLocks noChangeAspect="1"/>
                  </p:cNvSpPr>
                  <p:nvPr>
                    <p:custDataLst>
                      <p:tags r:id="rId18"/>
                    </p:custDataLst>
                  </p:nvPr>
                </p:nvSpPr>
                <p:spPr>
                  <a:xfrm>
                    <a:off x="1167" y="3017"/>
                    <a:ext cx="499" cy="374"/>
                  </a:xfrm>
                  <a:custGeom>
                    <a:avLst/>
                    <a:gdLst/>
                    <a:ahLst/>
                    <a:cxnLst>
                      <a:cxn ang="0">
                        <a:pos x="0" y="5"/>
                      </a:cxn>
                      <a:cxn ang="0">
                        <a:pos x="0" y="5"/>
                      </a:cxn>
                      <a:cxn ang="0">
                        <a:pos x="1" y="4"/>
                      </a:cxn>
                      <a:cxn ang="0">
                        <a:pos x="1" y="4"/>
                      </a:cxn>
                      <a:cxn ang="0">
                        <a:pos x="1" y="4"/>
                      </a:cxn>
                      <a:cxn ang="0">
                        <a:pos x="2" y="3"/>
                      </a:cxn>
                      <a:cxn ang="0">
                        <a:pos x="2" y="3"/>
                      </a:cxn>
                      <a:cxn ang="0">
                        <a:pos x="2" y="2"/>
                      </a:cxn>
                      <a:cxn ang="0">
                        <a:pos x="2" y="2"/>
                      </a:cxn>
                      <a:cxn ang="0">
                        <a:pos x="2" y="2"/>
                      </a:cxn>
                      <a:cxn ang="0">
                        <a:pos x="2" y="2"/>
                      </a:cxn>
                      <a:cxn ang="0">
                        <a:pos x="3" y="1"/>
                      </a:cxn>
                      <a:cxn ang="0">
                        <a:pos x="3" y="1"/>
                      </a:cxn>
                      <a:cxn ang="0">
                        <a:pos x="3" y="1"/>
                      </a:cxn>
                      <a:cxn ang="0">
                        <a:pos x="4" y="0"/>
                      </a:cxn>
                      <a:cxn ang="0">
                        <a:pos x="4" y="0"/>
                      </a:cxn>
                      <a:cxn ang="0">
                        <a:pos x="5" y="0"/>
                      </a:cxn>
                      <a:cxn ang="0">
                        <a:pos x="5" y="0"/>
                      </a:cxn>
                      <a:cxn ang="0">
                        <a:pos x="6" y="1"/>
                      </a:cxn>
                      <a:cxn ang="0">
                        <a:pos x="6" y="1"/>
                      </a:cxn>
                      <a:cxn ang="0">
                        <a:pos x="6" y="1"/>
                      </a:cxn>
                      <a:cxn ang="0">
                        <a:pos x="6" y="1"/>
                      </a:cxn>
                      <a:cxn ang="0">
                        <a:pos x="6" y="1"/>
                      </a:cxn>
                      <a:cxn ang="0">
                        <a:pos x="5" y="0"/>
                      </a:cxn>
                      <a:cxn ang="0">
                        <a:pos x="5" y="0"/>
                      </a:cxn>
                      <a:cxn ang="0">
                        <a:pos x="5" y="0"/>
                      </a:cxn>
                      <a:cxn ang="0">
                        <a:pos x="6" y="0"/>
                      </a:cxn>
                      <a:cxn ang="0">
                        <a:pos x="6" y="0"/>
                      </a:cxn>
                      <a:cxn ang="0">
                        <a:pos x="6" y="0"/>
                      </a:cxn>
                      <a:cxn ang="0">
                        <a:pos x="6" y="0"/>
                      </a:cxn>
                      <a:cxn ang="0">
                        <a:pos x="6" y="0"/>
                      </a:cxn>
                      <a:cxn ang="0">
                        <a:pos x="6" y="0"/>
                      </a:cxn>
                      <a:cxn ang="0">
                        <a:pos x="5" y="0"/>
                      </a:cxn>
                      <a:cxn ang="0">
                        <a:pos x="5" y="0"/>
                      </a:cxn>
                      <a:cxn ang="0">
                        <a:pos x="5" y="0"/>
                      </a:cxn>
                      <a:cxn ang="0">
                        <a:pos x="5" y="0"/>
                      </a:cxn>
                      <a:cxn ang="0">
                        <a:pos x="4" y="0"/>
                      </a:cxn>
                      <a:cxn ang="0">
                        <a:pos x="4" y="0"/>
                      </a:cxn>
                      <a:cxn ang="0">
                        <a:pos x="4" y="1"/>
                      </a:cxn>
                      <a:cxn ang="0">
                        <a:pos x="3" y="1"/>
                      </a:cxn>
                      <a:cxn ang="0">
                        <a:pos x="3" y="1"/>
                      </a:cxn>
                      <a:cxn ang="0">
                        <a:pos x="3" y="1"/>
                      </a:cxn>
                      <a:cxn ang="0">
                        <a:pos x="2" y="1"/>
                      </a:cxn>
                      <a:cxn ang="0">
                        <a:pos x="2" y="2"/>
                      </a:cxn>
                      <a:cxn ang="0">
                        <a:pos x="2" y="2"/>
                      </a:cxn>
                      <a:cxn ang="0">
                        <a:pos x="2" y="3"/>
                      </a:cxn>
                      <a:cxn ang="0">
                        <a:pos x="1" y="3"/>
                      </a:cxn>
                      <a:cxn ang="0">
                        <a:pos x="1" y="3"/>
                      </a:cxn>
                      <a:cxn ang="0">
                        <a:pos x="1" y="4"/>
                      </a:cxn>
                      <a:cxn ang="0">
                        <a:pos x="1" y="4"/>
                      </a:cxn>
                      <a:cxn ang="0">
                        <a:pos x="1" y="4"/>
                      </a:cxn>
                      <a:cxn ang="0">
                        <a:pos x="1" y="4"/>
                      </a:cxn>
                      <a:cxn ang="0">
                        <a:pos x="0" y="4"/>
                      </a:cxn>
                    </a:cxnLst>
                    <a:pathLst>
                      <a:path w="1497" h="1121">
                        <a:moveTo>
                          <a:pt x="0" y="1110"/>
                        </a:moveTo>
                        <a:lnTo>
                          <a:pt x="23" y="1121"/>
                        </a:lnTo>
                        <a:lnTo>
                          <a:pt x="63" y="1121"/>
                        </a:lnTo>
                        <a:lnTo>
                          <a:pt x="104" y="1110"/>
                        </a:lnTo>
                        <a:lnTo>
                          <a:pt x="148" y="1077"/>
                        </a:lnTo>
                        <a:lnTo>
                          <a:pt x="188" y="1048"/>
                        </a:lnTo>
                        <a:lnTo>
                          <a:pt x="218" y="1011"/>
                        </a:lnTo>
                        <a:lnTo>
                          <a:pt x="251" y="970"/>
                        </a:lnTo>
                        <a:lnTo>
                          <a:pt x="284" y="927"/>
                        </a:lnTo>
                        <a:lnTo>
                          <a:pt x="321" y="879"/>
                        </a:lnTo>
                        <a:lnTo>
                          <a:pt x="347" y="840"/>
                        </a:lnTo>
                        <a:lnTo>
                          <a:pt x="368" y="788"/>
                        </a:lnTo>
                        <a:lnTo>
                          <a:pt x="400" y="722"/>
                        </a:lnTo>
                        <a:lnTo>
                          <a:pt x="418" y="678"/>
                        </a:lnTo>
                        <a:lnTo>
                          <a:pt x="433" y="634"/>
                        </a:lnTo>
                        <a:lnTo>
                          <a:pt x="448" y="604"/>
                        </a:lnTo>
                        <a:lnTo>
                          <a:pt x="481" y="575"/>
                        </a:lnTo>
                        <a:lnTo>
                          <a:pt x="510" y="532"/>
                        </a:lnTo>
                        <a:lnTo>
                          <a:pt x="532" y="502"/>
                        </a:lnTo>
                        <a:lnTo>
                          <a:pt x="555" y="465"/>
                        </a:lnTo>
                        <a:lnTo>
                          <a:pt x="573" y="429"/>
                        </a:lnTo>
                        <a:lnTo>
                          <a:pt x="591" y="392"/>
                        </a:lnTo>
                        <a:lnTo>
                          <a:pt x="614" y="351"/>
                        </a:lnTo>
                        <a:lnTo>
                          <a:pt x="639" y="318"/>
                        </a:lnTo>
                        <a:lnTo>
                          <a:pt x="684" y="279"/>
                        </a:lnTo>
                        <a:lnTo>
                          <a:pt x="738" y="238"/>
                        </a:lnTo>
                        <a:lnTo>
                          <a:pt x="786" y="199"/>
                        </a:lnTo>
                        <a:lnTo>
                          <a:pt x="837" y="166"/>
                        </a:lnTo>
                        <a:lnTo>
                          <a:pt x="885" y="140"/>
                        </a:lnTo>
                        <a:lnTo>
                          <a:pt x="955" y="118"/>
                        </a:lnTo>
                        <a:lnTo>
                          <a:pt x="1025" y="96"/>
                        </a:lnTo>
                        <a:lnTo>
                          <a:pt x="1077" y="85"/>
                        </a:lnTo>
                        <a:lnTo>
                          <a:pt x="1120" y="77"/>
                        </a:lnTo>
                        <a:lnTo>
                          <a:pt x="1174" y="77"/>
                        </a:lnTo>
                        <a:lnTo>
                          <a:pt x="1222" y="85"/>
                        </a:lnTo>
                        <a:lnTo>
                          <a:pt x="1270" y="100"/>
                        </a:lnTo>
                        <a:lnTo>
                          <a:pt x="1321" y="118"/>
                        </a:lnTo>
                        <a:lnTo>
                          <a:pt x="1369" y="140"/>
                        </a:lnTo>
                        <a:lnTo>
                          <a:pt x="1406" y="158"/>
                        </a:lnTo>
                        <a:lnTo>
                          <a:pt x="1443" y="173"/>
                        </a:lnTo>
                        <a:lnTo>
                          <a:pt x="1472" y="192"/>
                        </a:lnTo>
                        <a:lnTo>
                          <a:pt x="1497" y="216"/>
                        </a:lnTo>
                        <a:lnTo>
                          <a:pt x="1497" y="195"/>
                        </a:lnTo>
                        <a:lnTo>
                          <a:pt x="1497" y="181"/>
                        </a:lnTo>
                        <a:lnTo>
                          <a:pt x="1497" y="166"/>
                        </a:lnTo>
                        <a:lnTo>
                          <a:pt x="1454" y="140"/>
                        </a:lnTo>
                        <a:lnTo>
                          <a:pt x="1373" y="107"/>
                        </a:lnTo>
                        <a:lnTo>
                          <a:pt x="1321" y="85"/>
                        </a:lnTo>
                        <a:lnTo>
                          <a:pt x="1281" y="63"/>
                        </a:lnTo>
                        <a:lnTo>
                          <a:pt x="1259" y="48"/>
                        </a:lnTo>
                        <a:lnTo>
                          <a:pt x="1244" y="37"/>
                        </a:lnTo>
                        <a:lnTo>
                          <a:pt x="1273" y="37"/>
                        </a:lnTo>
                        <a:lnTo>
                          <a:pt x="1310" y="44"/>
                        </a:lnTo>
                        <a:lnTo>
                          <a:pt x="1358" y="48"/>
                        </a:lnTo>
                        <a:lnTo>
                          <a:pt x="1388" y="48"/>
                        </a:lnTo>
                        <a:lnTo>
                          <a:pt x="1428" y="44"/>
                        </a:lnTo>
                        <a:lnTo>
                          <a:pt x="1439" y="44"/>
                        </a:lnTo>
                        <a:lnTo>
                          <a:pt x="1458" y="59"/>
                        </a:lnTo>
                        <a:lnTo>
                          <a:pt x="1461" y="66"/>
                        </a:lnTo>
                        <a:lnTo>
                          <a:pt x="1469" y="85"/>
                        </a:lnTo>
                        <a:lnTo>
                          <a:pt x="1472" y="59"/>
                        </a:lnTo>
                        <a:lnTo>
                          <a:pt x="1450" y="37"/>
                        </a:lnTo>
                        <a:lnTo>
                          <a:pt x="1424" y="26"/>
                        </a:lnTo>
                        <a:lnTo>
                          <a:pt x="1395" y="15"/>
                        </a:lnTo>
                        <a:lnTo>
                          <a:pt x="1358" y="7"/>
                        </a:lnTo>
                        <a:lnTo>
                          <a:pt x="1321" y="4"/>
                        </a:lnTo>
                        <a:lnTo>
                          <a:pt x="1288" y="0"/>
                        </a:lnTo>
                        <a:lnTo>
                          <a:pt x="1251" y="0"/>
                        </a:lnTo>
                        <a:lnTo>
                          <a:pt x="1218" y="7"/>
                        </a:lnTo>
                        <a:lnTo>
                          <a:pt x="1181" y="26"/>
                        </a:lnTo>
                        <a:lnTo>
                          <a:pt x="1152" y="37"/>
                        </a:lnTo>
                        <a:lnTo>
                          <a:pt x="1110" y="52"/>
                        </a:lnTo>
                        <a:lnTo>
                          <a:pt x="1073" y="59"/>
                        </a:lnTo>
                        <a:lnTo>
                          <a:pt x="1029" y="70"/>
                        </a:lnTo>
                        <a:lnTo>
                          <a:pt x="985" y="85"/>
                        </a:lnTo>
                        <a:lnTo>
                          <a:pt x="926" y="103"/>
                        </a:lnTo>
                        <a:lnTo>
                          <a:pt x="889" y="114"/>
                        </a:lnTo>
                        <a:lnTo>
                          <a:pt x="859" y="125"/>
                        </a:lnTo>
                        <a:lnTo>
                          <a:pt x="815" y="140"/>
                        </a:lnTo>
                        <a:lnTo>
                          <a:pt x="778" y="155"/>
                        </a:lnTo>
                        <a:lnTo>
                          <a:pt x="745" y="184"/>
                        </a:lnTo>
                        <a:lnTo>
                          <a:pt x="720" y="213"/>
                        </a:lnTo>
                        <a:lnTo>
                          <a:pt x="676" y="242"/>
                        </a:lnTo>
                        <a:lnTo>
                          <a:pt x="636" y="285"/>
                        </a:lnTo>
                        <a:lnTo>
                          <a:pt x="591" y="322"/>
                        </a:lnTo>
                        <a:lnTo>
                          <a:pt x="566" y="359"/>
                        </a:lnTo>
                        <a:lnTo>
                          <a:pt x="532" y="403"/>
                        </a:lnTo>
                        <a:lnTo>
                          <a:pt x="507" y="440"/>
                        </a:lnTo>
                        <a:lnTo>
                          <a:pt x="473" y="484"/>
                        </a:lnTo>
                        <a:lnTo>
                          <a:pt x="444" y="535"/>
                        </a:lnTo>
                        <a:lnTo>
                          <a:pt x="418" y="578"/>
                        </a:lnTo>
                        <a:lnTo>
                          <a:pt x="400" y="608"/>
                        </a:lnTo>
                        <a:lnTo>
                          <a:pt x="375" y="652"/>
                        </a:lnTo>
                        <a:lnTo>
                          <a:pt x="362" y="685"/>
                        </a:lnTo>
                        <a:lnTo>
                          <a:pt x="340" y="733"/>
                        </a:lnTo>
                        <a:lnTo>
                          <a:pt x="314" y="777"/>
                        </a:lnTo>
                        <a:lnTo>
                          <a:pt x="295" y="822"/>
                        </a:lnTo>
                        <a:lnTo>
                          <a:pt x="284" y="850"/>
                        </a:lnTo>
                        <a:lnTo>
                          <a:pt x="270" y="879"/>
                        </a:lnTo>
                        <a:lnTo>
                          <a:pt x="251" y="909"/>
                        </a:lnTo>
                        <a:lnTo>
                          <a:pt x="225" y="927"/>
                        </a:lnTo>
                        <a:lnTo>
                          <a:pt x="192" y="948"/>
                        </a:lnTo>
                        <a:lnTo>
                          <a:pt x="163" y="989"/>
                        </a:lnTo>
                        <a:lnTo>
                          <a:pt x="141" y="1018"/>
                        </a:lnTo>
                        <a:lnTo>
                          <a:pt x="111" y="1033"/>
                        </a:lnTo>
                        <a:lnTo>
                          <a:pt x="78" y="1051"/>
                        </a:lnTo>
                        <a:lnTo>
                          <a:pt x="0" y="1110"/>
                        </a:lnTo>
                        <a:close/>
                      </a:path>
                    </a:pathLst>
                  </a:custGeom>
                  <a:solidFill>
                    <a:srgbClr val="201000"/>
                  </a:solidFill>
                  <a:ln w="9525">
                    <a:noFill/>
                  </a:ln>
                </p:spPr>
                <p:txBody>
                  <a:bodyPr/>
                  <a:p>
                    <a:endParaRPr lang="zh-CN" altLang="en-US"/>
                  </a:p>
                </p:txBody>
              </p:sp>
              <p:sp>
                <p:nvSpPr>
                  <p:cNvPr id="60441" name="Freeform 25"/>
                  <p:cNvSpPr>
                    <a:spLocks noChangeAspect="1"/>
                  </p:cNvSpPr>
                  <p:nvPr>
                    <p:custDataLst>
                      <p:tags r:id="rId19"/>
                    </p:custDataLst>
                  </p:nvPr>
                </p:nvSpPr>
                <p:spPr>
                  <a:xfrm>
                    <a:off x="1484" y="3058"/>
                    <a:ext cx="244" cy="103"/>
                  </a:xfrm>
                  <a:custGeom>
                    <a:avLst/>
                    <a:gdLst/>
                    <a:ahLst/>
                    <a:cxnLst>
                      <a:cxn ang="0">
                        <a:pos x="2" y="1"/>
                      </a:cxn>
                      <a:cxn ang="0">
                        <a:pos x="2" y="1"/>
                      </a:cxn>
                      <a:cxn ang="0">
                        <a:pos x="3" y="1"/>
                      </a:cxn>
                      <a:cxn ang="0">
                        <a:pos x="3" y="1"/>
                      </a:cxn>
                      <a:cxn ang="0">
                        <a:pos x="3" y="1"/>
                      </a:cxn>
                      <a:cxn ang="0">
                        <a:pos x="3" y="1"/>
                      </a:cxn>
                      <a:cxn ang="0">
                        <a:pos x="2" y="1"/>
                      </a:cxn>
                      <a:cxn ang="0">
                        <a:pos x="2" y="1"/>
                      </a:cxn>
                      <a:cxn ang="0">
                        <a:pos x="2" y="1"/>
                      </a:cxn>
                      <a:cxn ang="0">
                        <a:pos x="2" y="0"/>
                      </a:cxn>
                      <a:cxn ang="0">
                        <a:pos x="2" y="0"/>
                      </a:cxn>
                      <a:cxn ang="0">
                        <a:pos x="1" y="0"/>
                      </a:cxn>
                      <a:cxn ang="0">
                        <a:pos x="1" y="0"/>
                      </a:cxn>
                      <a:cxn ang="0">
                        <a:pos x="1" y="0"/>
                      </a:cxn>
                      <a:cxn ang="0">
                        <a:pos x="1" y="0"/>
                      </a:cxn>
                      <a:cxn ang="0">
                        <a:pos x="1" y="0"/>
                      </a:cxn>
                      <a:cxn ang="0">
                        <a:pos x="1" y="0"/>
                      </a:cxn>
                      <a:cxn ang="0">
                        <a:pos x="0" y="0"/>
                      </a:cxn>
                      <a:cxn ang="0">
                        <a:pos x="0" y="0"/>
                      </a:cxn>
                      <a:cxn ang="0">
                        <a:pos x="0" y="0"/>
                      </a:cxn>
                      <a:cxn ang="0">
                        <a:pos x="0" y="0"/>
                      </a:cxn>
                      <a:cxn ang="0">
                        <a:pos x="0" y="0"/>
                      </a:cxn>
                      <a:cxn ang="0">
                        <a:pos x="1" y="0"/>
                      </a:cxn>
                      <a:cxn ang="0">
                        <a:pos x="1" y="0"/>
                      </a:cxn>
                      <a:cxn ang="0">
                        <a:pos x="1" y="0"/>
                      </a:cxn>
                      <a:cxn ang="0">
                        <a:pos x="1" y="0"/>
                      </a:cxn>
                      <a:cxn ang="0">
                        <a:pos x="1" y="0"/>
                      </a:cxn>
                      <a:cxn ang="0">
                        <a:pos x="2" y="1"/>
                      </a:cxn>
                      <a:cxn ang="0">
                        <a:pos x="2" y="1"/>
                      </a:cxn>
                    </a:cxnLst>
                    <a:pathLst>
                      <a:path w="731" h="310">
                        <a:moveTo>
                          <a:pt x="466" y="184"/>
                        </a:moveTo>
                        <a:lnTo>
                          <a:pt x="595" y="251"/>
                        </a:lnTo>
                        <a:lnTo>
                          <a:pt x="637" y="287"/>
                        </a:lnTo>
                        <a:lnTo>
                          <a:pt x="689" y="310"/>
                        </a:lnTo>
                        <a:lnTo>
                          <a:pt x="731" y="310"/>
                        </a:lnTo>
                        <a:lnTo>
                          <a:pt x="665" y="276"/>
                        </a:lnTo>
                        <a:lnTo>
                          <a:pt x="526" y="192"/>
                        </a:lnTo>
                        <a:lnTo>
                          <a:pt x="481" y="161"/>
                        </a:lnTo>
                        <a:lnTo>
                          <a:pt x="438" y="133"/>
                        </a:lnTo>
                        <a:lnTo>
                          <a:pt x="406" y="104"/>
                        </a:lnTo>
                        <a:lnTo>
                          <a:pt x="379" y="76"/>
                        </a:lnTo>
                        <a:lnTo>
                          <a:pt x="344" y="44"/>
                        </a:lnTo>
                        <a:lnTo>
                          <a:pt x="326" y="36"/>
                        </a:lnTo>
                        <a:lnTo>
                          <a:pt x="280" y="12"/>
                        </a:lnTo>
                        <a:lnTo>
                          <a:pt x="235" y="0"/>
                        </a:lnTo>
                        <a:lnTo>
                          <a:pt x="189" y="3"/>
                        </a:lnTo>
                        <a:lnTo>
                          <a:pt x="130" y="24"/>
                        </a:lnTo>
                        <a:lnTo>
                          <a:pt x="102" y="28"/>
                        </a:lnTo>
                        <a:lnTo>
                          <a:pt x="55" y="52"/>
                        </a:lnTo>
                        <a:lnTo>
                          <a:pt x="0" y="91"/>
                        </a:lnTo>
                        <a:lnTo>
                          <a:pt x="37" y="91"/>
                        </a:lnTo>
                        <a:lnTo>
                          <a:pt x="98" y="76"/>
                        </a:lnTo>
                        <a:lnTo>
                          <a:pt x="159" y="57"/>
                        </a:lnTo>
                        <a:lnTo>
                          <a:pt x="198" y="44"/>
                        </a:lnTo>
                        <a:lnTo>
                          <a:pt x="232" y="39"/>
                        </a:lnTo>
                        <a:lnTo>
                          <a:pt x="284" y="44"/>
                        </a:lnTo>
                        <a:lnTo>
                          <a:pt x="352" y="93"/>
                        </a:lnTo>
                        <a:lnTo>
                          <a:pt x="428" y="161"/>
                        </a:lnTo>
                        <a:lnTo>
                          <a:pt x="466" y="184"/>
                        </a:lnTo>
                        <a:close/>
                      </a:path>
                    </a:pathLst>
                  </a:custGeom>
                  <a:solidFill>
                    <a:srgbClr val="231105"/>
                  </a:solidFill>
                  <a:ln w="9525">
                    <a:noFill/>
                  </a:ln>
                </p:spPr>
                <p:txBody>
                  <a:bodyPr/>
                  <a:p>
                    <a:endParaRPr lang="zh-CN" altLang="en-US"/>
                  </a:p>
                </p:txBody>
              </p:sp>
            </p:grpSp>
            <p:grpSp>
              <p:nvGrpSpPr>
                <p:cNvPr id="60442" name="Group 26"/>
                <p:cNvGrpSpPr>
                  <a:grpSpLocks noChangeAspect="1"/>
                </p:cNvGrpSpPr>
                <p:nvPr/>
              </p:nvGrpSpPr>
              <p:grpSpPr>
                <a:xfrm>
                  <a:off x="1160" y="3094"/>
                  <a:ext cx="569" cy="411"/>
                  <a:chOff x="1160" y="3094"/>
                  <a:chExt cx="569" cy="411"/>
                </a:xfrm>
              </p:grpSpPr>
              <p:grpSp>
                <p:nvGrpSpPr>
                  <p:cNvPr id="60443" name="Group 27"/>
                  <p:cNvGrpSpPr>
                    <a:grpSpLocks noChangeAspect="1"/>
                  </p:cNvGrpSpPr>
                  <p:nvPr/>
                </p:nvGrpSpPr>
                <p:grpSpPr>
                  <a:xfrm>
                    <a:off x="1160" y="3094"/>
                    <a:ext cx="569" cy="411"/>
                    <a:chOff x="1160" y="3094"/>
                    <a:chExt cx="569" cy="411"/>
                  </a:xfrm>
                </p:grpSpPr>
                <p:sp>
                  <p:nvSpPr>
                    <p:cNvPr id="60444" name="Freeform 28"/>
                    <p:cNvSpPr>
                      <a:spLocks noChangeAspect="1"/>
                    </p:cNvSpPr>
                    <p:nvPr>
                      <p:custDataLst>
                        <p:tags r:id="rId20"/>
                      </p:custDataLst>
                    </p:nvPr>
                  </p:nvSpPr>
                  <p:spPr>
                    <a:xfrm>
                      <a:off x="1160" y="3094"/>
                      <a:ext cx="569" cy="411"/>
                    </a:xfrm>
                    <a:custGeom>
                      <a:avLst/>
                      <a:gdLst/>
                      <a:ahLst/>
                      <a:cxnLst>
                        <a:cxn ang="0">
                          <a:pos x="0" y="5"/>
                        </a:cxn>
                        <a:cxn ang="0">
                          <a:pos x="0" y="5"/>
                        </a:cxn>
                        <a:cxn ang="0">
                          <a:pos x="0" y="5"/>
                        </a:cxn>
                        <a:cxn ang="0">
                          <a:pos x="0" y="5"/>
                        </a:cxn>
                        <a:cxn ang="0">
                          <a:pos x="1" y="5"/>
                        </a:cxn>
                        <a:cxn ang="0">
                          <a:pos x="1" y="4"/>
                        </a:cxn>
                        <a:cxn ang="0">
                          <a:pos x="1" y="4"/>
                        </a:cxn>
                        <a:cxn ang="0">
                          <a:pos x="2" y="3"/>
                        </a:cxn>
                        <a:cxn ang="0">
                          <a:pos x="2" y="3"/>
                        </a:cxn>
                        <a:cxn ang="0">
                          <a:pos x="2" y="3"/>
                        </a:cxn>
                        <a:cxn ang="0">
                          <a:pos x="2" y="3"/>
                        </a:cxn>
                        <a:cxn ang="0">
                          <a:pos x="2" y="3"/>
                        </a:cxn>
                        <a:cxn ang="0">
                          <a:pos x="2" y="3"/>
                        </a:cxn>
                        <a:cxn ang="0">
                          <a:pos x="2" y="3"/>
                        </a:cxn>
                        <a:cxn ang="0">
                          <a:pos x="3" y="3"/>
                        </a:cxn>
                        <a:cxn ang="0">
                          <a:pos x="3" y="3"/>
                        </a:cxn>
                        <a:cxn ang="0">
                          <a:pos x="3" y="3"/>
                        </a:cxn>
                        <a:cxn ang="0">
                          <a:pos x="3" y="3"/>
                        </a:cxn>
                        <a:cxn ang="0">
                          <a:pos x="3" y="3"/>
                        </a:cxn>
                        <a:cxn ang="0">
                          <a:pos x="3" y="3"/>
                        </a:cxn>
                        <a:cxn ang="0">
                          <a:pos x="4" y="3"/>
                        </a:cxn>
                        <a:cxn ang="0">
                          <a:pos x="4" y="3"/>
                        </a:cxn>
                        <a:cxn ang="0">
                          <a:pos x="4" y="3"/>
                        </a:cxn>
                        <a:cxn ang="0">
                          <a:pos x="5" y="3"/>
                        </a:cxn>
                        <a:cxn ang="0">
                          <a:pos x="5" y="3"/>
                        </a:cxn>
                        <a:cxn ang="0">
                          <a:pos x="5" y="3"/>
                        </a:cxn>
                        <a:cxn ang="0">
                          <a:pos x="6" y="2"/>
                        </a:cxn>
                        <a:cxn ang="0">
                          <a:pos x="6" y="2"/>
                        </a:cxn>
                        <a:cxn ang="0">
                          <a:pos x="6" y="2"/>
                        </a:cxn>
                        <a:cxn ang="0">
                          <a:pos x="6" y="2"/>
                        </a:cxn>
                        <a:cxn ang="0">
                          <a:pos x="7" y="1"/>
                        </a:cxn>
                        <a:cxn ang="0">
                          <a:pos x="7" y="1"/>
                        </a:cxn>
                        <a:cxn ang="0">
                          <a:pos x="7" y="1"/>
                        </a:cxn>
                        <a:cxn ang="0">
                          <a:pos x="7" y="1"/>
                        </a:cxn>
                        <a:cxn ang="0">
                          <a:pos x="7" y="1"/>
                        </a:cxn>
                        <a:cxn ang="0">
                          <a:pos x="6" y="1"/>
                        </a:cxn>
                        <a:cxn ang="0">
                          <a:pos x="6" y="0"/>
                        </a:cxn>
                        <a:cxn ang="0">
                          <a:pos x="5" y="0"/>
                        </a:cxn>
                        <a:cxn ang="0">
                          <a:pos x="5" y="0"/>
                        </a:cxn>
                        <a:cxn ang="0">
                          <a:pos x="5" y="0"/>
                        </a:cxn>
                        <a:cxn ang="0">
                          <a:pos x="5" y="0"/>
                        </a:cxn>
                        <a:cxn ang="0">
                          <a:pos x="4" y="0"/>
                        </a:cxn>
                        <a:cxn ang="0">
                          <a:pos x="4" y="0"/>
                        </a:cxn>
                        <a:cxn ang="0">
                          <a:pos x="4" y="0"/>
                        </a:cxn>
                        <a:cxn ang="0">
                          <a:pos x="3" y="1"/>
                        </a:cxn>
                        <a:cxn ang="0">
                          <a:pos x="3" y="1"/>
                        </a:cxn>
                        <a:cxn ang="0">
                          <a:pos x="3" y="1"/>
                        </a:cxn>
                        <a:cxn ang="0">
                          <a:pos x="3" y="1"/>
                        </a:cxn>
                        <a:cxn ang="0">
                          <a:pos x="3" y="1"/>
                        </a:cxn>
                        <a:cxn ang="0">
                          <a:pos x="3" y="2"/>
                        </a:cxn>
                        <a:cxn ang="0">
                          <a:pos x="2" y="2"/>
                        </a:cxn>
                        <a:cxn ang="0">
                          <a:pos x="2" y="2"/>
                        </a:cxn>
                        <a:cxn ang="0">
                          <a:pos x="2" y="3"/>
                        </a:cxn>
                        <a:cxn ang="0">
                          <a:pos x="2" y="3"/>
                        </a:cxn>
                        <a:cxn ang="0">
                          <a:pos x="1" y="3"/>
                        </a:cxn>
                        <a:cxn ang="0">
                          <a:pos x="1" y="4"/>
                        </a:cxn>
                        <a:cxn ang="0">
                          <a:pos x="1" y="4"/>
                        </a:cxn>
                        <a:cxn ang="0">
                          <a:pos x="1" y="4"/>
                        </a:cxn>
                        <a:cxn ang="0">
                          <a:pos x="0" y="5"/>
                        </a:cxn>
                      </a:cxnLst>
                      <a:pathLst>
                        <a:path w="1706" h="1232">
                          <a:moveTo>
                            <a:pt x="29" y="1103"/>
                          </a:moveTo>
                          <a:lnTo>
                            <a:pt x="11" y="1143"/>
                          </a:lnTo>
                          <a:lnTo>
                            <a:pt x="4" y="1165"/>
                          </a:lnTo>
                          <a:lnTo>
                            <a:pt x="0" y="1191"/>
                          </a:lnTo>
                          <a:lnTo>
                            <a:pt x="14" y="1217"/>
                          </a:lnTo>
                          <a:lnTo>
                            <a:pt x="29" y="1224"/>
                          </a:lnTo>
                          <a:lnTo>
                            <a:pt x="51" y="1232"/>
                          </a:lnTo>
                          <a:lnTo>
                            <a:pt x="76" y="1232"/>
                          </a:lnTo>
                          <a:lnTo>
                            <a:pt x="102" y="1213"/>
                          </a:lnTo>
                          <a:lnTo>
                            <a:pt x="124" y="1191"/>
                          </a:lnTo>
                          <a:lnTo>
                            <a:pt x="176" y="1147"/>
                          </a:lnTo>
                          <a:lnTo>
                            <a:pt x="228" y="1092"/>
                          </a:lnTo>
                          <a:lnTo>
                            <a:pt x="290" y="1015"/>
                          </a:lnTo>
                          <a:lnTo>
                            <a:pt x="335" y="949"/>
                          </a:lnTo>
                          <a:lnTo>
                            <a:pt x="382" y="891"/>
                          </a:lnTo>
                          <a:lnTo>
                            <a:pt x="418" y="847"/>
                          </a:lnTo>
                          <a:lnTo>
                            <a:pt x="446" y="818"/>
                          </a:lnTo>
                          <a:lnTo>
                            <a:pt x="461" y="799"/>
                          </a:lnTo>
                          <a:lnTo>
                            <a:pt x="479" y="792"/>
                          </a:lnTo>
                          <a:lnTo>
                            <a:pt x="513" y="796"/>
                          </a:lnTo>
                          <a:lnTo>
                            <a:pt x="527" y="799"/>
                          </a:lnTo>
                          <a:lnTo>
                            <a:pt x="553" y="810"/>
                          </a:lnTo>
                          <a:lnTo>
                            <a:pt x="561" y="799"/>
                          </a:lnTo>
                          <a:lnTo>
                            <a:pt x="561" y="770"/>
                          </a:lnTo>
                          <a:lnTo>
                            <a:pt x="561" y="751"/>
                          </a:lnTo>
                          <a:lnTo>
                            <a:pt x="572" y="737"/>
                          </a:lnTo>
                          <a:lnTo>
                            <a:pt x="583" y="722"/>
                          </a:lnTo>
                          <a:lnTo>
                            <a:pt x="601" y="707"/>
                          </a:lnTo>
                          <a:lnTo>
                            <a:pt x="620" y="697"/>
                          </a:lnTo>
                          <a:lnTo>
                            <a:pt x="634" y="686"/>
                          </a:lnTo>
                          <a:lnTo>
                            <a:pt x="638" y="679"/>
                          </a:lnTo>
                          <a:lnTo>
                            <a:pt x="642" y="664"/>
                          </a:lnTo>
                          <a:lnTo>
                            <a:pt x="645" y="657"/>
                          </a:lnTo>
                          <a:lnTo>
                            <a:pt x="660" y="660"/>
                          </a:lnTo>
                          <a:lnTo>
                            <a:pt x="671" y="671"/>
                          </a:lnTo>
                          <a:lnTo>
                            <a:pt x="693" y="683"/>
                          </a:lnTo>
                          <a:lnTo>
                            <a:pt x="715" y="690"/>
                          </a:lnTo>
                          <a:lnTo>
                            <a:pt x="749" y="697"/>
                          </a:lnTo>
                          <a:lnTo>
                            <a:pt x="769" y="697"/>
                          </a:lnTo>
                          <a:lnTo>
                            <a:pt x="810" y="697"/>
                          </a:lnTo>
                          <a:lnTo>
                            <a:pt x="854" y="697"/>
                          </a:lnTo>
                          <a:lnTo>
                            <a:pt x="898" y="697"/>
                          </a:lnTo>
                          <a:lnTo>
                            <a:pt x="932" y="694"/>
                          </a:lnTo>
                          <a:lnTo>
                            <a:pt x="976" y="686"/>
                          </a:lnTo>
                          <a:lnTo>
                            <a:pt x="1020" y="679"/>
                          </a:lnTo>
                          <a:lnTo>
                            <a:pt x="1072" y="664"/>
                          </a:lnTo>
                          <a:lnTo>
                            <a:pt x="1116" y="657"/>
                          </a:lnTo>
                          <a:lnTo>
                            <a:pt x="1152" y="649"/>
                          </a:lnTo>
                          <a:lnTo>
                            <a:pt x="1188" y="642"/>
                          </a:lnTo>
                          <a:lnTo>
                            <a:pt x="1229" y="635"/>
                          </a:lnTo>
                          <a:lnTo>
                            <a:pt x="1262" y="624"/>
                          </a:lnTo>
                          <a:lnTo>
                            <a:pt x="1290" y="613"/>
                          </a:lnTo>
                          <a:lnTo>
                            <a:pt x="1327" y="598"/>
                          </a:lnTo>
                          <a:lnTo>
                            <a:pt x="1357" y="583"/>
                          </a:lnTo>
                          <a:lnTo>
                            <a:pt x="1379" y="568"/>
                          </a:lnTo>
                          <a:lnTo>
                            <a:pt x="1427" y="539"/>
                          </a:lnTo>
                          <a:lnTo>
                            <a:pt x="1456" y="517"/>
                          </a:lnTo>
                          <a:lnTo>
                            <a:pt x="1493" y="487"/>
                          </a:lnTo>
                          <a:lnTo>
                            <a:pt x="1532" y="458"/>
                          </a:lnTo>
                          <a:lnTo>
                            <a:pt x="1566" y="432"/>
                          </a:lnTo>
                          <a:lnTo>
                            <a:pt x="1595" y="399"/>
                          </a:lnTo>
                          <a:lnTo>
                            <a:pt x="1632" y="362"/>
                          </a:lnTo>
                          <a:lnTo>
                            <a:pt x="1636" y="334"/>
                          </a:lnTo>
                          <a:lnTo>
                            <a:pt x="1654" y="323"/>
                          </a:lnTo>
                          <a:lnTo>
                            <a:pt x="1687" y="319"/>
                          </a:lnTo>
                          <a:lnTo>
                            <a:pt x="1706" y="319"/>
                          </a:lnTo>
                          <a:lnTo>
                            <a:pt x="1695" y="283"/>
                          </a:lnTo>
                          <a:lnTo>
                            <a:pt x="1665" y="261"/>
                          </a:lnTo>
                          <a:lnTo>
                            <a:pt x="1625" y="228"/>
                          </a:lnTo>
                          <a:lnTo>
                            <a:pt x="1588" y="202"/>
                          </a:lnTo>
                          <a:lnTo>
                            <a:pt x="1547" y="169"/>
                          </a:lnTo>
                          <a:lnTo>
                            <a:pt x="1507" y="140"/>
                          </a:lnTo>
                          <a:lnTo>
                            <a:pt x="1464" y="114"/>
                          </a:lnTo>
                          <a:lnTo>
                            <a:pt x="1408" y="92"/>
                          </a:lnTo>
                          <a:lnTo>
                            <a:pt x="1360" y="66"/>
                          </a:lnTo>
                          <a:lnTo>
                            <a:pt x="1324" y="48"/>
                          </a:lnTo>
                          <a:lnTo>
                            <a:pt x="1287" y="29"/>
                          </a:lnTo>
                          <a:lnTo>
                            <a:pt x="1255" y="18"/>
                          </a:lnTo>
                          <a:lnTo>
                            <a:pt x="1222" y="7"/>
                          </a:lnTo>
                          <a:lnTo>
                            <a:pt x="1170" y="0"/>
                          </a:lnTo>
                          <a:lnTo>
                            <a:pt x="1140" y="3"/>
                          </a:lnTo>
                          <a:lnTo>
                            <a:pt x="1097" y="14"/>
                          </a:lnTo>
                          <a:lnTo>
                            <a:pt x="1068" y="29"/>
                          </a:lnTo>
                          <a:lnTo>
                            <a:pt x="1039" y="48"/>
                          </a:lnTo>
                          <a:lnTo>
                            <a:pt x="1005" y="70"/>
                          </a:lnTo>
                          <a:lnTo>
                            <a:pt x="976" y="84"/>
                          </a:lnTo>
                          <a:lnTo>
                            <a:pt x="935" y="103"/>
                          </a:lnTo>
                          <a:lnTo>
                            <a:pt x="906" y="118"/>
                          </a:lnTo>
                          <a:lnTo>
                            <a:pt x="876" y="140"/>
                          </a:lnTo>
                          <a:lnTo>
                            <a:pt x="847" y="162"/>
                          </a:lnTo>
                          <a:lnTo>
                            <a:pt x="810" y="188"/>
                          </a:lnTo>
                          <a:lnTo>
                            <a:pt x="784" y="210"/>
                          </a:lnTo>
                          <a:lnTo>
                            <a:pt x="752" y="235"/>
                          </a:lnTo>
                          <a:lnTo>
                            <a:pt x="730" y="250"/>
                          </a:lnTo>
                          <a:lnTo>
                            <a:pt x="704" y="269"/>
                          </a:lnTo>
                          <a:lnTo>
                            <a:pt x="682" y="283"/>
                          </a:lnTo>
                          <a:lnTo>
                            <a:pt x="664" y="294"/>
                          </a:lnTo>
                          <a:lnTo>
                            <a:pt x="642" y="302"/>
                          </a:lnTo>
                          <a:lnTo>
                            <a:pt x="627" y="337"/>
                          </a:lnTo>
                          <a:lnTo>
                            <a:pt x="612" y="373"/>
                          </a:lnTo>
                          <a:lnTo>
                            <a:pt x="594" y="428"/>
                          </a:lnTo>
                          <a:lnTo>
                            <a:pt x="575" y="473"/>
                          </a:lnTo>
                          <a:lnTo>
                            <a:pt x="561" y="506"/>
                          </a:lnTo>
                          <a:lnTo>
                            <a:pt x="527" y="561"/>
                          </a:lnTo>
                          <a:lnTo>
                            <a:pt x="502" y="601"/>
                          </a:lnTo>
                          <a:lnTo>
                            <a:pt x="472" y="638"/>
                          </a:lnTo>
                          <a:lnTo>
                            <a:pt x="439" y="675"/>
                          </a:lnTo>
                          <a:lnTo>
                            <a:pt x="407" y="714"/>
                          </a:lnTo>
                          <a:lnTo>
                            <a:pt x="375" y="759"/>
                          </a:lnTo>
                          <a:lnTo>
                            <a:pt x="346" y="803"/>
                          </a:lnTo>
                          <a:lnTo>
                            <a:pt x="327" y="840"/>
                          </a:lnTo>
                          <a:lnTo>
                            <a:pt x="312" y="866"/>
                          </a:lnTo>
                          <a:lnTo>
                            <a:pt x="294" y="895"/>
                          </a:lnTo>
                          <a:lnTo>
                            <a:pt x="272" y="921"/>
                          </a:lnTo>
                          <a:lnTo>
                            <a:pt x="242" y="953"/>
                          </a:lnTo>
                          <a:lnTo>
                            <a:pt x="191" y="997"/>
                          </a:lnTo>
                          <a:lnTo>
                            <a:pt x="128" y="1041"/>
                          </a:lnTo>
                          <a:lnTo>
                            <a:pt x="29" y="1103"/>
                          </a:lnTo>
                          <a:close/>
                        </a:path>
                      </a:pathLst>
                    </a:custGeom>
                    <a:solidFill>
                      <a:srgbClr val="201000"/>
                    </a:solidFill>
                    <a:ln w="9525">
                      <a:noFill/>
                    </a:ln>
                  </p:spPr>
                  <p:txBody>
                    <a:bodyPr/>
                    <a:p>
                      <a:endParaRPr lang="zh-CN" altLang="en-US"/>
                    </a:p>
                  </p:txBody>
                </p:sp>
                <p:grpSp>
                  <p:nvGrpSpPr>
                    <p:cNvPr id="60445" name="Group 29"/>
                    <p:cNvGrpSpPr>
                      <a:grpSpLocks noChangeAspect="1"/>
                    </p:cNvGrpSpPr>
                    <p:nvPr/>
                  </p:nvGrpSpPr>
                  <p:grpSpPr>
                    <a:xfrm>
                      <a:off x="1372" y="3114"/>
                      <a:ext cx="350" cy="200"/>
                      <a:chOff x="1372" y="3114"/>
                      <a:chExt cx="350" cy="200"/>
                    </a:xfrm>
                  </p:grpSpPr>
                  <p:grpSp>
                    <p:nvGrpSpPr>
                      <p:cNvPr id="60446" name="Group 30"/>
                      <p:cNvGrpSpPr>
                        <a:grpSpLocks noChangeAspect="1"/>
                      </p:cNvGrpSpPr>
                      <p:nvPr/>
                    </p:nvGrpSpPr>
                    <p:grpSpPr>
                      <a:xfrm>
                        <a:off x="1372" y="3119"/>
                        <a:ext cx="350" cy="192"/>
                        <a:chOff x="1372" y="3119"/>
                        <a:chExt cx="350" cy="192"/>
                      </a:xfrm>
                    </p:grpSpPr>
                    <p:sp>
                      <p:nvSpPr>
                        <p:cNvPr id="60447" name="Freeform 31"/>
                        <p:cNvSpPr>
                          <a:spLocks noChangeAspect="1"/>
                        </p:cNvSpPr>
                        <p:nvPr>
                          <p:custDataLst>
                            <p:tags r:id="rId21"/>
                          </p:custDataLst>
                        </p:nvPr>
                      </p:nvSpPr>
                      <p:spPr>
                        <a:xfrm>
                          <a:off x="1372" y="3119"/>
                          <a:ext cx="331" cy="192"/>
                        </a:xfrm>
                        <a:custGeom>
                          <a:avLst/>
                          <a:gdLst/>
                          <a:ahLst/>
                          <a:cxnLst>
                            <a:cxn ang="0">
                              <a:pos x="0" y="2"/>
                            </a:cxn>
                            <a:cxn ang="0">
                              <a:pos x="0" y="2"/>
                            </a:cxn>
                            <a:cxn ang="0">
                              <a:pos x="0" y="1"/>
                            </a:cxn>
                            <a:cxn ang="0">
                              <a:pos x="0" y="1"/>
                            </a:cxn>
                            <a:cxn ang="0">
                              <a:pos x="1" y="1"/>
                            </a:cxn>
                            <a:cxn ang="0">
                              <a:pos x="1" y="1"/>
                            </a:cxn>
                            <a:cxn ang="0">
                              <a:pos x="1" y="0"/>
                            </a:cxn>
                            <a:cxn ang="0">
                              <a:pos x="2" y="0"/>
                            </a:cxn>
                            <a:cxn ang="0">
                              <a:pos x="2" y="0"/>
                            </a:cxn>
                            <a:cxn ang="0">
                              <a:pos x="2" y="0"/>
                            </a:cxn>
                            <a:cxn ang="0">
                              <a:pos x="3" y="0"/>
                            </a:cxn>
                            <a:cxn ang="0">
                              <a:pos x="3" y="0"/>
                            </a:cxn>
                            <a:cxn ang="0">
                              <a:pos x="3" y="0"/>
                            </a:cxn>
                            <a:cxn ang="0">
                              <a:pos x="3" y="0"/>
                            </a:cxn>
                            <a:cxn ang="0">
                              <a:pos x="4" y="1"/>
                            </a:cxn>
                            <a:cxn ang="0">
                              <a:pos x="4" y="1"/>
                            </a:cxn>
                            <a:cxn ang="0">
                              <a:pos x="4" y="1"/>
                            </a:cxn>
                            <a:cxn ang="0">
                              <a:pos x="4" y="1"/>
                            </a:cxn>
                            <a:cxn ang="0">
                              <a:pos x="4" y="1"/>
                            </a:cxn>
                            <a:cxn ang="0">
                              <a:pos x="4" y="1"/>
                            </a:cxn>
                            <a:cxn ang="0">
                              <a:pos x="4" y="1"/>
                            </a:cxn>
                            <a:cxn ang="0">
                              <a:pos x="4" y="2"/>
                            </a:cxn>
                            <a:cxn ang="0">
                              <a:pos x="3" y="2"/>
                            </a:cxn>
                            <a:cxn ang="0">
                              <a:pos x="3" y="2"/>
                            </a:cxn>
                            <a:cxn ang="0">
                              <a:pos x="3" y="2"/>
                            </a:cxn>
                            <a:cxn ang="0">
                              <a:pos x="3" y="2"/>
                            </a:cxn>
                            <a:cxn ang="0">
                              <a:pos x="3" y="2"/>
                            </a:cxn>
                            <a:cxn ang="0">
                              <a:pos x="2" y="2"/>
                            </a:cxn>
                            <a:cxn ang="0">
                              <a:pos x="2" y="2"/>
                            </a:cxn>
                            <a:cxn ang="0">
                              <a:pos x="2" y="2"/>
                            </a:cxn>
                            <a:cxn ang="0">
                              <a:pos x="2" y="2"/>
                            </a:cxn>
                            <a:cxn ang="0">
                              <a:pos x="2" y="2"/>
                            </a:cxn>
                            <a:cxn ang="0">
                              <a:pos x="1" y="2"/>
                            </a:cxn>
                            <a:cxn ang="0">
                              <a:pos x="1" y="2"/>
                            </a:cxn>
                            <a:cxn ang="0">
                              <a:pos x="1" y="2"/>
                            </a:cxn>
                            <a:cxn ang="0">
                              <a:pos x="1" y="2"/>
                            </a:cxn>
                            <a:cxn ang="0">
                              <a:pos x="0" y="2"/>
                            </a:cxn>
                            <a:cxn ang="0">
                              <a:pos x="0" y="2"/>
                            </a:cxn>
                            <a:cxn ang="0">
                              <a:pos x="0" y="2"/>
                            </a:cxn>
                            <a:cxn ang="0">
                              <a:pos x="0" y="2"/>
                            </a:cxn>
                          </a:cxnLst>
                          <a:pathLst>
                            <a:path w="992" h="575">
                              <a:moveTo>
                                <a:pt x="0" y="494"/>
                              </a:moveTo>
                              <a:lnTo>
                                <a:pt x="26" y="410"/>
                              </a:lnTo>
                              <a:lnTo>
                                <a:pt x="59" y="322"/>
                              </a:lnTo>
                              <a:lnTo>
                                <a:pt x="118" y="249"/>
                              </a:lnTo>
                              <a:lnTo>
                                <a:pt x="172" y="190"/>
                              </a:lnTo>
                              <a:lnTo>
                                <a:pt x="242" y="125"/>
                              </a:lnTo>
                              <a:lnTo>
                                <a:pt x="340" y="62"/>
                              </a:lnTo>
                              <a:lnTo>
                                <a:pt x="429" y="18"/>
                              </a:lnTo>
                              <a:lnTo>
                                <a:pt x="484" y="7"/>
                              </a:lnTo>
                              <a:lnTo>
                                <a:pt x="542" y="0"/>
                              </a:lnTo>
                              <a:lnTo>
                                <a:pt x="612" y="11"/>
                              </a:lnTo>
                              <a:lnTo>
                                <a:pt x="674" y="33"/>
                              </a:lnTo>
                              <a:lnTo>
                                <a:pt x="744" y="66"/>
                              </a:lnTo>
                              <a:lnTo>
                                <a:pt x="809" y="103"/>
                              </a:lnTo>
                              <a:lnTo>
                                <a:pt x="875" y="150"/>
                              </a:lnTo>
                              <a:lnTo>
                                <a:pt x="930" y="190"/>
                              </a:lnTo>
                              <a:lnTo>
                                <a:pt x="978" y="220"/>
                              </a:lnTo>
                              <a:lnTo>
                                <a:pt x="992" y="245"/>
                              </a:lnTo>
                              <a:lnTo>
                                <a:pt x="963" y="285"/>
                              </a:lnTo>
                              <a:lnTo>
                                <a:pt x="930" y="314"/>
                              </a:lnTo>
                              <a:lnTo>
                                <a:pt x="889" y="347"/>
                              </a:lnTo>
                              <a:lnTo>
                                <a:pt x="854" y="381"/>
                              </a:lnTo>
                              <a:lnTo>
                                <a:pt x="802" y="414"/>
                              </a:lnTo>
                              <a:lnTo>
                                <a:pt x="765" y="435"/>
                              </a:lnTo>
                              <a:lnTo>
                                <a:pt x="733" y="453"/>
                              </a:lnTo>
                              <a:lnTo>
                                <a:pt x="689" y="475"/>
                              </a:lnTo>
                              <a:lnTo>
                                <a:pt x="637" y="501"/>
                              </a:lnTo>
                              <a:lnTo>
                                <a:pt x="601" y="512"/>
                              </a:lnTo>
                              <a:lnTo>
                                <a:pt x="556" y="527"/>
                              </a:lnTo>
                              <a:lnTo>
                                <a:pt x="505" y="538"/>
                              </a:lnTo>
                              <a:lnTo>
                                <a:pt x="440" y="552"/>
                              </a:lnTo>
                              <a:lnTo>
                                <a:pt x="395" y="556"/>
                              </a:lnTo>
                              <a:lnTo>
                                <a:pt x="351" y="567"/>
                              </a:lnTo>
                              <a:lnTo>
                                <a:pt x="296" y="571"/>
                              </a:lnTo>
                              <a:lnTo>
                                <a:pt x="238" y="575"/>
                              </a:lnTo>
                              <a:lnTo>
                                <a:pt x="168" y="567"/>
                              </a:lnTo>
                              <a:lnTo>
                                <a:pt x="103" y="560"/>
                              </a:lnTo>
                              <a:lnTo>
                                <a:pt x="48" y="552"/>
                              </a:lnTo>
                              <a:lnTo>
                                <a:pt x="11" y="538"/>
                              </a:lnTo>
                              <a:lnTo>
                                <a:pt x="0" y="494"/>
                              </a:lnTo>
                              <a:close/>
                            </a:path>
                          </a:pathLst>
                        </a:custGeom>
                        <a:solidFill>
                          <a:srgbClr val="A0A0A0"/>
                        </a:solidFill>
                        <a:ln w="9525">
                          <a:noFill/>
                        </a:ln>
                      </p:spPr>
                      <p:txBody>
                        <a:bodyPr/>
                        <a:p>
                          <a:endParaRPr lang="zh-CN" altLang="en-US"/>
                        </a:p>
                      </p:txBody>
                    </p:sp>
                    <p:sp>
                      <p:nvSpPr>
                        <p:cNvPr id="60448" name="Freeform 32"/>
                        <p:cNvSpPr>
                          <a:spLocks noChangeAspect="1"/>
                        </p:cNvSpPr>
                        <p:nvPr>
                          <p:custDataLst>
                            <p:tags r:id="rId22"/>
                          </p:custDataLst>
                        </p:nvPr>
                      </p:nvSpPr>
                      <p:spPr>
                        <a:xfrm>
                          <a:off x="1673" y="3186"/>
                          <a:ext cx="38" cy="42"/>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1"/>
                            </a:cxn>
                            <a:cxn ang="0">
                              <a:pos x="0" y="0"/>
                            </a:cxn>
                            <a:cxn ang="0">
                              <a:pos x="0" y="0"/>
                            </a:cxn>
                            <a:cxn ang="0">
                              <a:pos x="0" y="0"/>
                            </a:cxn>
                            <a:cxn ang="0">
                              <a:pos x="0" y="0"/>
                            </a:cxn>
                            <a:cxn ang="0">
                              <a:pos x="0" y="0"/>
                            </a:cxn>
                            <a:cxn ang="0">
                              <a:pos x="0" y="0"/>
                            </a:cxn>
                            <a:cxn ang="0">
                              <a:pos x="0" y="0"/>
                            </a:cxn>
                          </a:cxnLst>
                          <a:pathLst>
                            <a:path w="115" h="126">
                              <a:moveTo>
                                <a:pt x="13" y="0"/>
                              </a:moveTo>
                              <a:lnTo>
                                <a:pt x="35" y="11"/>
                              </a:lnTo>
                              <a:lnTo>
                                <a:pt x="50" y="19"/>
                              </a:lnTo>
                              <a:lnTo>
                                <a:pt x="75" y="32"/>
                              </a:lnTo>
                              <a:lnTo>
                                <a:pt x="103" y="44"/>
                              </a:lnTo>
                              <a:lnTo>
                                <a:pt x="115" y="52"/>
                              </a:lnTo>
                              <a:lnTo>
                                <a:pt x="86" y="65"/>
                              </a:lnTo>
                              <a:lnTo>
                                <a:pt x="57" y="80"/>
                              </a:lnTo>
                              <a:lnTo>
                                <a:pt x="38" y="95"/>
                              </a:lnTo>
                              <a:lnTo>
                                <a:pt x="18" y="111"/>
                              </a:lnTo>
                              <a:lnTo>
                                <a:pt x="0" y="126"/>
                              </a:lnTo>
                              <a:lnTo>
                                <a:pt x="7" y="112"/>
                              </a:lnTo>
                              <a:lnTo>
                                <a:pt x="14" y="101"/>
                              </a:lnTo>
                              <a:lnTo>
                                <a:pt x="18" y="86"/>
                              </a:lnTo>
                              <a:lnTo>
                                <a:pt x="20" y="63"/>
                              </a:lnTo>
                              <a:lnTo>
                                <a:pt x="20" y="44"/>
                              </a:lnTo>
                              <a:lnTo>
                                <a:pt x="17" y="16"/>
                              </a:lnTo>
                              <a:lnTo>
                                <a:pt x="13" y="0"/>
                              </a:lnTo>
                              <a:close/>
                            </a:path>
                          </a:pathLst>
                        </a:custGeom>
                        <a:solidFill>
                          <a:srgbClr val="A0A0A0"/>
                        </a:solidFill>
                        <a:ln w="9525">
                          <a:noFill/>
                        </a:ln>
                      </p:spPr>
                      <p:txBody>
                        <a:bodyPr/>
                        <a:p>
                          <a:endParaRPr lang="zh-CN" altLang="en-US"/>
                        </a:p>
                      </p:txBody>
                    </p:sp>
                    <p:sp>
                      <p:nvSpPr>
                        <p:cNvPr id="60449" name="Freeform 33"/>
                        <p:cNvSpPr>
                          <a:spLocks noChangeAspect="1"/>
                        </p:cNvSpPr>
                        <p:nvPr>
                          <p:custDataLst>
                            <p:tags r:id="rId23"/>
                          </p:custDataLst>
                        </p:nvPr>
                      </p:nvSpPr>
                      <p:spPr>
                        <a:xfrm>
                          <a:off x="1682" y="3192"/>
                          <a:ext cx="40" cy="2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120" h="83">
                              <a:moveTo>
                                <a:pt x="18" y="15"/>
                              </a:moveTo>
                              <a:lnTo>
                                <a:pt x="27" y="5"/>
                              </a:lnTo>
                              <a:lnTo>
                                <a:pt x="39" y="0"/>
                              </a:lnTo>
                              <a:lnTo>
                                <a:pt x="55" y="0"/>
                              </a:lnTo>
                              <a:lnTo>
                                <a:pt x="69" y="4"/>
                              </a:lnTo>
                              <a:lnTo>
                                <a:pt x="80" y="8"/>
                              </a:lnTo>
                              <a:lnTo>
                                <a:pt x="91" y="8"/>
                              </a:lnTo>
                              <a:lnTo>
                                <a:pt x="94" y="8"/>
                              </a:lnTo>
                              <a:lnTo>
                                <a:pt x="102" y="9"/>
                              </a:lnTo>
                              <a:lnTo>
                                <a:pt x="115" y="19"/>
                              </a:lnTo>
                              <a:lnTo>
                                <a:pt x="120" y="29"/>
                              </a:lnTo>
                              <a:lnTo>
                                <a:pt x="115" y="36"/>
                              </a:lnTo>
                              <a:lnTo>
                                <a:pt x="98" y="43"/>
                              </a:lnTo>
                              <a:lnTo>
                                <a:pt x="83" y="46"/>
                              </a:lnTo>
                              <a:lnTo>
                                <a:pt x="69" y="53"/>
                              </a:lnTo>
                              <a:lnTo>
                                <a:pt x="54" y="61"/>
                              </a:lnTo>
                              <a:lnTo>
                                <a:pt x="35" y="67"/>
                              </a:lnTo>
                              <a:lnTo>
                                <a:pt x="23" y="75"/>
                              </a:lnTo>
                              <a:lnTo>
                                <a:pt x="12" y="82"/>
                              </a:lnTo>
                              <a:lnTo>
                                <a:pt x="4" y="83"/>
                              </a:lnTo>
                              <a:lnTo>
                                <a:pt x="0" y="75"/>
                              </a:lnTo>
                              <a:lnTo>
                                <a:pt x="16" y="63"/>
                              </a:lnTo>
                              <a:lnTo>
                                <a:pt x="22" y="51"/>
                              </a:lnTo>
                              <a:lnTo>
                                <a:pt x="23" y="40"/>
                              </a:lnTo>
                              <a:lnTo>
                                <a:pt x="18" y="15"/>
                              </a:lnTo>
                              <a:close/>
                            </a:path>
                          </a:pathLst>
                        </a:custGeom>
                        <a:solidFill>
                          <a:srgbClr val="A0A0A0"/>
                        </a:solidFill>
                        <a:ln w="9525">
                          <a:noFill/>
                        </a:ln>
                      </p:spPr>
                      <p:txBody>
                        <a:bodyPr/>
                        <a:p>
                          <a:endParaRPr lang="zh-CN" altLang="en-US"/>
                        </a:p>
                      </p:txBody>
                    </p:sp>
                  </p:grpSp>
                  <p:grpSp>
                    <p:nvGrpSpPr>
                      <p:cNvPr id="60450" name="Group 34"/>
                      <p:cNvGrpSpPr>
                        <a:grpSpLocks noChangeAspect="1"/>
                      </p:cNvGrpSpPr>
                      <p:nvPr/>
                    </p:nvGrpSpPr>
                    <p:grpSpPr>
                      <a:xfrm>
                        <a:off x="1412" y="3124"/>
                        <a:ext cx="252" cy="190"/>
                        <a:chOff x="1412" y="3124"/>
                        <a:chExt cx="252" cy="190"/>
                      </a:xfrm>
                    </p:grpSpPr>
                    <p:grpSp>
                      <p:nvGrpSpPr>
                        <p:cNvPr id="60451" name="Group 35"/>
                        <p:cNvGrpSpPr>
                          <a:grpSpLocks noChangeAspect="1"/>
                        </p:cNvGrpSpPr>
                        <p:nvPr/>
                      </p:nvGrpSpPr>
                      <p:grpSpPr>
                        <a:xfrm>
                          <a:off x="1412" y="3147"/>
                          <a:ext cx="170" cy="167"/>
                          <a:chOff x="1412" y="3147"/>
                          <a:chExt cx="170" cy="167"/>
                        </a:xfrm>
                      </p:grpSpPr>
                      <p:sp>
                        <p:nvSpPr>
                          <p:cNvPr id="60452" name="Freeform 36"/>
                          <p:cNvSpPr>
                            <a:spLocks noChangeAspect="1"/>
                          </p:cNvSpPr>
                          <p:nvPr>
                            <p:custDataLst>
                              <p:tags r:id="rId24"/>
                            </p:custDataLst>
                          </p:nvPr>
                        </p:nvSpPr>
                        <p:spPr>
                          <a:xfrm>
                            <a:off x="1412" y="3158"/>
                            <a:ext cx="151" cy="156"/>
                          </a:xfrm>
                          <a:custGeom>
                            <a:avLst/>
                            <a:gdLst/>
                            <a:ahLst/>
                            <a:cxnLst>
                              <a:cxn ang="0">
                                <a:pos x="0" y="0"/>
                              </a:cxn>
                              <a:cxn ang="0">
                                <a:pos x="0" y="1"/>
                              </a:cxn>
                              <a:cxn ang="0">
                                <a:pos x="0" y="1"/>
                              </a:cxn>
                              <a:cxn ang="0">
                                <a:pos x="0" y="1"/>
                              </a:cxn>
                              <a:cxn ang="0">
                                <a:pos x="0" y="1"/>
                              </a:cxn>
                              <a:cxn ang="0">
                                <a:pos x="0" y="1"/>
                              </a:cxn>
                              <a:cxn ang="0">
                                <a:pos x="0" y="1"/>
                              </a:cxn>
                              <a:cxn ang="0">
                                <a:pos x="0" y="1"/>
                              </a:cxn>
                              <a:cxn ang="0">
                                <a:pos x="0" y="1"/>
                              </a:cxn>
                              <a:cxn ang="0">
                                <a:pos x="0" y="2"/>
                              </a:cxn>
                              <a:cxn ang="0">
                                <a:pos x="0" y="2"/>
                              </a:cxn>
                              <a:cxn ang="0">
                                <a:pos x="1" y="2"/>
                              </a:cxn>
                              <a:cxn ang="0">
                                <a:pos x="1" y="2"/>
                              </a:cxn>
                              <a:cxn ang="0">
                                <a:pos x="1" y="2"/>
                              </a:cxn>
                              <a:cxn ang="0">
                                <a:pos x="1" y="2"/>
                              </a:cxn>
                              <a:cxn ang="0">
                                <a:pos x="1" y="2"/>
                              </a:cxn>
                              <a:cxn ang="0">
                                <a:pos x="1" y="2"/>
                              </a:cxn>
                              <a:cxn ang="0">
                                <a:pos x="1" y="2"/>
                              </a:cxn>
                              <a:cxn ang="0">
                                <a:pos x="1" y="2"/>
                              </a:cxn>
                              <a:cxn ang="0">
                                <a:pos x="2" y="2"/>
                              </a:cxn>
                              <a:cxn ang="0">
                                <a:pos x="2" y="2"/>
                              </a:cxn>
                              <a:cxn ang="0">
                                <a:pos x="1" y="1"/>
                              </a:cxn>
                              <a:cxn ang="0">
                                <a:pos x="1" y="1"/>
                              </a:cxn>
                              <a:cxn ang="0">
                                <a:pos x="1" y="1"/>
                              </a:cxn>
                              <a:cxn ang="0">
                                <a:pos x="1" y="0"/>
                              </a:cxn>
                              <a:cxn ang="0">
                                <a:pos x="1" y="0"/>
                              </a:cxn>
                              <a:cxn ang="0">
                                <a:pos x="0" y="0"/>
                              </a:cxn>
                            </a:cxnLst>
                            <a:pathLst>
                              <a:path w="451" h="467">
                                <a:moveTo>
                                  <a:pt x="21" y="108"/>
                                </a:moveTo>
                                <a:lnTo>
                                  <a:pt x="5" y="132"/>
                                </a:lnTo>
                                <a:lnTo>
                                  <a:pt x="0" y="163"/>
                                </a:lnTo>
                                <a:lnTo>
                                  <a:pt x="0" y="192"/>
                                </a:lnTo>
                                <a:lnTo>
                                  <a:pt x="3" y="232"/>
                                </a:lnTo>
                                <a:lnTo>
                                  <a:pt x="12" y="266"/>
                                </a:lnTo>
                                <a:lnTo>
                                  <a:pt x="23" y="299"/>
                                </a:lnTo>
                                <a:lnTo>
                                  <a:pt x="38" y="327"/>
                                </a:lnTo>
                                <a:lnTo>
                                  <a:pt x="62" y="359"/>
                                </a:lnTo>
                                <a:lnTo>
                                  <a:pt x="86" y="386"/>
                                </a:lnTo>
                                <a:lnTo>
                                  <a:pt x="114" y="412"/>
                                </a:lnTo>
                                <a:lnTo>
                                  <a:pt x="138" y="427"/>
                                </a:lnTo>
                                <a:lnTo>
                                  <a:pt x="167" y="442"/>
                                </a:lnTo>
                                <a:lnTo>
                                  <a:pt x="204" y="455"/>
                                </a:lnTo>
                                <a:lnTo>
                                  <a:pt x="237" y="464"/>
                                </a:lnTo>
                                <a:lnTo>
                                  <a:pt x="267" y="466"/>
                                </a:lnTo>
                                <a:lnTo>
                                  <a:pt x="295" y="467"/>
                                </a:lnTo>
                                <a:lnTo>
                                  <a:pt x="325" y="466"/>
                                </a:lnTo>
                                <a:lnTo>
                                  <a:pt x="353" y="463"/>
                                </a:lnTo>
                                <a:lnTo>
                                  <a:pt x="451" y="440"/>
                                </a:lnTo>
                                <a:lnTo>
                                  <a:pt x="381" y="402"/>
                                </a:lnTo>
                                <a:lnTo>
                                  <a:pt x="293" y="342"/>
                                </a:lnTo>
                                <a:lnTo>
                                  <a:pt x="230" y="265"/>
                                </a:lnTo>
                                <a:lnTo>
                                  <a:pt x="156" y="147"/>
                                </a:lnTo>
                                <a:lnTo>
                                  <a:pt x="138" y="65"/>
                                </a:lnTo>
                                <a:lnTo>
                                  <a:pt x="137" y="0"/>
                                </a:lnTo>
                                <a:lnTo>
                                  <a:pt x="21" y="108"/>
                                </a:lnTo>
                                <a:close/>
                              </a:path>
                            </a:pathLst>
                          </a:custGeom>
                          <a:solidFill>
                            <a:srgbClr val="C0C0C0"/>
                          </a:solidFill>
                          <a:ln w="9525">
                            <a:noFill/>
                          </a:ln>
                        </p:spPr>
                        <p:txBody>
                          <a:bodyPr/>
                          <a:p>
                            <a:endParaRPr lang="zh-CN" altLang="en-US"/>
                          </a:p>
                        </p:txBody>
                      </p:sp>
                      <p:sp>
                        <p:nvSpPr>
                          <p:cNvPr id="60453" name="Freeform 37"/>
                          <p:cNvSpPr>
                            <a:spLocks noChangeAspect="1"/>
                          </p:cNvSpPr>
                          <p:nvPr>
                            <p:custDataLst>
                              <p:tags r:id="rId25"/>
                            </p:custDataLst>
                          </p:nvPr>
                        </p:nvSpPr>
                        <p:spPr>
                          <a:xfrm>
                            <a:off x="1421" y="3153"/>
                            <a:ext cx="150" cy="156"/>
                          </a:xfrm>
                          <a:custGeom>
                            <a:avLst/>
                            <a:gdLst/>
                            <a:ahLst/>
                            <a:cxnLst>
                              <a:cxn ang="0">
                                <a:pos x="0" y="0"/>
                              </a:cxn>
                              <a:cxn ang="0">
                                <a:pos x="0" y="1"/>
                              </a:cxn>
                              <a:cxn ang="0">
                                <a:pos x="0" y="1"/>
                              </a:cxn>
                              <a:cxn ang="0">
                                <a:pos x="0" y="1"/>
                              </a:cxn>
                              <a:cxn ang="0">
                                <a:pos x="0" y="1"/>
                              </a:cxn>
                              <a:cxn ang="0">
                                <a:pos x="0" y="1"/>
                              </a:cxn>
                              <a:cxn ang="0">
                                <a:pos x="0" y="1"/>
                              </a:cxn>
                              <a:cxn ang="0">
                                <a:pos x="0" y="1"/>
                              </a:cxn>
                              <a:cxn ang="0">
                                <a:pos x="0" y="1"/>
                              </a:cxn>
                              <a:cxn ang="0">
                                <a:pos x="0" y="2"/>
                              </a:cxn>
                              <a:cxn ang="0">
                                <a:pos x="0" y="2"/>
                              </a:cxn>
                              <a:cxn ang="0">
                                <a:pos x="1" y="2"/>
                              </a:cxn>
                              <a:cxn ang="0">
                                <a:pos x="1" y="2"/>
                              </a:cxn>
                              <a:cxn ang="0">
                                <a:pos x="1" y="2"/>
                              </a:cxn>
                              <a:cxn ang="0">
                                <a:pos x="1" y="2"/>
                              </a:cxn>
                              <a:cxn ang="0">
                                <a:pos x="1" y="2"/>
                              </a:cxn>
                              <a:cxn ang="0">
                                <a:pos x="1" y="2"/>
                              </a:cxn>
                              <a:cxn ang="0">
                                <a:pos x="1" y="2"/>
                              </a:cxn>
                              <a:cxn ang="0">
                                <a:pos x="1" y="2"/>
                              </a:cxn>
                              <a:cxn ang="0">
                                <a:pos x="2" y="2"/>
                              </a:cxn>
                              <a:cxn ang="0">
                                <a:pos x="2" y="2"/>
                              </a:cxn>
                              <a:cxn ang="0">
                                <a:pos x="1" y="1"/>
                              </a:cxn>
                              <a:cxn ang="0">
                                <a:pos x="1" y="1"/>
                              </a:cxn>
                              <a:cxn ang="0">
                                <a:pos x="1" y="1"/>
                              </a:cxn>
                              <a:cxn ang="0">
                                <a:pos x="1" y="0"/>
                              </a:cxn>
                              <a:cxn ang="0">
                                <a:pos x="1" y="0"/>
                              </a:cxn>
                              <a:cxn ang="0">
                                <a:pos x="0" y="0"/>
                              </a:cxn>
                            </a:cxnLst>
                            <a:pathLst>
                              <a:path w="452" h="467">
                                <a:moveTo>
                                  <a:pt x="22" y="108"/>
                                </a:moveTo>
                                <a:lnTo>
                                  <a:pt x="6" y="132"/>
                                </a:lnTo>
                                <a:lnTo>
                                  <a:pt x="0" y="163"/>
                                </a:lnTo>
                                <a:lnTo>
                                  <a:pt x="0" y="192"/>
                                </a:lnTo>
                                <a:lnTo>
                                  <a:pt x="3" y="232"/>
                                </a:lnTo>
                                <a:lnTo>
                                  <a:pt x="13" y="266"/>
                                </a:lnTo>
                                <a:lnTo>
                                  <a:pt x="24" y="299"/>
                                </a:lnTo>
                                <a:lnTo>
                                  <a:pt x="39" y="327"/>
                                </a:lnTo>
                                <a:lnTo>
                                  <a:pt x="62" y="359"/>
                                </a:lnTo>
                                <a:lnTo>
                                  <a:pt x="87" y="386"/>
                                </a:lnTo>
                                <a:lnTo>
                                  <a:pt x="115" y="412"/>
                                </a:lnTo>
                                <a:lnTo>
                                  <a:pt x="139" y="427"/>
                                </a:lnTo>
                                <a:lnTo>
                                  <a:pt x="168" y="442"/>
                                </a:lnTo>
                                <a:lnTo>
                                  <a:pt x="205" y="455"/>
                                </a:lnTo>
                                <a:lnTo>
                                  <a:pt x="238" y="464"/>
                                </a:lnTo>
                                <a:lnTo>
                                  <a:pt x="268" y="466"/>
                                </a:lnTo>
                                <a:lnTo>
                                  <a:pt x="296" y="467"/>
                                </a:lnTo>
                                <a:lnTo>
                                  <a:pt x="325" y="466"/>
                                </a:lnTo>
                                <a:lnTo>
                                  <a:pt x="352" y="463"/>
                                </a:lnTo>
                                <a:lnTo>
                                  <a:pt x="452" y="440"/>
                                </a:lnTo>
                                <a:lnTo>
                                  <a:pt x="382" y="402"/>
                                </a:lnTo>
                                <a:lnTo>
                                  <a:pt x="293" y="342"/>
                                </a:lnTo>
                                <a:lnTo>
                                  <a:pt x="231" y="265"/>
                                </a:lnTo>
                                <a:lnTo>
                                  <a:pt x="157" y="148"/>
                                </a:lnTo>
                                <a:lnTo>
                                  <a:pt x="139" y="65"/>
                                </a:lnTo>
                                <a:lnTo>
                                  <a:pt x="137" y="0"/>
                                </a:lnTo>
                                <a:lnTo>
                                  <a:pt x="22" y="108"/>
                                </a:lnTo>
                                <a:close/>
                              </a:path>
                            </a:pathLst>
                          </a:custGeom>
                          <a:solidFill>
                            <a:srgbClr val="E0E0E0"/>
                          </a:solidFill>
                          <a:ln w="9525">
                            <a:noFill/>
                          </a:ln>
                        </p:spPr>
                        <p:txBody>
                          <a:bodyPr/>
                          <a:p>
                            <a:endParaRPr lang="zh-CN" altLang="en-US"/>
                          </a:p>
                        </p:txBody>
                      </p:sp>
                      <p:sp>
                        <p:nvSpPr>
                          <p:cNvPr id="60454" name="Freeform 38"/>
                          <p:cNvSpPr>
                            <a:spLocks noChangeAspect="1"/>
                          </p:cNvSpPr>
                          <p:nvPr>
                            <p:custDataLst>
                              <p:tags r:id="rId26"/>
                            </p:custDataLst>
                          </p:nvPr>
                        </p:nvSpPr>
                        <p:spPr>
                          <a:xfrm>
                            <a:off x="1431" y="3147"/>
                            <a:ext cx="151" cy="156"/>
                          </a:xfrm>
                          <a:custGeom>
                            <a:avLst/>
                            <a:gdLst/>
                            <a:ahLst/>
                            <a:cxnLst>
                              <a:cxn ang="0">
                                <a:pos x="0" y="0"/>
                              </a:cxn>
                              <a:cxn ang="0">
                                <a:pos x="0" y="1"/>
                              </a:cxn>
                              <a:cxn ang="0">
                                <a:pos x="0" y="1"/>
                              </a:cxn>
                              <a:cxn ang="0">
                                <a:pos x="0" y="1"/>
                              </a:cxn>
                              <a:cxn ang="0">
                                <a:pos x="0" y="1"/>
                              </a:cxn>
                              <a:cxn ang="0">
                                <a:pos x="0" y="1"/>
                              </a:cxn>
                              <a:cxn ang="0">
                                <a:pos x="0" y="1"/>
                              </a:cxn>
                              <a:cxn ang="0">
                                <a:pos x="0" y="1"/>
                              </a:cxn>
                              <a:cxn ang="0">
                                <a:pos x="0" y="1"/>
                              </a:cxn>
                              <a:cxn ang="0">
                                <a:pos x="0" y="2"/>
                              </a:cxn>
                              <a:cxn ang="0">
                                <a:pos x="0" y="2"/>
                              </a:cxn>
                              <a:cxn ang="0">
                                <a:pos x="1" y="2"/>
                              </a:cxn>
                              <a:cxn ang="0">
                                <a:pos x="1" y="2"/>
                              </a:cxn>
                              <a:cxn ang="0">
                                <a:pos x="1" y="2"/>
                              </a:cxn>
                              <a:cxn ang="0">
                                <a:pos x="1" y="2"/>
                              </a:cxn>
                              <a:cxn ang="0">
                                <a:pos x="1" y="2"/>
                              </a:cxn>
                              <a:cxn ang="0">
                                <a:pos x="1" y="2"/>
                              </a:cxn>
                              <a:cxn ang="0">
                                <a:pos x="1" y="2"/>
                              </a:cxn>
                              <a:cxn ang="0">
                                <a:pos x="1" y="2"/>
                              </a:cxn>
                              <a:cxn ang="0">
                                <a:pos x="2" y="2"/>
                              </a:cxn>
                              <a:cxn ang="0">
                                <a:pos x="2" y="2"/>
                              </a:cxn>
                              <a:cxn ang="0">
                                <a:pos x="1" y="1"/>
                              </a:cxn>
                              <a:cxn ang="0">
                                <a:pos x="1" y="1"/>
                              </a:cxn>
                              <a:cxn ang="0">
                                <a:pos x="1" y="1"/>
                              </a:cxn>
                              <a:cxn ang="0">
                                <a:pos x="1" y="0"/>
                              </a:cxn>
                              <a:cxn ang="0">
                                <a:pos x="1" y="0"/>
                              </a:cxn>
                              <a:cxn ang="0">
                                <a:pos x="0" y="0"/>
                              </a:cxn>
                            </a:cxnLst>
                            <a:pathLst>
                              <a:path w="452" h="468">
                                <a:moveTo>
                                  <a:pt x="22" y="108"/>
                                </a:moveTo>
                                <a:lnTo>
                                  <a:pt x="6" y="133"/>
                                </a:lnTo>
                                <a:lnTo>
                                  <a:pt x="0" y="165"/>
                                </a:lnTo>
                                <a:lnTo>
                                  <a:pt x="0" y="193"/>
                                </a:lnTo>
                                <a:lnTo>
                                  <a:pt x="3" y="232"/>
                                </a:lnTo>
                                <a:lnTo>
                                  <a:pt x="13" y="267"/>
                                </a:lnTo>
                                <a:lnTo>
                                  <a:pt x="24" y="300"/>
                                </a:lnTo>
                                <a:lnTo>
                                  <a:pt x="39" y="328"/>
                                </a:lnTo>
                                <a:lnTo>
                                  <a:pt x="62" y="360"/>
                                </a:lnTo>
                                <a:lnTo>
                                  <a:pt x="87" y="387"/>
                                </a:lnTo>
                                <a:lnTo>
                                  <a:pt x="115" y="413"/>
                                </a:lnTo>
                                <a:lnTo>
                                  <a:pt x="139" y="428"/>
                                </a:lnTo>
                                <a:lnTo>
                                  <a:pt x="168" y="442"/>
                                </a:lnTo>
                                <a:lnTo>
                                  <a:pt x="205" y="456"/>
                                </a:lnTo>
                                <a:lnTo>
                                  <a:pt x="238" y="465"/>
                                </a:lnTo>
                                <a:lnTo>
                                  <a:pt x="268" y="467"/>
                                </a:lnTo>
                                <a:lnTo>
                                  <a:pt x="296" y="468"/>
                                </a:lnTo>
                                <a:lnTo>
                                  <a:pt x="324" y="467"/>
                                </a:lnTo>
                                <a:lnTo>
                                  <a:pt x="352" y="463"/>
                                </a:lnTo>
                                <a:lnTo>
                                  <a:pt x="452" y="441"/>
                                </a:lnTo>
                                <a:lnTo>
                                  <a:pt x="382" y="403"/>
                                </a:lnTo>
                                <a:lnTo>
                                  <a:pt x="293" y="343"/>
                                </a:lnTo>
                                <a:lnTo>
                                  <a:pt x="231" y="266"/>
                                </a:lnTo>
                                <a:lnTo>
                                  <a:pt x="157" y="149"/>
                                </a:lnTo>
                                <a:lnTo>
                                  <a:pt x="139" y="65"/>
                                </a:lnTo>
                                <a:lnTo>
                                  <a:pt x="137" y="0"/>
                                </a:lnTo>
                                <a:lnTo>
                                  <a:pt x="22" y="108"/>
                                </a:lnTo>
                                <a:close/>
                              </a:path>
                            </a:pathLst>
                          </a:custGeom>
                          <a:solidFill>
                            <a:srgbClr val="FFFFFF"/>
                          </a:solidFill>
                          <a:ln w="9525">
                            <a:noFill/>
                          </a:ln>
                        </p:spPr>
                        <p:txBody>
                          <a:bodyPr/>
                          <a:p>
                            <a:endParaRPr lang="zh-CN" altLang="en-US"/>
                          </a:p>
                        </p:txBody>
                      </p:sp>
                    </p:grpSp>
                    <p:grpSp>
                      <p:nvGrpSpPr>
                        <p:cNvPr id="60455" name="Group 39"/>
                        <p:cNvGrpSpPr>
                          <a:grpSpLocks noChangeAspect="1"/>
                        </p:cNvGrpSpPr>
                        <p:nvPr/>
                      </p:nvGrpSpPr>
                      <p:grpSpPr>
                        <a:xfrm>
                          <a:off x="1570" y="3124"/>
                          <a:ext cx="94" cy="176"/>
                          <a:chOff x="1570" y="3124"/>
                          <a:chExt cx="94" cy="176"/>
                        </a:xfrm>
                      </p:grpSpPr>
                      <p:sp>
                        <p:nvSpPr>
                          <p:cNvPr id="60456" name="Freeform 40"/>
                          <p:cNvSpPr>
                            <a:spLocks noChangeAspect="1"/>
                          </p:cNvSpPr>
                          <p:nvPr>
                            <p:custDataLst>
                              <p:tags r:id="rId27"/>
                            </p:custDataLst>
                          </p:nvPr>
                        </p:nvSpPr>
                        <p:spPr>
                          <a:xfrm>
                            <a:off x="1591" y="3124"/>
                            <a:ext cx="73" cy="175"/>
                          </a:xfrm>
                          <a:custGeom>
                            <a:avLst/>
                            <a:gdLst/>
                            <a:ahLst/>
                            <a:cxnLst>
                              <a:cxn ang="0">
                                <a:pos x="0" y="0"/>
                              </a:cxn>
                              <a:cxn ang="0">
                                <a:pos x="1" y="0"/>
                              </a:cxn>
                              <a:cxn ang="0">
                                <a:pos x="1" y="0"/>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2"/>
                              </a:cxn>
                              <a:cxn ang="0">
                                <a:pos x="1" y="2"/>
                              </a:cxn>
                              <a:cxn ang="0">
                                <a:pos x="1" y="2"/>
                              </a:cxn>
                              <a:cxn ang="0">
                                <a:pos x="0" y="2"/>
                              </a:cxn>
                              <a:cxn ang="0">
                                <a:pos x="0" y="2"/>
                              </a:cxn>
                              <a:cxn ang="0">
                                <a:pos x="0" y="2"/>
                              </a:cxn>
                              <a:cxn ang="0">
                                <a:pos x="0" y="2"/>
                              </a:cxn>
                              <a:cxn ang="0">
                                <a:pos x="0" y="1"/>
                              </a:cxn>
                              <a:cxn ang="0">
                                <a:pos x="0" y="0"/>
                              </a:cxn>
                              <a:cxn ang="0">
                                <a:pos x="0" y="0"/>
                              </a:cxn>
                              <a:cxn ang="0">
                                <a:pos x="0" y="0"/>
                              </a:cxn>
                              <a:cxn ang="0">
                                <a:pos x="0" y="0"/>
                              </a:cxn>
                            </a:cxnLst>
                            <a:pathLst>
                              <a:path w="220" h="526">
                                <a:moveTo>
                                  <a:pt x="75" y="29"/>
                                </a:moveTo>
                                <a:lnTo>
                                  <a:pt x="130" y="64"/>
                                </a:lnTo>
                                <a:lnTo>
                                  <a:pt x="163" y="90"/>
                                </a:lnTo>
                                <a:lnTo>
                                  <a:pt x="180" y="116"/>
                                </a:lnTo>
                                <a:lnTo>
                                  <a:pt x="192" y="137"/>
                                </a:lnTo>
                                <a:lnTo>
                                  <a:pt x="203" y="159"/>
                                </a:lnTo>
                                <a:lnTo>
                                  <a:pt x="210" y="183"/>
                                </a:lnTo>
                                <a:lnTo>
                                  <a:pt x="216" y="205"/>
                                </a:lnTo>
                                <a:lnTo>
                                  <a:pt x="220" y="237"/>
                                </a:lnTo>
                                <a:lnTo>
                                  <a:pt x="220" y="264"/>
                                </a:lnTo>
                                <a:lnTo>
                                  <a:pt x="216" y="295"/>
                                </a:lnTo>
                                <a:lnTo>
                                  <a:pt x="212" y="321"/>
                                </a:lnTo>
                                <a:lnTo>
                                  <a:pt x="200" y="353"/>
                                </a:lnTo>
                                <a:lnTo>
                                  <a:pt x="192" y="377"/>
                                </a:lnTo>
                                <a:lnTo>
                                  <a:pt x="174" y="402"/>
                                </a:lnTo>
                                <a:lnTo>
                                  <a:pt x="157" y="429"/>
                                </a:lnTo>
                                <a:lnTo>
                                  <a:pt x="115" y="462"/>
                                </a:lnTo>
                                <a:lnTo>
                                  <a:pt x="4" y="526"/>
                                </a:lnTo>
                                <a:lnTo>
                                  <a:pt x="32" y="471"/>
                                </a:lnTo>
                                <a:lnTo>
                                  <a:pt x="72" y="374"/>
                                </a:lnTo>
                                <a:lnTo>
                                  <a:pt x="98" y="219"/>
                                </a:lnTo>
                                <a:lnTo>
                                  <a:pt x="80" y="116"/>
                                </a:lnTo>
                                <a:lnTo>
                                  <a:pt x="10" y="22"/>
                                </a:lnTo>
                                <a:lnTo>
                                  <a:pt x="0" y="0"/>
                                </a:lnTo>
                                <a:lnTo>
                                  <a:pt x="75" y="29"/>
                                </a:lnTo>
                                <a:close/>
                              </a:path>
                            </a:pathLst>
                          </a:custGeom>
                          <a:solidFill>
                            <a:srgbClr val="C0C0C0"/>
                          </a:solidFill>
                          <a:ln w="9525">
                            <a:noFill/>
                          </a:ln>
                        </p:spPr>
                        <p:txBody>
                          <a:bodyPr/>
                          <a:p>
                            <a:endParaRPr lang="zh-CN" altLang="en-US"/>
                          </a:p>
                        </p:txBody>
                      </p:sp>
                      <p:sp>
                        <p:nvSpPr>
                          <p:cNvPr id="60457" name="Freeform 41"/>
                          <p:cNvSpPr>
                            <a:spLocks noChangeAspect="1"/>
                          </p:cNvSpPr>
                          <p:nvPr>
                            <p:custDataLst>
                              <p:tags r:id="rId28"/>
                            </p:custDataLst>
                          </p:nvPr>
                        </p:nvSpPr>
                        <p:spPr>
                          <a:xfrm>
                            <a:off x="1581" y="3125"/>
                            <a:ext cx="74" cy="175"/>
                          </a:xfrm>
                          <a:custGeom>
                            <a:avLst/>
                            <a:gdLst/>
                            <a:ahLst/>
                            <a:cxnLst>
                              <a:cxn ang="0">
                                <a:pos x="0" y="0"/>
                              </a:cxn>
                              <a:cxn ang="0">
                                <a:pos x="1" y="0"/>
                              </a:cxn>
                              <a:cxn ang="0">
                                <a:pos x="1" y="0"/>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2"/>
                              </a:cxn>
                              <a:cxn ang="0">
                                <a:pos x="1" y="2"/>
                              </a:cxn>
                              <a:cxn ang="0">
                                <a:pos x="1" y="2"/>
                              </a:cxn>
                              <a:cxn ang="0">
                                <a:pos x="0" y="2"/>
                              </a:cxn>
                              <a:cxn ang="0">
                                <a:pos x="0" y="2"/>
                              </a:cxn>
                              <a:cxn ang="0">
                                <a:pos x="0" y="2"/>
                              </a:cxn>
                              <a:cxn ang="0">
                                <a:pos x="0" y="2"/>
                              </a:cxn>
                              <a:cxn ang="0">
                                <a:pos x="0" y="1"/>
                              </a:cxn>
                              <a:cxn ang="0">
                                <a:pos x="0" y="0"/>
                              </a:cxn>
                              <a:cxn ang="0">
                                <a:pos x="0" y="0"/>
                              </a:cxn>
                              <a:cxn ang="0">
                                <a:pos x="0" y="0"/>
                              </a:cxn>
                              <a:cxn ang="0">
                                <a:pos x="0" y="0"/>
                              </a:cxn>
                            </a:cxnLst>
                            <a:pathLst>
                              <a:path w="222" h="525">
                                <a:moveTo>
                                  <a:pt x="75" y="29"/>
                                </a:moveTo>
                                <a:lnTo>
                                  <a:pt x="131" y="64"/>
                                </a:lnTo>
                                <a:lnTo>
                                  <a:pt x="164" y="91"/>
                                </a:lnTo>
                                <a:lnTo>
                                  <a:pt x="181" y="116"/>
                                </a:lnTo>
                                <a:lnTo>
                                  <a:pt x="192" y="137"/>
                                </a:lnTo>
                                <a:lnTo>
                                  <a:pt x="203" y="159"/>
                                </a:lnTo>
                                <a:lnTo>
                                  <a:pt x="210" y="184"/>
                                </a:lnTo>
                                <a:lnTo>
                                  <a:pt x="218" y="206"/>
                                </a:lnTo>
                                <a:lnTo>
                                  <a:pt x="222" y="238"/>
                                </a:lnTo>
                                <a:lnTo>
                                  <a:pt x="222" y="265"/>
                                </a:lnTo>
                                <a:lnTo>
                                  <a:pt x="218" y="296"/>
                                </a:lnTo>
                                <a:lnTo>
                                  <a:pt x="214" y="322"/>
                                </a:lnTo>
                                <a:lnTo>
                                  <a:pt x="201" y="354"/>
                                </a:lnTo>
                                <a:lnTo>
                                  <a:pt x="192" y="378"/>
                                </a:lnTo>
                                <a:lnTo>
                                  <a:pt x="175" y="403"/>
                                </a:lnTo>
                                <a:lnTo>
                                  <a:pt x="158" y="430"/>
                                </a:lnTo>
                                <a:lnTo>
                                  <a:pt x="116" y="462"/>
                                </a:lnTo>
                                <a:lnTo>
                                  <a:pt x="4" y="525"/>
                                </a:lnTo>
                                <a:lnTo>
                                  <a:pt x="32" y="471"/>
                                </a:lnTo>
                                <a:lnTo>
                                  <a:pt x="73" y="374"/>
                                </a:lnTo>
                                <a:lnTo>
                                  <a:pt x="99" y="220"/>
                                </a:lnTo>
                                <a:lnTo>
                                  <a:pt x="80" y="116"/>
                                </a:lnTo>
                                <a:lnTo>
                                  <a:pt x="10" y="23"/>
                                </a:lnTo>
                                <a:lnTo>
                                  <a:pt x="0" y="0"/>
                                </a:lnTo>
                                <a:lnTo>
                                  <a:pt x="75" y="29"/>
                                </a:lnTo>
                                <a:close/>
                              </a:path>
                            </a:pathLst>
                          </a:custGeom>
                          <a:solidFill>
                            <a:srgbClr val="E0E0E0"/>
                          </a:solidFill>
                          <a:ln w="9525">
                            <a:noFill/>
                          </a:ln>
                        </p:spPr>
                        <p:txBody>
                          <a:bodyPr/>
                          <a:p>
                            <a:endParaRPr lang="zh-CN" altLang="en-US"/>
                          </a:p>
                        </p:txBody>
                      </p:sp>
                      <p:sp>
                        <p:nvSpPr>
                          <p:cNvPr id="60458" name="Freeform 42"/>
                          <p:cNvSpPr>
                            <a:spLocks noChangeAspect="1"/>
                          </p:cNvSpPr>
                          <p:nvPr>
                            <p:custDataLst>
                              <p:tags r:id="rId29"/>
                            </p:custDataLst>
                          </p:nvPr>
                        </p:nvSpPr>
                        <p:spPr>
                          <a:xfrm>
                            <a:off x="1570" y="3124"/>
                            <a:ext cx="74" cy="175"/>
                          </a:xfrm>
                          <a:custGeom>
                            <a:avLst/>
                            <a:gdLst/>
                            <a:ahLst/>
                            <a:cxnLst>
                              <a:cxn ang="0">
                                <a:pos x="0" y="0"/>
                              </a:cxn>
                              <a:cxn ang="0">
                                <a:pos x="1" y="0"/>
                              </a:cxn>
                              <a:cxn ang="0">
                                <a:pos x="1" y="0"/>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2"/>
                              </a:cxn>
                              <a:cxn ang="0">
                                <a:pos x="1" y="2"/>
                              </a:cxn>
                              <a:cxn ang="0">
                                <a:pos x="1" y="2"/>
                              </a:cxn>
                              <a:cxn ang="0">
                                <a:pos x="0" y="2"/>
                              </a:cxn>
                              <a:cxn ang="0">
                                <a:pos x="0" y="2"/>
                              </a:cxn>
                              <a:cxn ang="0">
                                <a:pos x="0" y="2"/>
                              </a:cxn>
                              <a:cxn ang="0">
                                <a:pos x="0" y="2"/>
                              </a:cxn>
                              <a:cxn ang="0">
                                <a:pos x="0" y="1"/>
                              </a:cxn>
                              <a:cxn ang="0">
                                <a:pos x="0" y="0"/>
                              </a:cxn>
                              <a:cxn ang="0">
                                <a:pos x="0" y="0"/>
                              </a:cxn>
                              <a:cxn ang="0">
                                <a:pos x="0" y="0"/>
                              </a:cxn>
                              <a:cxn ang="0">
                                <a:pos x="0" y="0"/>
                              </a:cxn>
                            </a:cxnLst>
                            <a:pathLst>
                              <a:path w="221" h="527">
                                <a:moveTo>
                                  <a:pt x="75" y="30"/>
                                </a:moveTo>
                                <a:lnTo>
                                  <a:pt x="130" y="65"/>
                                </a:lnTo>
                                <a:lnTo>
                                  <a:pt x="164" y="91"/>
                                </a:lnTo>
                                <a:lnTo>
                                  <a:pt x="181" y="117"/>
                                </a:lnTo>
                                <a:lnTo>
                                  <a:pt x="192" y="138"/>
                                </a:lnTo>
                                <a:lnTo>
                                  <a:pt x="203" y="160"/>
                                </a:lnTo>
                                <a:lnTo>
                                  <a:pt x="210" y="185"/>
                                </a:lnTo>
                                <a:lnTo>
                                  <a:pt x="218" y="207"/>
                                </a:lnTo>
                                <a:lnTo>
                                  <a:pt x="221" y="239"/>
                                </a:lnTo>
                                <a:lnTo>
                                  <a:pt x="221" y="266"/>
                                </a:lnTo>
                                <a:lnTo>
                                  <a:pt x="218" y="296"/>
                                </a:lnTo>
                                <a:lnTo>
                                  <a:pt x="214" y="322"/>
                                </a:lnTo>
                                <a:lnTo>
                                  <a:pt x="200" y="354"/>
                                </a:lnTo>
                                <a:lnTo>
                                  <a:pt x="192" y="379"/>
                                </a:lnTo>
                                <a:lnTo>
                                  <a:pt x="175" y="403"/>
                                </a:lnTo>
                                <a:lnTo>
                                  <a:pt x="157" y="430"/>
                                </a:lnTo>
                                <a:lnTo>
                                  <a:pt x="116" y="462"/>
                                </a:lnTo>
                                <a:lnTo>
                                  <a:pt x="4" y="527"/>
                                </a:lnTo>
                                <a:lnTo>
                                  <a:pt x="32" y="472"/>
                                </a:lnTo>
                                <a:lnTo>
                                  <a:pt x="73" y="375"/>
                                </a:lnTo>
                                <a:lnTo>
                                  <a:pt x="98" y="220"/>
                                </a:lnTo>
                                <a:lnTo>
                                  <a:pt x="80" y="117"/>
                                </a:lnTo>
                                <a:lnTo>
                                  <a:pt x="10" y="24"/>
                                </a:lnTo>
                                <a:lnTo>
                                  <a:pt x="0" y="0"/>
                                </a:lnTo>
                                <a:lnTo>
                                  <a:pt x="75" y="30"/>
                                </a:lnTo>
                                <a:close/>
                              </a:path>
                            </a:pathLst>
                          </a:custGeom>
                          <a:solidFill>
                            <a:srgbClr val="FFFFFF"/>
                          </a:solidFill>
                          <a:ln w="9525">
                            <a:noFill/>
                          </a:ln>
                        </p:spPr>
                        <p:txBody>
                          <a:bodyPr/>
                          <a:p>
                            <a:endParaRPr lang="zh-CN" altLang="en-US"/>
                          </a:p>
                        </p:txBody>
                      </p:sp>
                    </p:grpSp>
                  </p:grpSp>
                  <p:sp>
                    <p:nvSpPr>
                      <p:cNvPr id="60459" name="Freeform 43"/>
                      <p:cNvSpPr>
                        <a:spLocks noChangeAspect="1"/>
                      </p:cNvSpPr>
                      <p:nvPr>
                        <p:custDataLst>
                          <p:tags r:id="rId30"/>
                        </p:custDataLst>
                      </p:nvPr>
                    </p:nvSpPr>
                    <p:spPr>
                      <a:xfrm>
                        <a:off x="1372" y="3119"/>
                        <a:ext cx="318" cy="168"/>
                      </a:xfrm>
                      <a:custGeom>
                        <a:avLst/>
                        <a:gdLst/>
                        <a:ahLst/>
                        <a:cxnLst>
                          <a:cxn ang="0">
                            <a:pos x="0" y="2"/>
                          </a:cxn>
                          <a:cxn ang="0">
                            <a:pos x="0" y="2"/>
                          </a:cxn>
                          <a:cxn ang="0">
                            <a:pos x="0" y="2"/>
                          </a:cxn>
                          <a:cxn ang="0">
                            <a:pos x="1" y="2"/>
                          </a:cxn>
                          <a:cxn ang="0">
                            <a:pos x="1" y="2"/>
                          </a:cxn>
                          <a:cxn ang="0">
                            <a:pos x="1" y="1"/>
                          </a:cxn>
                          <a:cxn ang="0">
                            <a:pos x="1" y="1"/>
                          </a:cxn>
                          <a:cxn ang="0">
                            <a:pos x="1" y="1"/>
                          </a:cxn>
                          <a:cxn ang="0">
                            <a:pos x="2" y="1"/>
                          </a:cxn>
                          <a:cxn ang="0">
                            <a:pos x="2" y="1"/>
                          </a:cxn>
                          <a:cxn ang="0">
                            <a:pos x="3" y="1"/>
                          </a:cxn>
                          <a:cxn ang="0">
                            <a:pos x="3" y="1"/>
                          </a:cxn>
                          <a:cxn ang="0">
                            <a:pos x="3" y="1"/>
                          </a:cxn>
                          <a:cxn ang="0">
                            <a:pos x="3" y="1"/>
                          </a:cxn>
                          <a:cxn ang="0">
                            <a:pos x="4" y="1"/>
                          </a:cxn>
                          <a:cxn ang="0">
                            <a:pos x="4" y="1"/>
                          </a:cxn>
                          <a:cxn ang="0">
                            <a:pos x="4" y="1"/>
                          </a:cxn>
                          <a:cxn ang="0">
                            <a:pos x="4" y="1"/>
                          </a:cxn>
                          <a:cxn ang="0">
                            <a:pos x="4" y="1"/>
                          </a:cxn>
                          <a:cxn ang="0">
                            <a:pos x="3" y="1"/>
                          </a:cxn>
                          <a:cxn ang="0">
                            <a:pos x="3" y="0"/>
                          </a:cxn>
                          <a:cxn ang="0">
                            <a:pos x="3" y="0"/>
                          </a:cxn>
                          <a:cxn ang="0">
                            <a:pos x="3" y="0"/>
                          </a:cxn>
                          <a:cxn ang="0">
                            <a:pos x="2" y="0"/>
                          </a:cxn>
                          <a:cxn ang="0">
                            <a:pos x="2" y="0"/>
                          </a:cxn>
                          <a:cxn ang="0">
                            <a:pos x="2" y="0"/>
                          </a:cxn>
                          <a:cxn ang="0">
                            <a:pos x="2" y="0"/>
                          </a:cxn>
                          <a:cxn ang="0">
                            <a:pos x="1" y="0"/>
                          </a:cxn>
                          <a:cxn ang="0">
                            <a:pos x="1" y="1"/>
                          </a:cxn>
                          <a:cxn ang="0">
                            <a:pos x="1" y="1"/>
                          </a:cxn>
                          <a:cxn ang="0">
                            <a:pos x="0" y="1"/>
                          </a:cxn>
                          <a:cxn ang="0">
                            <a:pos x="0" y="1"/>
                          </a:cxn>
                          <a:cxn ang="0">
                            <a:pos x="0" y="2"/>
                          </a:cxn>
                          <a:cxn ang="0">
                            <a:pos x="0" y="2"/>
                          </a:cxn>
                          <a:cxn ang="0">
                            <a:pos x="0" y="2"/>
                          </a:cxn>
                          <a:cxn ang="0">
                            <a:pos x="0" y="2"/>
                          </a:cxn>
                        </a:cxnLst>
                        <a:pathLst>
                          <a:path w="952" h="504">
                            <a:moveTo>
                              <a:pt x="0" y="504"/>
                            </a:moveTo>
                            <a:lnTo>
                              <a:pt x="48" y="468"/>
                            </a:lnTo>
                            <a:lnTo>
                              <a:pt x="91" y="434"/>
                            </a:lnTo>
                            <a:lnTo>
                              <a:pt x="137" y="402"/>
                            </a:lnTo>
                            <a:lnTo>
                              <a:pt x="179" y="373"/>
                            </a:lnTo>
                            <a:lnTo>
                              <a:pt x="227" y="347"/>
                            </a:lnTo>
                            <a:lnTo>
                              <a:pt x="274" y="321"/>
                            </a:lnTo>
                            <a:lnTo>
                              <a:pt x="362" y="288"/>
                            </a:lnTo>
                            <a:lnTo>
                              <a:pt x="465" y="253"/>
                            </a:lnTo>
                            <a:lnTo>
                              <a:pt x="575" y="223"/>
                            </a:lnTo>
                            <a:lnTo>
                              <a:pt x="645" y="205"/>
                            </a:lnTo>
                            <a:lnTo>
                              <a:pt x="707" y="186"/>
                            </a:lnTo>
                            <a:lnTo>
                              <a:pt x="765" y="175"/>
                            </a:lnTo>
                            <a:lnTo>
                              <a:pt x="798" y="179"/>
                            </a:lnTo>
                            <a:lnTo>
                              <a:pt x="857" y="190"/>
                            </a:lnTo>
                            <a:lnTo>
                              <a:pt x="886" y="197"/>
                            </a:lnTo>
                            <a:lnTo>
                              <a:pt x="915" y="205"/>
                            </a:lnTo>
                            <a:lnTo>
                              <a:pt x="952" y="216"/>
                            </a:lnTo>
                            <a:lnTo>
                              <a:pt x="875" y="160"/>
                            </a:lnTo>
                            <a:lnTo>
                              <a:pt x="828" y="127"/>
                            </a:lnTo>
                            <a:lnTo>
                              <a:pt x="747" y="81"/>
                            </a:lnTo>
                            <a:lnTo>
                              <a:pt x="685" y="48"/>
                            </a:lnTo>
                            <a:lnTo>
                              <a:pt x="626" y="25"/>
                            </a:lnTo>
                            <a:lnTo>
                              <a:pt x="582" y="7"/>
                            </a:lnTo>
                            <a:lnTo>
                              <a:pt x="527" y="0"/>
                            </a:lnTo>
                            <a:lnTo>
                              <a:pt x="462" y="11"/>
                            </a:lnTo>
                            <a:lnTo>
                              <a:pt x="370" y="44"/>
                            </a:lnTo>
                            <a:lnTo>
                              <a:pt x="303" y="84"/>
                            </a:lnTo>
                            <a:lnTo>
                              <a:pt x="212" y="153"/>
                            </a:lnTo>
                            <a:lnTo>
                              <a:pt x="161" y="190"/>
                            </a:lnTo>
                            <a:lnTo>
                              <a:pt x="99" y="264"/>
                            </a:lnTo>
                            <a:lnTo>
                              <a:pt x="55" y="325"/>
                            </a:lnTo>
                            <a:lnTo>
                              <a:pt x="29" y="377"/>
                            </a:lnTo>
                            <a:lnTo>
                              <a:pt x="18" y="423"/>
                            </a:lnTo>
                            <a:lnTo>
                              <a:pt x="3" y="468"/>
                            </a:lnTo>
                            <a:lnTo>
                              <a:pt x="0" y="504"/>
                            </a:lnTo>
                            <a:close/>
                          </a:path>
                        </a:pathLst>
                      </a:custGeom>
                      <a:solidFill>
                        <a:srgbClr val="A0A0A0"/>
                      </a:solidFill>
                      <a:ln w="9525">
                        <a:noFill/>
                      </a:ln>
                    </p:spPr>
                    <p:txBody>
                      <a:bodyPr/>
                      <a:p>
                        <a:endParaRPr lang="zh-CN" altLang="en-US"/>
                      </a:p>
                    </p:txBody>
                  </p:sp>
                  <p:grpSp>
                    <p:nvGrpSpPr>
                      <p:cNvPr id="60460" name="Group 44"/>
                      <p:cNvGrpSpPr>
                        <a:grpSpLocks noChangeAspect="1"/>
                      </p:cNvGrpSpPr>
                      <p:nvPr/>
                    </p:nvGrpSpPr>
                    <p:grpSpPr>
                      <a:xfrm>
                        <a:off x="1441" y="3114"/>
                        <a:ext cx="195" cy="189"/>
                        <a:chOff x="1441" y="3114"/>
                        <a:chExt cx="195" cy="189"/>
                      </a:xfrm>
                    </p:grpSpPr>
                    <p:sp>
                      <p:nvSpPr>
                        <p:cNvPr id="60461" name="Oval 45"/>
                        <p:cNvSpPr>
                          <a:spLocks noChangeAspect="1"/>
                        </p:cNvSpPr>
                        <p:nvPr>
                          <p:custDataLst>
                            <p:tags r:id="rId31"/>
                          </p:custDataLst>
                        </p:nvPr>
                      </p:nvSpPr>
                      <p:spPr>
                        <a:xfrm>
                          <a:off x="1441" y="3114"/>
                          <a:ext cx="195" cy="189"/>
                        </a:xfrm>
                        <a:prstGeom prst="ellipse">
                          <a:avLst/>
                        </a:prstGeom>
                        <a:solidFill>
                          <a:srgbClr val="804000"/>
                        </a:solidFill>
                        <a:ln w="9525">
                          <a:noFill/>
                        </a:ln>
                      </p:spPr>
                      <p:txBody>
                        <a:bodyPr anchor="t" anchorCtr="0"/>
                        <a:p>
                          <a:endParaRPr lang="zh-CN" altLang="en-US" dirty="0">
                            <a:latin typeface="Arial" panose="020B0604020202020204" pitchFamily="34" charset="0"/>
                          </a:endParaRPr>
                        </a:p>
                      </p:txBody>
                    </p:sp>
                    <p:sp>
                      <p:nvSpPr>
                        <p:cNvPr id="60462" name="Freeform 46"/>
                        <p:cNvSpPr>
                          <a:spLocks noChangeAspect="1"/>
                        </p:cNvSpPr>
                        <p:nvPr>
                          <p:custDataLst>
                            <p:tags r:id="rId32"/>
                          </p:custDataLst>
                        </p:nvPr>
                      </p:nvSpPr>
                      <p:spPr>
                        <a:xfrm>
                          <a:off x="1441" y="3118"/>
                          <a:ext cx="190" cy="118"/>
                        </a:xfrm>
                        <a:custGeom>
                          <a:avLst/>
                          <a:gdLst/>
                          <a:ahLst/>
                          <a:cxnLst>
                            <a:cxn ang="0">
                              <a:pos x="0" y="1"/>
                            </a:cxn>
                            <a:cxn ang="0">
                              <a:pos x="0" y="1"/>
                            </a:cxn>
                            <a:cxn ang="0">
                              <a:pos x="0" y="1"/>
                            </a:cxn>
                            <a:cxn ang="0">
                              <a:pos x="1" y="1"/>
                            </a:cxn>
                            <a:cxn ang="0">
                              <a:pos x="1" y="1"/>
                            </a:cxn>
                            <a:cxn ang="0">
                              <a:pos x="1" y="1"/>
                            </a:cxn>
                            <a:cxn ang="0">
                              <a:pos x="2" y="1"/>
                            </a:cxn>
                            <a:cxn ang="0">
                              <a:pos x="2" y="1"/>
                            </a:cxn>
                            <a:cxn ang="0">
                              <a:pos x="2" y="1"/>
                            </a:cxn>
                            <a:cxn ang="0">
                              <a:pos x="2" y="1"/>
                            </a:cxn>
                            <a:cxn ang="0">
                              <a:pos x="2" y="1"/>
                            </a:cxn>
                            <a:cxn ang="0">
                              <a:pos x="2" y="0"/>
                            </a:cxn>
                            <a:cxn ang="0">
                              <a:pos x="2" y="0"/>
                            </a:cxn>
                            <a:cxn ang="0">
                              <a:pos x="2" y="0"/>
                            </a:cxn>
                            <a:cxn ang="0">
                              <a:pos x="2" y="0"/>
                            </a:cxn>
                            <a:cxn ang="0">
                              <a:pos x="2" y="0"/>
                            </a:cxn>
                            <a:cxn ang="0">
                              <a:pos x="1" y="0"/>
                            </a:cxn>
                            <a:cxn ang="0">
                              <a:pos x="1" y="0"/>
                            </a:cxn>
                            <a:cxn ang="0">
                              <a:pos x="1" y="0"/>
                            </a:cxn>
                            <a:cxn ang="0">
                              <a:pos x="0" y="0"/>
                            </a:cxn>
                            <a:cxn ang="0">
                              <a:pos x="0" y="1"/>
                            </a:cxn>
                            <a:cxn ang="0">
                              <a:pos x="0" y="1"/>
                            </a:cxn>
                            <a:cxn ang="0">
                              <a:pos x="0" y="1"/>
                            </a:cxn>
                            <a:cxn ang="0">
                              <a:pos x="0" y="1"/>
                            </a:cxn>
                            <a:cxn ang="0">
                              <a:pos x="0" y="1"/>
                            </a:cxn>
                            <a:cxn ang="0">
                              <a:pos x="0" y="1"/>
                            </a:cxn>
                            <a:cxn ang="0">
                              <a:pos x="0" y="1"/>
                            </a:cxn>
                          </a:cxnLst>
                          <a:pathLst>
                            <a:path w="568" h="354">
                              <a:moveTo>
                                <a:pt x="15" y="354"/>
                              </a:moveTo>
                              <a:lnTo>
                                <a:pt x="52" y="335"/>
                              </a:lnTo>
                              <a:lnTo>
                                <a:pt x="107" y="313"/>
                              </a:lnTo>
                              <a:lnTo>
                                <a:pt x="165" y="295"/>
                              </a:lnTo>
                              <a:lnTo>
                                <a:pt x="239" y="269"/>
                              </a:lnTo>
                              <a:lnTo>
                                <a:pt x="315" y="246"/>
                              </a:lnTo>
                              <a:lnTo>
                                <a:pt x="392" y="227"/>
                              </a:lnTo>
                              <a:lnTo>
                                <a:pt x="468" y="209"/>
                              </a:lnTo>
                              <a:lnTo>
                                <a:pt x="520" y="194"/>
                              </a:lnTo>
                              <a:lnTo>
                                <a:pt x="568" y="179"/>
                              </a:lnTo>
                              <a:lnTo>
                                <a:pt x="553" y="142"/>
                              </a:lnTo>
                              <a:lnTo>
                                <a:pt x="539" y="110"/>
                              </a:lnTo>
                              <a:lnTo>
                                <a:pt x="516" y="85"/>
                              </a:lnTo>
                              <a:lnTo>
                                <a:pt x="470" y="48"/>
                              </a:lnTo>
                              <a:lnTo>
                                <a:pt x="428" y="23"/>
                              </a:lnTo>
                              <a:lnTo>
                                <a:pt x="386" y="7"/>
                              </a:lnTo>
                              <a:lnTo>
                                <a:pt x="341" y="0"/>
                              </a:lnTo>
                              <a:lnTo>
                                <a:pt x="279" y="4"/>
                              </a:lnTo>
                              <a:lnTo>
                                <a:pt x="195" y="40"/>
                              </a:lnTo>
                              <a:lnTo>
                                <a:pt x="118" y="85"/>
                              </a:lnTo>
                              <a:lnTo>
                                <a:pt x="37" y="142"/>
                              </a:lnTo>
                              <a:lnTo>
                                <a:pt x="20" y="157"/>
                              </a:lnTo>
                              <a:lnTo>
                                <a:pt x="4" y="184"/>
                              </a:lnTo>
                              <a:lnTo>
                                <a:pt x="0" y="212"/>
                              </a:lnTo>
                              <a:lnTo>
                                <a:pt x="0" y="258"/>
                              </a:lnTo>
                              <a:lnTo>
                                <a:pt x="4" y="309"/>
                              </a:lnTo>
                              <a:lnTo>
                                <a:pt x="15" y="354"/>
                              </a:lnTo>
                              <a:close/>
                            </a:path>
                          </a:pathLst>
                        </a:custGeom>
                        <a:solidFill>
                          <a:srgbClr val="201000"/>
                        </a:solidFill>
                        <a:ln w="9525">
                          <a:noFill/>
                        </a:ln>
                      </p:spPr>
                      <p:txBody>
                        <a:bodyPr/>
                        <a:p>
                          <a:endParaRPr lang="zh-CN" altLang="en-US"/>
                        </a:p>
                      </p:txBody>
                    </p:sp>
                    <p:sp>
                      <p:nvSpPr>
                        <p:cNvPr id="60463" name="Oval 47"/>
                        <p:cNvSpPr>
                          <a:spLocks noChangeAspect="1"/>
                        </p:cNvSpPr>
                        <p:nvPr>
                          <p:custDataLst>
                            <p:tags r:id="rId33"/>
                          </p:custDataLst>
                        </p:nvPr>
                      </p:nvSpPr>
                      <p:spPr>
                        <a:xfrm>
                          <a:off x="1496" y="3166"/>
                          <a:ext cx="88" cy="87"/>
                        </a:xfrm>
                        <a:prstGeom prst="ellipse">
                          <a:avLst/>
                        </a:prstGeom>
                        <a:solidFill>
                          <a:srgbClr val="000000"/>
                        </a:solidFill>
                        <a:ln w="9525">
                          <a:noFill/>
                        </a:ln>
                      </p:spPr>
                      <p:txBody>
                        <a:bodyPr anchor="t" anchorCtr="0"/>
                        <a:p>
                          <a:endParaRPr lang="zh-CN" altLang="en-US" dirty="0">
                            <a:latin typeface="Arial" panose="020B0604020202020204" pitchFamily="34" charset="0"/>
                          </a:endParaRPr>
                        </a:p>
                      </p:txBody>
                    </p:sp>
                    <p:sp>
                      <p:nvSpPr>
                        <p:cNvPr id="60464" name="Oval 48"/>
                        <p:cNvSpPr>
                          <a:spLocks noChangeAspect="1"/>
                        </p:cNvSpPr>
                        <p:nvPr>
                          <p:custDataLst>
                            <p:tags r:id="rId34"/>
                          </p:custDataLst>
                        </p:nvPr>
                      </p:nvSpPr>
                      <p:spPr>
                        <a:xfrm>
                          <a:off x="1492" y="3163"/>
                          <a:ext cx="39" cy="37"/>
                        </a:xfrm>
                        <a:prstGeom prst="ellipse">
                          <a:avLst/>
                        </a:prstGeom>
                        <a:solidFill>
                          <a:srgbClr val="FFFFFF"/>
                        </a:solidFill>
                        <a:ln w="9525">
                          <a:noFill/>
                        </a:ln>
                      </p:spPr>
                      <p:txBody>
                        <a:bodyPr anchor="t" anchorCtr="0"/>
                        <a:p>
                          <a:endParaRPr lang="zh-CN" altLang="en-US" dirty="0">
                            <a:latin typeface="Arial" panose="020B0604020202020204" pitchFamily="34" charset="0"/>
                          </a:endParaRPr>
                        </a:p>
                      </p:txBody>
                    </p:sp>
                  </p:grpSp>
                </p:grpSp>
              </p:grpSp>
              <p:grpSp>
                <p:nvGrpSpPr>
                  <p:cNvPr id="60465" name="Group 49"/>
                  <p:cNvGrpSpPr>
                    <a:grpSpLocks noChangeAspect="1"/>
                  </p:cNvGrpSpPr>
                  <p:nvPr/>
                </p:nvGrpSpPr>
                <p:grpSpPr>
                  <a:xfrm>
                    <a:off x="1369" y="3112"/>
                    <a:ext cx="353" cy="214"/>
                    <a:chOff x="1369" y="3112"/>
                    <a:chExt cx="353" cy="214"/>
                  </a:xfrm>
                </p:grpSpPr>
                <p:sp>
                  <p:nvSpPr>
                    <p:cNvPr id="60466" name="Freeform 50"/>
                    <p:cNvSpPr>
                      <a:spLocks noChangeAspect="1"/>
                    </p:cNvSpPr>
                    <p:nvPr>
                      <p:custDataLst>
                        <p:tags r:id="rId35"/>
                      </p:custDataLst>
                    </p:nvPr>
                  </p:nvSpPr>
                  <p:spPr>
                    <a:xfrm>
                      <a:off x="1693" y="3193"/>
                      <a:ext cx="29" cy="2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86" h="70">
                          <a:moveTo>
                            <a:pt x="10" y="4"/>
                          </a:moveTo>
                          <a:lnTo>
                            <a:pt x="23" y="4"/>
                          </a:lnTo>
                          <a:lnTo>
                            <a:pt x="65" y="0"/>
                          </a:lnTo>
                          <a:lnTo>
                            <a:pt x="78" y="6"/>
                          </a:lnTo>
                          <a:lnTo>
                            <a:pt x="86" y="15"/>
                          </a:lnTo>
                          <a:lnTo>
                            <a:pt x="86" y="23"/>
                          </a:lnTo>
                          <a:lnTo>
                            <a:pt x="77" y="38"/>
                          </a:lnTo>
                          <a:lnTo>
                            <a:pt x="60" y="53"/>
                          </a:lnTo>
                          <a:lnTo>
                            <a:pt x="43" y="62"/>
                          </a:lnTo>
                          <a:lnTo>
                            <a:pt x="15" y="70"/>
                          </a:lnTo>
                          <a:lnTo>
                            <a:pt x="0" y="70"/>
                          </a:lnTo>
                          <a:lnTo>
                            <a:pt x="13" y="59"/>
                          </a:lnTo>
                          <a:lnTo>
                            <a:pt x="21" y="49"/>
                          </a:lnTo>
                          <a:lnTo>
                            <a:pt x="27" y="36"/>
                          </a:lnTo>
                          <a:lnTo>
                            <a:pt x="27" y="27"/>
                          </a:lnTo>
                          <a:lnTo>
                            <a:pt x="10" y="4"/>
                          </a:lnTo>
                          <a:close/>
                        </a:path>
                      </a:pathLst>
                    </a:custGeom>
                    <a:solidFill>
                      <a:srgbClr val="600000"/>
                    </a:solidFill>
                    <a:ln w="9525">
                      <a:noFill/>
                    </a:ln>
                  </p:spPr>
                  <p:txBody>
                    <a:bodyPr/>
                    <a:p>
                      <a:endParaRPr lang="zh-CN" altLang="en-US"/>
                    </a:p>
                  </p:txBody>
                </p:sp>
                <p:grpSp>
                  <p:nvGrpSpPr>
                    <p:cNvPr id="60467" name="Group 51"/>
                    <p:cNvGrpSpPr>
                      <a:grpSpLocks noChangeAspect="1"/>
                    </p:cNvGrpSpPr>
                    <p:nvPr/>
                  </p:nvGrpSpPr>
                  <p:grpSpPr>
                    <a:xfrm>
                      <a:off x="1369" y="3112"/>
                      <a:ext cx="342" cy="214"/>
                      <a:chOff x="1369" y="3112"/>
                      <a:chExt cx="342" cy="214"/>
                    </a:xfrm>
                  </p:grpSpPr>
                  <p:sp>
                    <p:nvSpPr>
                      <p:cNvPr id="60468" name="Freeform 52"/>
                      <p:cNvSpPr>
                        <a:spLocks noChangeAspect="1"/>
                      </p:cNvSpPr>
                      <p:nvPr>
                        <p:custDataLst>
                          <p:tags r:id="rId36"/>
                        </p:custDataLst>
                      </p:nvPr>
                    </p:nvSpPr>
                    <p:spPr>
                      <a:xfrm>
                        <a:off x="1369" y="3206"/>
                        <a:ext cx="336" cy="120"/>
                      </a:xfrm>
                      <a:custGeom>
                        <a:avLst/>
                        <a:gdLst/>
                        <a:ahLst/>
                        <a:cxnLst>
                          <a:cxn ang="0">
                            <a:pos x="0" y="1"/>
                          </a:cxn>
                          <a:cxn ang="0">
                            <a:pos x="0" y="1"/>
                          </a:cxn>
                          <a:cxn ang="0">
                            <a:pos x="0" y="1"/>
                          </a:cxn>
                          <a:cxn ang="0">
                            <a:pos x="1" y="1"/>
                          </a:cxn>
                          <a:cxn ang="0">
                            <a:pos x="1" y="1"/>
                          </a:cxn>
                          <a:cxn ang="0">
                            <a:pos x="1" y="1"/>
                          </a:cxn>
                          <a:cxn ang="0">
                            <a:pos x="1" y="1"/>
                          </a:cxn>
                          <a:cxn ang="0">
                            <a:pos x="2" y="1"/>
                          </a:cxn>
                          <a:cxn ang="0">
                            <a:pos x="2" y="1"/>
                          </a:cxn>
                          <a:cxn ang="0">
                            <a:pos x="2" y="1"/>
                          </a:cxn>
                          <a:cxn ang="0">
                            <a:pos x="3" y="1"/>
                          </a:cxn>
                          <a:cxn ang="0">
                            <a:pos x="3" y="1"/>
                          </a:cxn>
                          <a:cxn ang="0">
                            <a:pos x="3" y="1"/>
                          </a:cxn>
                          <a:cxn ang="0">
                            <a:pos x="3" y="1"/>
                          </a:cxn>
                          <a:cxn ang="0">
                            <a:pos x="3" y="1"/>
                          </a:cxn>
                          <a:cxn ang="0">
                            <a:pos x="4" y="0"/>
                          </a:cxn>
                          <a:cxn ang="0">
                            <a:pos x="4" y="0"/>
                          </a:cxn>
                          <a:cxn ang="0">
                            <a:pos x="4" y="0"/>
                          </a:cxn>
                          <a:cxn ang="0">
                            <a:pos x="4" y="0"/>
                          </a:cxn>
                          <a:cxn ang="0">
                            <a:pos x="4" y="0"/>
                          </a:cxn>
                          <a:cxn ang="0">
                            <a:pos x="4" y="0"/>
                          </a:cxn>
                          <a:cxn ang="0">
                            <a:pos x="4" y="0"/>
                          </a:cxn>
                          <a:cxn ang="0">
                            <a:pos x="4" y="1"/>
                          </a:cxn>
                          <a:cxn ang="0">
                            <a:pos x="4" y="1"/>
                          </a:cxn>
                          <a:cxn ang="0">
                            <a:pos x="3" y="1"/>
                          </a:cxn>
                          <a:cxn ang="0">
                            <a:pos x="3" y="1"/>
                          </a:cxn>
                          <a:cxn ang="0">
                            <a:pos x="3" y="1"/>
                          </a:cxn>
                          <a:cxn ang="0">
                            <a:pos x="3" y="1"/>
                          </a:cxn>
                          <a:cxn ang="0">
                            <a:pos x="3" y="1"/>
                          </a:cxn>
                          <a:cxn ang="0">
                            <a:pos x="3" y="1"/>
                          </a:cxn>
                          <a:cxn ang="0">
                            <a:pos x="2" y="1"/>
                          </a:cxn>
                          <a:cxn ang="0">
                            <a:pos x="2" y="1"/>
                          </a:cxn>
                          <a:cxn ang="0">
                            <a:pos x="2" y="1"/>
                          </a:cxn>
                          <a:cxn ang="0">
                            <a:pos x="2" y="1"/>
                          </a:cxn>
                          <a:cxn ang="0">
                            <a:pos x="1" y="1"/>
                          </a:cxn>
                          <a:cxn ang="0">
                            <a:pos x="1" y="1"/>
                          </a:cxn>
                          <a:cxn ang="0">
                            <a:pos x="1" y="1"/>
                          </a:cxn>
                          <a:cxn ang="0">
                            <a:pos x="1" y="1"/>
                          </a:cxn>
                          <a:cxn ang="0">
                            <a:pos x="1" y="1"/>
                          </a:cxn>
                          <a:cxn ang="0">
                            <a:pos x="0" y="1"/>
                          </a:cxn>
                          <a:cxn ang="0">
                            <a:pos x="0" y="1"/>
                          </a:cxn>
                          <a:cxn ang="0">
                            <a:pos x="0" y="1"/>
                          </a:cxn>
                          <a:cxn ang="0">
                            <a:pos x="0" y="1"/>
                          </a:cxn>
                          <a:cxn ang="0">
                            <a:pos x="0" y="1"/>
                          </a:cxn>
                          <a:cxn ang="0">
                            <a:pos x="0" y="1"/>
                          </a:cxn>
                        </a:cxnLst>
                        <a:pathLst>
                          <a:path w="1008" h="361">
                            <a:moveTo>
                              <a:pt x="11" y="256"/>
                            </a:moveTo>
                            <a:lnTo>
                              <a:pt x="51" y="281"/>
                            </a:lnTo>
                            <a:lnTo>
                              <a:pt x="95" y="296"/>
                            </a:lnTo>
                            <a:lnTo>
                              <a:pt x="149" y="304"/>
                            </a:lnTo>
                            <a:lnTo>
                              <a:pt x="235" y="315"/>
                            </a:lnTo>
                            <a:lnTo>
                              <a:pt x="289" y="315"/>
                            </a:lnTo>
                            <a:lnTo>
                              <a:pt x="350" y="307"/>
                            </a:lnTo>
                            <a:lnTo>
                              <a:pt x="422" y="300"/>
                            </a:lnTo>
                            <a:lnTo>
                              <a:pt x="499" y="288"/>
                            </a:lnTo>
                            <a:lnTo>
                              <a:pt x="564" y="273"/>
                            </a:lnTo>
                            <a:lnTo>
                              <a:pt x="626" y="254"/>
                            </a:lnTo>
                            <a:lnTo>
                              <a:pt x="692" y="220"/>
                            </a:lnTo>
                            <a:lnTo>
                              <a:pt x="751" y="194"/>
                            </a:lnTo>
                            <a:lnTo>
                              <a:pt x="802" y="161"/>
                            </a:lnTo>
                            <a:lnTo>
                              <a:pt x="850" y="132"/>
                            </a:lnTo>
                            <a:lnTo>
                              <a:pt x="897" y="95"/>
                            </a:lnTo>
                            <a:lnTo>
                              <a:pt x="925" y="70"/>
                            </a:lnTo>
                            <a:lnTo>
                              <a:pt x="949" y="47"/>
                            </a:lnTo>
                            <a:lnTo>
                              <a:pt x="1008" y="0"/>
                            </a:lnTo>
                            <a:lnTo>
                              <a:pt x="1008" y="21"/>
                            </a:lnTo>
                            <a:lnTo>
                              <a:pt x="989" y="54"/>
                            </a:lnTo>
                            <a:lnTo>
                              <a:pt x="945" y="101"/>
                            </a:lnTo>
                            <a:lnTo>
                              <a:pt x="893" y="138"/>
                            </a:lnTo>
                            <a:lnTo>
                              <a:pt x="865" y="160"/>
                            </a:lnTo>
                            <a:lnTo>
                              <a:pt x="828" y="189"/>
                            </a:lnTo>
                            <a:lnTo>
                              <a:pt x="799" y="211"/>
                            </a:lnTo>
                            <a:lnTo>
                              <a:pt x="762" y="237"/>
                            </a:lnTo>
                            <a:lnTo>
                              <a:pt x="719" y="256"/>
                            </a:lnTo>
                            <a:lnTo>
                              <a:pt x="675" y="277"/>
                            </a:lnTo>
                            <a:lnTo>
                              <a:pt x="612" y="302"/>
                            </a:lnTo>
                            <a:lnTo>
                              <a:pt x="538" y="317"/>
                            </a:lnTo>
                            <a:lnTo>
                              <a:pt x="484" y="328"/>
                            </a:lnTo>
                            <a:lnTo>
                              <a:pt x="440" y="335"/>
                            </a:lnTo>
                            <a:lnTo>
                              <a:pt x="403" y="343"/>
                            </a:lnTo>
                            <a:lnTo>
                              <a:pt x="355" y="350"/>
                            </a:lnTo>
                            <a:lnTo>
                              <a:pt x="304" y="358"/>
                            </a:lnTo>
                            <a:lnTo>
                              <a:pt x="256" y="361"/>
                            </a:lnTo>
                            <a:lnTo>
                              <a:pt x="209" y="361"/>
                            </a:lnTo>
                            <a:lnTo>
                              <a:pt x="154" y="361"/>
                            </a:lnTo>
                            <a:lnTo>
                              <a:pt x="96" y="355"/>
                            </a:lnTo>
                            <a:lnTo>
                              <a:pt x="59" y="344"/>
                            </a:lnTo>
                            <a:lnTo>
                              <a:pt x="26" y="323"/>
                            </a:lnTo>
                            <a:lnTo>
                              <a:pt x="0" y="335"/>
                            </a:lnTo>
                            <a:lnTo>
                              <a:pt x="0" y="310"/>
                            </a:lnTo>
                            <a:lnTo>
                              <a:pt x="11" y="256"/>
                            </a:lnTo>
                            <a:close/>
                          </a:path>
                        </a:pathLst>
                      </a:custGeom>
                      <a:solidFill>
                        <a:srgbClr val="201000"/>
                      </a:solidFill>
                      <a:ln w="9525">
                        <a:noFill/>
                      </a:ln>
                    </p:spPr>
                    <p:txBody>
                      <a:bodyPr/>
                      <a:p>
                        <a:endParaRPr lang="zh-CN" altLang="en-US"/>
                      </a:p>
                    </p:txBody>
                  </p:sp>
                  <p:sp>
                    <p:nvSpPr>
                      <p:cNvPr id="60469" name="Freeform 53"/>
                      <p:cNvSpPr>
                        <a:spLocks noChangeAspect="1"/>
                      </p:cNvSpPr>
                      <p:nvPr>
                        <p:custDataLst>
                          <p:tags r:id="rId37"/>
                        </p:custDataLst>
                      </p:nvPr>
                    </p:nvSpPr>
                    <p:spPr>
                      <a:xfrm>
                        <a:off x="1369" y="3112"/>
                        <a:ext cx="342" cy="174"/>
                      </a:xfrm>
                      <a:custGeom>
                        <a:avLst/>
                        <a:gdLst/>
                        <a:ahLst/>
                        <a:cxnLst>
                          <a:cxn ang="0">
                            <a:pos x="0" y="2"/>
                          </a:cxn>
                          <a:cxn ang="0">
                            <a:pos x="0" y="2"/>
                          </a:cxn>
                          <a:cxn ang="0">
                            <a:pos x="0" y="1"/>
                          </a:cxn>
                          <a:cxn ang="0">
                            <a:pos x="0" y="1"/>
                          </a:cxn>
                          <a:cxn ang="0">
                            <a:pos x="1" y="1"/>
                          </a:cxn>
                          <a:cxn ang="0">
                            <a:pos x="1" y="1"/>
                          </a:cxn>
                          <a:cxn ang="0">
                            <a:pos x="1" y="1"/>
                          </a:cxn>
                          <a:cxn ang="0">
                            <a:pos x="1" y="1"/>
                          </a:cxn>
                          <a:cxn ang="0">
                            <a:pos x="2" y="0"/>
                          </a:cxn>
                          <a:cxn ang="0">
                            <a:pos x="2" y="0"/>
                          </a:cxn>
                          <a:cxn ang="0">
                            <a:pos x="2" y="0"/>
                          </a:cxn>
                          <a:cxn ang="0">
                            <a:pos x="2" y="0"/>
                          </a:cxn>
                          <a:cxn ang="0">
                            <a:pos x="3" y="0"/>
                          </a:cxn>
                          <a:cxn ang="0">
                            <a:pos x="3" y="1"/>
                          </a:cxn>
                          <a:cxn ang="0">
                            <a:pos x="4" y="1"/>
                          </a:cxn>
                          <a:cxn ang="0">
                            <a:pos x="4" y="1"/>
                          </a:cxn>
                          <a:cxn ang="0">
                            <a:pos x="4" y="1"/>
                          </a:cxn>
                          <a:cxn ang="0">
                            <a:pos x="4" y="1"/>
                          </a:cxn>
                          <a:cxn ang="0">
                            <a:pos x="4" y="1"/>
                          </a:cxn>
                          <a:cxn ang="0">
                            <a:pos x="4" y="1"/>
                          </a:cxn>
                          <a:cxn ang="0">
                            <a:pos x="4" y="0"/>
                          </a:cxn>
                          <a:cxn ang="0">
                            <a:pos x="3" y="0"/>
                          </a:cxn>
                          <a:cxn ang="0">
                            <a:pos x="3" y="0"/>
                          </a:cxn>
                          <a:cxn ang="0">
                            <a:pos x="3" y="0"/>
                          </a:cxn>
                          <a:cxn ang="0">
                            <a:pos x="2" y="0"/>
                          </a:cxn>
                          <a:cxn ang="0">
                            <a:pos x="2" y="0"/>
                          </a:cxn>
                          <a:cxn ang="0">
                            <a:pos x="2" y="0"/>
                          </a:cxn>
                          <a:cxn ang="0">
                            <a:pos x="1" y="0"/>
                          </a:cxn>
                          <a:cxn ang="0">
                            <a:pos x="1" y="0"/>
                          </a:cxn>
                          <a:cxn ang="0">
                            <a:pos x="1" y="1"/>
                          </a:cxn>
                          <a:cxn ang="0">
                            <a:pos x="1" y="1"/>
                          </a:cxn>
                          <a:cxn ang="0">
                            <a:pos x="0" y="1"/>
                          </a:cxn>
                          <a:cxn ang="0">
                            <a:pos x="0" y="1"/>
                          </a:cxn>
                          <a:cxn ang="0">
                            <a:pos x="0" y="2"/>
                          </a:cxn>
                          <a:cxn ang="0">
                            <a:pos x="0" y="2"/>
                          </a:cxn>
                        </a:cxnLst>
                        <a:pathLst>
                          <a:path w="1024" h="522">
                            <a:moveTo>
                              <a:pt x="0" y="522"/>
                            </a:moveTo>
                            <a:lnTo>
                              <a:pt x="26" y="477"/>
                            </a:lnTo>
                            <a:lnTo>
                              <a:pt x="44" y="448"/>
                            </a:lnTo>
                            <a:lnTo>
                              <a:pt x="52" y="404"/>
                            </a:lnTo>
                            <a:lnTo>
                              <a:pt x="60" y="377"/>
                            </a:lnTo>
                            <a:lnTo>
                              <a:pt x="75" y="355"/>
                            </a:lnTo>
                            <a:lnTo>
                              <a:pt x="97" y="333"/>
                            </a:lnTo>
                            <a:lnTo>
                              <a:pt x="119" y="310"/>
                            </a:lnTo>
                            <a:lnTo>
                              <a:pt x="137" y="288"/>
                            </a:lnTo>
                            <a:lnTo>
                              <a:pt x="148" y="267"/>
                            </a:lnTo>
                            <a:lnTo>
                              <a:pt x="170" y="238"/>
                            </a:lnTo>
                            <a:lnTo>
                              <a:pt x="188" y="216"/>
                            </a:lnTo>
                            <a:lnTo>
                              <a:pt x="210" y="205"/>
                            </a:lnTo>
                            <a:lnTo>
                              <a:pt x="243" y="186"/>
                            </a:lnTo>
                            <a:lnTo>
                              <a:pt x="275" y="161"/>
                            </a:lnTo>
                            <a:lnTo>
                              <a:pt x="316" y="135"/>
                            </a:lnTo>
                            <a:lnTo>
                              <a:pt x="349" y="114"/>
                            </a:lnTo>
                            <a:lnTo>
                              <a:pt x="390" y="92"/>
                            </a:lnTo>
                            <a:lnTo>
                              <a:pt x="426" y="73"/>
                            </a:lnTo>
                            <a:lnTo>
                              <a:pt x="467" y="51"/>
                            </a:lnTo>
                            <a:lnTo>
                              <a:pt x="504" y="37"/>
                            </a:lnTo>
                            <a:lnTo>
                              <a:pt x="532" y="33"/>
                            </a:lnTo>
                            <a:lnTo>
                              <a:pt x="558" y="37"/>
                            </a:lnTo>
                            <a:lnTo>
                              <a:pt x="595" y="44"/>
                            </a:lnTo>
                            <a:lnTo>
                              <a:pt x="635" y="59"/>
                            </a:lnTo>
                            <a:lnTo>
                              <a:pt x="698" y="81"/>
                            </a:lnTo>
                            <a:lnTo>
                              <a:pt x="742" y="110"/>
                            </a:lnTo>
                            <a:lnTo>
                              <a:pt x="785" y="131"/>
                            </a:lnTo>
                            <a:lnTo>
                              <a:pt x="829" y="161"/>
                            </a:lnTo>
                            <a:lnTo>
                              <a:pt x="859" y="172"/>
                            </a:lnTo>
                            <a:lnTo>
                              <a:pt x="884" y="190"/>
                            </a:lnTo>
                            <a:lnTo>
                              <a:pt x="909" y="216"/>
                            </a:lnTo>
                            <a:lnTo>
                              <a:pt x="939" y="234"/>
                            </a:lnTo>
                            <a:lnTo>
                              <a:pt x="961" y="245"/>
                            </a:lnTo>
                            <a:lnTo>
                              <a:pt x="987" y="249"/>
                            </a:lnTo>
                            <a:lnTo>
                              <a:pt x="1005" y="249"/>
                            </a:lnTo>
                            <a:lnTo>
                              <a:pt x="1024" y="249"/>
                            </a:lnTo>
                            <a:lnTo>
                              <a:pt x="987" y="216"/>
                            </a:lnTo>
                            <a:lnTo>
                              <a:pt x="950" y="183"/>
                            </a:lnTo>
                            <a:lnTo>
                              <a:pt x="920" y="161"/>
                            </a:lnTo>
                            <a:lnTo>
                              <a:pt x="887" y="139"/>
                            </a:lnTo>
                            <a:lnTo>
                              <a:pt x="848" y="110"/>
                            </a:lnTo>
                            <a:lnTo>
                              <a:pt x="826" y="92"/>
                            </a:lnTo>
                            <a:lnTo>
                              <a:pt x="800" y="81"/>
                            </a:lnTo>
                            <a:lnTo>
                              <a:pt x="746" y="62"/>
                            </a:lnTo>
                            <a:lnTo>
                              <a:pt x="705" y="44"/>
                            </a:lnTo>
                            <a:lnTo>
                              <a:pt x="661" y="26"/>
                            </a:lnTo>
                            <a:lnTo>
                              <a:pt x="617" y="11"/>
                            </a:lnTo>
                            <a:lnTo>
                              <a:pt x="562" y="0"/>
                            </a:lnTo>
                            <a:lnTo>
                              <a:pt x="525" y="0"/>
                            </a:lnTo>
                            <a:lnTo>
                              <a:pt x="489" y="3"/>
                            </a:lnTo>
                            <a:lnTo>
                              <a:pt x="456" y="7"/>
                            </a:lnTo>
                            <a:lnTo>
                              <a:pt x="423" y="14"/>
                            </a:lnTo>
                            <a:lnTo>
                              <a:pt x="393" y="26"/>
                            </a:lnTo>
                            <a:lnTo>
                              <a:pt x="360" y="40"/>
                            </a:lnTo>
                            <a:lnTo>
                              <a:pt x="331" y="59"/>
                            </a:lnTo>
                            <a:lnTo>
                              <a:pt x="305" y="77"/>
                            </a:lnTo>
                            <a:lnTo>
                              <a:pt x="283" y="99"/>
                            </a:lnTo>
                            <a:lnTo>
                              <a:pt x="251" y="125"/>
                            </a:lnTo>
                            <a:lnTo>
                              <a:pt x="214" y="150"/>
                            </a:lnTo>
                            <a:lnTo>
                              <a:pt x="181" y="183"/>
                            </a:lnTo>
                            <a:lnTo>
                              <a:pt x="151" y="216"/>
                            </a:lnTo>
                            <a:lnTo>
                              <a:pt x="127" y="242"/>
                            </a:lnTo>
                            <a:lnTo>
                              <a:pt x="101" y="275"/>
                            </a:lnTo>
                            <a:lnTo>
                              <a:pt x="75" y="307"/>
                            </a:lnTo>
                            <a:lnTo>
                              <a:pt x="53" y="336"/>
                            </a:lnTo>
                            <a:lnTo>
                              <a:pt x="42" y="366"/>
                            </a:lnTo>
                            <a:lnTo>
                              <a:pt x="42" y="380"/>
                            </a:lnTo>
                            <a:lnTo>
                              <a:pt x="22" y="415"/>
                            </a:lnTo>
                            <a:lnTo>
                              <a:pt x="11" y="463"/>
                            </a:lnTo>
                            <a:lnTo>
                              <a:pt x="0" y="522"/>
                            </a:lnTo>
                            <a:close/>
                          </a:path>
                        </a:pathLst>
                      </a:custGeom>
                      <a:solidFill>
                        <a:srgbClr val="202020"/>
                      </a:solidFill>
                      <a:ln w="9525">
                        <a:noFill/>
                      </a:ln>
                    </p:spPr>
                    <p:txBody>
                      <a:bodyPr/>
                      <a:p>
                        <a:endParaRPr lang="zh-CN" altLang="en-US"/>
                      </a:p>
                    </p:txBody>
                  </p:sp>
                </p:grpSp>
              </p:grpSp>
            </p:grpSp>
          </p:grpSp>
          <p:sp>
            <p:nvSpPr>
              <p:cNvPr id="60470" name="Line 54"/>
              <p:cNvSpPr/>
              <p:nvPr>
                <p:custDataLst>
                  <p:tags r:id="rId38"/>
                </p:custDataLst>
              </p:nvPr>
            </p:nvSpPr>
            <p:spPr>
              <a:xfrm flipH="1">
                <a:off x="2880" y="8160"/>
                <a:ext cx="9360" cy="0"/>
              </a:xfrm>
              <a:prstGeom prst="line">
                <a:avLst/>
              </a:prstGeom>
              <a:ln w="38100" cap="flat" cmpd="sng">
                <a:solidFill>
                  <a:schemeClr val="tx2"/>
                </a:solidFill>
                <a:prstDash val="solid"/>
                <a:round/>
                <a:headEnd type="none" w="med" len="med"/>
                <a:tailEnd type="triangle" w="med" len="med"/>
              </a:ln>
            </p:spPr>
          </p:sp>
          <p:sp>
            <p:nvSpPr>
              <p:cNvPr id="60471" name="Line 55"/>
              <p:cNvSpPr/>
              <p:nvPr>
                <p:custDataLst>
                  <p:tags r:id="rId39"/>
                </p:custDataLst>
              </p:nvPr>
            </p:nvSpPr>
            <p:spPr>
              <a:xfrm flipH="1" flipV="1">
                <a:off x="2640" y="4680"/>
                <a:ext cx="9600" cy="3480"/>
              </a:xfrm>
              <a:prstGeom prst="line">
                <a:avLst/>
              </a:prstGeom>
              <a:ln w="38100" cap="flat" cmpd="sng">
                <a:solidFill>
                  <a:schemeClr val="hlink"/>
                </a:solidFill>
                <a:prstDash val="solid"/>
                <a:round/>
                <a:headEnd type="none" w="med" len="med"/>
                <a:tailEnd type="triangle" w="med" len="med"/>
              </a:ln>
            </p:spPr>
          </p:sp>
          <p:pic>
            <p:nvPicPr>
              <p:cNvPr id="60472" name="Picture 56" descr="bunny"/>
              <p:cNvPicPr>
                <a:picLocks noChangeAspect="1"/>
              </p:cNvPicPr>
              <p:nvPr>
                <p:custDataLst>
                  <p:tags r:id="rId40"/>
                </p:custDataLst>
              </p:nvPr>
            </p:nvPicPr>
            <p:blipFill>
              <a:blip r:embed="rId3">
                <a:lum bright="20001" contrast="6000"/>
              </a:blip>
              <a:stretch>
                <a:fillRect/>
              </a:stretch>
            </p:blipFill>
            <p:spPr>
              <a:xfrm>
                <a:off x="8160" y="6808"/>
                <a:ext cx="840" cy="1440"/>
              </a:xfrm>
              <a:prstGeom prst="rect">
                <a:avLst/>
              </a:prstGeom>
              <a:noFill/>
              <a:ln w="9525">
                <a:noFill/>
              </a:ln>
            </p:spPr>
          </p:pic>
          <p:grpSp>
            <p:nvGrpSpPr>
              <p:cNvPr id="60473" name="Group 57"/>
              <p:cNvGrpSpPr/>
              <p:nvPr/>
            </p:nvGrpSpPr>
            <p:grpSpPr>
              <a:xfrm>
                <a:off x="6600" y="6840"/>
                <a:ext cx="1440" cy="1320"/>
                <a:chOff x="2640" y="2736"/>
                <a:chExt cx="576" cy="528"/>
              </a:xfrm>
            </p:grpSpPr>
            <p:sp>
              <p:nvSpPr>
                <p:cNvPr id="60474" name="AutoShape 58"/>
                <p:cNvSpPr/>
                <p:nvPr>
                  <p:custDataLst>
                    <p:tags r:id="rId41"/>
                  </p:custDataLst>
                </p:nvPr>
              </p:nvSpPr>
              <p:spPr>
                <a:xfrm>
                  <a:off x="3072" y="2736"/>
                  <a:ext cx="144" cy="528"/>
                </a:xfrm>
                <a:prstGeom prst="leftBrace">
                  <a:avLst>
                    <a:gd name="adj1" fmla="val 30317"/>
                    <a:gd name="adj2" fmla="val 50000"/>
                  </a:avLst>
                </a:prstGeom>
                <a:noFill/>
                <a:ln w="38100" cap="flat" cmpd="sng">
                  <a:solidFill>
                    <a:schemeClr val="accent1"/>
                  </a:solidFill>
                  <a:prstDash val="solid"/>
                  <a:round/>
                  <a:headEnd type="none" w="med" len="med"/>
                  <a:tailEnd type="none" w="med" len="med"/>
                </a:ln>
              </p:spPr>
              <p:txBody>
                <a:bodyPr wrap="none" anchor="ctr" anchorCtr="0"/>
                <a:p>
                  <a:endParaRPr lang="zh-CN" altLang="en-US" dirty="0">
                    <a:latin typeface="Arial" panose="020B0604020202020204" pitchFamily="34" charset="0"/>
                  </a:endParaRPr>
                </a:p>
              </p:txBody>
            </p:sp>
            <p:sp>
              <p:nvSpPr>
                <p:cNvPr id="60475" name="Text Box 59"/>
                <p:cNvSpPr txBox="1"/>
                <p:nvPr>
                  <p:custDataLst>
                    <p:tags r:id="rId42"/>
                  </p:custDataLst>
                </p:nvPr>
              </p:nvSpPr>
              <p:spPr>
                <a:xfrm flipH="1">
                  <a:off x="2640" y="2743"/>
                  <a:ext cx="384" cy="316"/>
                </a:xfrm>
                <a:prstGeom prst="rect">
                  <a:avLst/>
                </a:prstGeom>
                <a:noFill/>
                <a:ln w="38100">
                  <a:noFill/>
                </a:ln>
              </p:spPr>
              <p:txBody>
                <a:bodyPr anchor="ctr" anchorCtr="0">
                  <a:spAutoFit/>
                </a:bodyPr>
                <a:p>
                  <a:pPr algn="ctr"/>
                  <a:r>
                    <a:rPr lang="en-US" altLang="zh-CN" dirty="0">
                      <a:solidFill>
                        <a:srgbClr val="FF0000"/>
                      </a:solidFill>
                      <a:latin typeface="Arial" panose="020B0604020202020204" pitchFamily="34" charset="0"/>
                    </a:rPr>
                    <a:t>?</a:t>
                  </a:r>
                  <a:endParaRPr lang="en-US" altLang="zh-CN" dirty="0">
                    <a:solidFill>
                      <a:srgbClr val="FF0000"/>
                    </a:solidFill>
                    <a:latin typeface="Arial" panose="020B0604020202020204" pitchFamily="34" charset="0"/>
                  </a:endParaRPr>
                </a:p>
              </p:txBody>
            </p:sp>
          </p:grpSp>
        </p:grpSp>
        <p:cxnSp>
          <p:nvCxnSpPr>
            <p:cNvPr id="5" name="直接箭头连接符 4"/>
            <p:cNvCxnSpPr/>
            <p:nvPr>
              <p:custDataLst>
                <p:tags r:id="rId43"/>
              </p:custDataLst>
            </p:nvPr>
          </p:nvCxnSpPr>
          <p:spPr>
            <a:xfrm>
              <a:off x="6330" y="7226"/>
              <a:ext cx="1958" cy="0"/>
            </a:xfrm>
            <a:prstGeom prst="straightConnector1">
              <a:avLst/>
            </a:prstGeom>
            <a:ln w="25400">
              <a:solidFill>
                <a:srgbClr val="0000FF"/>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60478" name="TextBox 4"/>
            <p:cNvSpPr txBox="1"/>
            <p:nvPr>
              <p:custDataLst>
                <p:tags r:id="rId44"/>
              </p:custDataLst>
            </p:nvPr>
          </p:nvSpPr>
          <p:spPr>
            <a:xfrm>
              <a:off x="6591" y="7319"/>
              <a:ext cx="1333" cy="580"/>
            </a:xfrm>
            <a:prstGeom prst="rect">
              <a:avLst/>
            </a:prstGeom>
            <a:noFill/>
            <a:ln w="9525">
              <a:noFill/>
            </a:ln>
          </p:spPr>
          <p:txBody>
            <a:bodyPr wrap="square" anchor="t" anchorCtr="0">
              <a:spAutoFit/>
            </a:bodyPr>
            <a:p>
              <a:r>
                <a:rPr lang="zh-CN" altLang="en-US" dirty="0">
                  <a:latin typeface="华文楷体" panose="02010600040101010101" pitchFamily="2" charset="-122"/>
                  <a:ea typeface="华文楷体" panose="02010600040101010101" pitchFamily="2" charset="-122"/>
                </a:rPr>
                <a:t>焦距</a:t>
              </a:r>
              <a:r>
                <a:rPr lang="en-US" altLang="zh-CN" dirty="0">
                  <a:latin typeface="华文楷体" panose="02010600040101010101" pitchFamily="2" charset="-122"/>
                  <a:ea typeface="华文楷体" panose="02010600040101010101" pitchFamily="2" charset="-122"/>
                </a:rPr>
                <a:t>d</a:t>
              </a:r>
              <a:endParaRPr lang="en-US" altLang="zh-CN" dirty="0">
                <a:latin typeface="华文楷体" panose="02010600040101010101" pitchFamily="2" charset="-122"/>
                <a:ea typeface="华文楷体" panose="02010600040101010101" pitchFamily="2" charset="-122"/>
              </a:endParaRPr>
            </a:p>
          </p:txBody>
        </p:sp>
        <p:cxnSp>
          <p:nvCxnSpPr>
            <p:cNvPr id="6" name="直接箭头连接符 5"/>
            <p:cNvCxnSpPr/>
            <p:nvPr/>
          </p:nvCxnSpPr>
          <p:spPr>
            <a:xfrm flipH="1" flipV="1">
              <a:off x="8400" y="4681"/>
              <a:ext cx="21" cy="2129"/>
            </a:xfrm>
            <a:prstGeom prst="straightConnector1">
              <a:avLst/>
            </a:prstGeom>
            <a:ln w="28575" cmpd="sng">
              <a:solidFill>
                <a:schemeClr val="accent1">
                  <a:shade val="50000"/>
                </a:schemeClr>
              </a:solidFill>
              <a:prstDash val="sysDot"/>
              <a:tailEnd type="arrow"/>
            </a:ln>
          </p:spPr>
          <p:style>
            <a:lnRef idx="2">
              <a:schemeClr val="accent1"/>
            </a:lnRef>
            <a:fillRef idx="0">
              <a:srgbClr val="FFFFFF"/>
            </a:fillRef>
            <a:effectRef idx="0">
              <a:srgbClr val="FFFFFF"/>
            </a:effectRef>
            <a:fontRef idx="minor">
              <a:schemeClr val="tx1"/>
            </a:fontRef>
          </p:style>
        </p:cxnSp>
        <p:cxnSp>
          <p:nvCxnSpPr>
            <p:cNvPr id="7" name="直接箭头连接符 6"/>
            <p:cNvCxnSpPr/>
            <p:nvPr/>
          </p:nvCxnSpPr>
          <p:spPr>
            <a:xfrm>
              <a:off x="8400" y="6720"/>
              <a:ext cx="737" cy="979"/>
            </a:xfrm>
            <a:prstGeom prst="straightConnector1">
              <a:avLst/>
            </a:prstGeom>
            <a:ln w="28575" cmpd="sng">
              <a:solidFill>
                <a:schemeClr val="accent1">
                  <a:shade val="50000"/>
                </a:schemeClr>
              </a:solidFill>
              <a:prstDash val="sysDot"/>
              <a:tailEnd type="arrow"/>
            </a:ln>
          </p:spPr>
          <p:style>
            <a:lnRef idx="2">
              <a:schemeClr val="accent1"/>
            </a:lnRef>
            <a:fillRef idx="0">
              <a:srgbClr val="FFFFFF"/>
            </a:fillRef>
            <a:effectRef idx="0">
              <a:srgbClr val="FFFFFF"/>
            </a:effectRef>
            <a:fontRef idx="minor">
              <a:schemeClr val="tx1"/>
            </a:fontRef>
          </p:style>
        </p:cxnSp>
        <p:cxnSp>
          <p:nvCxnSpPr>
            <p:cNvPr id="8" name="直接箭头连接符 7"/>
            <p:cNvCxnSpPr/>
            <p:nvPr/>
          </p:nvCxnSpPr>
          <p:spPr>
            <a:xfrm flipH="1">
              <a:off x="6960" y="6960"/>
              <a:ext cx="1560" cy="0"/>
            </a:xfrm>
            <a:prstGeom prst="straightConnector1">
              <a:avLst/>
            </a:prstGeom>
            <a:ln w="28575" cmpd="sng">
              <a:solidFill>
                <a:schemeClr val="accent1">
                  <a:shade val="50000"/>
                </a:schemeClr>
              </a:solidFill>
              <a:prstDash val="sysDot"/>
              <a:tailEnd type="arrow"/>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9266" y="7579"/>
              <a:ext cx="795" cy="580"/>
            </a:xfrm>
            <a:prstGeom prst="rect">
              <a:avLst/>
            </a:prstGeom>
            <a:noFill/>
          </p:spPr>
          <p:txBody>
            <a:bodyPr wrap="square" rtlCol="0">
              <a:spAutoFit/>
            </a:bodyPr>
            <a:p>
              <a:r>
                <a:rPr lang="en-US" altLang="zh-CN"/>
                <a:t>Xv</a:t>
              </a:r>
              <a:endParaRPr lang="en-US" altLang="zh-CN"/>
            </a:p>
          </p:txBody>
        </p:sp>
        <p:sp>
          <p:nvSpPr>
            <p:cNvPr id="11" name="文本框 10"/>
            <p:cNvSpPr txBox="1"/>
            <p:nvPr/>
          </p:nvSpPr>
          <p:spPr>
            <a:xfrm>
              <a:off x="8471" y="4441"/>
              <a:ext cx="795" cy="580"/>
            </a:xfrm>
            <a:prstGeom prst="rect">
              <a:avLst/>
            </a:prstGeom>
            <a:noFill/>
          </p:spPr>
          <p:txBody>
            <a:bodyPr wrap="square" rtlCol="0">
              <a:spAutoFit/>
            </a:bodyPr>
            <a:p>
              <a:r>
                <a:rPr lang="en-US" altLang="zh-CN"/>
                <a:t>Yv</a:t>
              </a:r>
              <a:endParaRPr lang="en-US" altLang="zh-CN"/>
            </a:p>
          </p:txBody>
        </p:sp>
        <p:sp>
          <p:nvSpPr>
            <p:cNvPr id="12" name="文本框 11"/>
            <p:cNvSpPr txBox="1"/>
            <p:nvPr/>
          </p:nvSpPr>
          <p:spPr>
            <a:xfrm>
              <a:off x="6285" y="6745"/>
              <a:ext cx="795" cy="580"/>
            </a:xfrm>
            <a:prstGeom prst="rect">
              <a:avLst/>
            </a:prstGeom>
            <a:noFill/>
          </p:spPr>
          <p:txBody>
            <a:bodyPr wrap="square" rtlCol="0">
              <a:spAutoFit/>
            </a:bodyPr>
            <a:p>
              <a:r>
                <a:rPr lang="en-US" altLang="zh-CN"/>
                <a:t>Zv</a:t>
              </a:r>
              <a:endParaRPr lang="en-US" altLang="zh-CN"/>
            </a:p>
          </p:txBody>
        </p:sp>
        <p:sp>
          <p:nvSpPr>
            <p:cNvPr id="17" name="文本框 16"/>
            <p:cNvSpPr txBox="1"/>
            <p:nvPr/>
          </p:nvSpPr>
          <p:spPr>
            <a:xfrm>
              <a:off x="599" y="3861"/>
              <a:ext cx="1321" cy="580"/>
            </a:xfrm>
            <a:prstGeom prst="rect">
              <a:avLst/>
            </a:prstGeom>
            <a:noFill/>
          </p:spPr>
          <p:txBody>
            <a:bodyPr wrap="square" rtlCol="0">
              <a:spAutoFit/>
            </a:bodyPr>
            <a:p>
              <a:r>
                <a:rPr lang="en-US" altLang="zh-CN"/>
                <a:t>P(x,y,z)</a:t>
              </a:r>
              <a:endParaRPr lang="en-US" altLang="zh-CN"/>
            </a:p>
          </p:txBody>
        </p:sp>
      </p:grpSp>
      <p:sp>
        <p:nvSpPr>
          <p:cNvPr id="16" name="椭圆 15"/>
          <p:cNvSpPr/>
          <p:nvPr/>
        </p:nvSpPr>
        <p:spPr>
          <a:xfrm>
            <a:off x="6786880" y="2820035"/>
            <a:ext cx="76200" cy="7620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内容占位符 2"/>
          <p:cNvSpPr>
            <a:spLocks noGrp="1"/>
          </p:cNvSpPr>
          <p:nvPr>
            <p:ph idx="1"/>
          </p:nvPr>
        </p:nvSpPr>
        <p:spPr>
          <a:xfrm>
            <a:off x="381000" y="1295400"/>
            <a:ext cx="8229600" cy="1751013"/>
          </a:xfrm>
        </p:spPr>
        <p:txBody>
          <a:bodyPr vert="horz" wrap="square" lIns="91440" tIns="45720" rIns="91440" bIns="45720" anchor="t" anchorCtr="0"/>
          <a:p>
            <a:r>
              <a:rPr lang="zh-CN" altLang="en-US" sz="2400" b="1" dirty="0">
                <a:latin typeface="楷体" panose="02010609060101010101" pitchFamily="49" charset="-122"/>
                <a:ea typeface="楷体" panose="02010609060101010101" pitchFamily="49" charset="-122"/>
                <a:cs typeface="+mn-cs"/>
              </a:rPr>
              <a:t>已知视点位于原点，投影平面和</a:t>
            </a:r>
            <a:r>
              <a:rPr lang="en-US" altLang="zh-CN" sz="2400" b="1" dirty="0">
                <a:latin typeface="楷体" panose="02010609060101010101" pitchFamily="49" charset="-122"/>
                <a:ea typeface="楷体" panose="02010609060101010101" pitchFamily="49" charset="-122"/>
                <a:cs typeface="+mn-cs"/>
              </a:rPr>
              <a:t>OXY</a:t>
            </a:r>
            <a:r>
              <a:rPr lang="zh-CN" altLang="en-US" sz="2400" b="1" dirty="0">
                <a:latin typeface="楷体" panose="02010609060101010101" pitchFamily="49" charset="-122"/>
                <a:ea typeface="楷体" panose="02010609060101010101" pitchFamily="49" charset="-122"/>
                <a:cs typeface="+mn-cs"/>
              </a:rPr>
              <a:t>平行，且和原点距离为</a:t>
            </a:r>
            <a:r>
              <a:rPr lang="en-US" altLang="zh-CN" sz="2400" b="1" dirty="0">
                <a:latin typeface="楷体" panose="02010609060101010101" pitchFamily="49" charset="-122"/>
                <a:ea typeface="楷体" panose="02010609060101010101" pitchFamily="49" charset="-122"/>
                <a:cs typeface="+mn-cs"/>
              </a:rPr>
              <a:t>d</a:t>
            </a:r>
            <a:r>
              <a:rPr lang="zh-CN" altLang="en-US" sz="2400" b="1" dirty="0">
                <a:latin typeface="楷体" panose="02010609060101010101" pitchFamily="49" charset="-122"/>
                <a:ea typeface="楷体" panose="02010609060101010101" pitchFamily="49" charset="-122"/>
                <a:cs typeface="+mn-cs"/>
              </a:rPr>
              <a:t>（投影平面</a:t>
            </a:r>
            <a:r>
              <a:rPr lang="en-US" altLang="zh-CN" sz="2400" b="1" dirty="0">
                <a:latin typeface="楷体" panose="02010609060101010101" pitchFamily="49" charset="-122"/>
                <a:ea typeface="楷体" panose="02010609060101010101" pitchFamily="49" charset="-122"/>
                <a:cs typeface="+mn-cs"/>
              </a:rPr>
              <a:t>z=-d</a:t>
            </a:r>
            <a:r>
              <a:rPr lang="zh-CN" altLang="en-US" sz="2400" b="1" dirty="0">
                <a:latin typeface="楷体" panose="02010609060101010101" pitchFamily="49" charset="-122"/>
                <a:ea typeface="楷体" panose="02010609060101010101" pitchFamily="49" charset="-122"/>
                <a:cs typeface="+mn-cs"/>
              </a:rPr>
              <a:t>），如何计算观察坐标系任一点</a:t>
            </a:r>
            <a:r>
              <a:rPr lang="en-US" altLang="zh-CN" sz="2400" dirty="0">
                <a:latin typeface="楷体" panose="02010609060101010101" pitchFamily="49" charset="-122"/>
                <a:ea typeface="楷体" panose="02010609060101010101" pitchFamily="49" charset="-122"/>
                <a:cs typeface="+mn-cs"/>
              </a:rPr>
              <a:t>P</a:t>
            </a:r>
            <a:r>
              <a:rPr lang="en-US" altLang="zh-CN" sz="2400" baseline="-25000" dirty="0">
                <a:latin typeface="楷体" panose="02010609060101010101" pitchFamily="49" charset="-122"/>
                <a:ea typeface="楷体" panose="02010609060101010101" pitchFamily="49" charset="-122"/>
                <a:cs typeface="+mn-cs"/>
              </a:rPr>
              <a:t>v</a:t>
            </a:r>
            <a:r>
              <a:rPr lang="en-US" altLang="zh-CN" sz="2400" dirty="0">
                <a:latin typeface="楷体" panose="02010609060101010101" pitchFamily="49" charset="-122"/>
                <a:ea typeface="楷体" panose="02010609060101010101" pitchFamily="49" charset="-122"/>
                <a:cs typeface="+mn-cs"/>
              </a:rPr>
              <a:t>(xv,yv,zv)</a:t>
            </a:r>
            <a:r>
              <a:rPr lang="zh-CN" altLang="en-US" sz="2400" dirty="0">
                <a:latin typeface="楷体" panose="02010609060101010101" pitchFamily="49" charset="-122"/>
                <a:ea typeface="楷体" panose="02010609060101010101" pitchFamily="49" charset="-122"/>
                <a:cs typeface="+mn-cs"/>
              </a:rPr>
              <a:t>的投影点</a:t>
            </a:r>
            <a:r>
              <a:rPr lang="en-US" altLang="zh-CN" sz="2400" dirty="0">
                <a:latin typeface="楷体" panose="02010609060101010101" pitchFamily="49" charset="-122"/>
                <a:ea typeface="楷体" panose="02010609060101010101" pitchFamily="49" charset="-122"/>
                <a:cs typeface="+mn-cs"/>
              </a:rPr>
              <a:t>Pp</a:t>
            </a:r>
            <a:r>
              <a:rPr lang="zh-CN" altLang="en-US" sz="2400" dirty="0">
                <a:latin typeface="楷体" panose="02010609060101010101" pitchFamily="49" charset="-122"/>
                <a:ea typeface="楷体" panose="02010609060101010101" pitchFamily="49" charset="-122"/>
                <a:cs typeface="+mn-cs"/>
              </a:rPr>
              <a:t>坐标？</a:t>
            </a:r>
            <a:endParaRPr lang="en-US" altLang="zh-CN" sz="2400" dirty="0">
              <a:latin typeface="楷体" panose="02010609060101010101" pitchFamily="49" charset="-122"/>
              <a:ea typeface="楷体" panose="02010609060101010101" pitchFamily="49" charset="-122"/>
              <a:cs typeface="+mn-cs"/>
            </a:endParaRPr>
          </a:p>
          <a:p>
            <a:pPr lvl="1"/>
            <a:r>
              <a:rPr lang="zh-CN" altLang="en-US" sz="2400" b="1" dirty="0">
                <a:latin typeface="楷体" panose="02010609060101010101" pitchFamily="49" charset="-122"/>
                <a:ea typeface="楷体" panose="02010609060101010101" pitchFamily="49" charset="-122"/>
              </a:rPr>
              <a:t>三角形相似</a:t>
            </a:r>
            <a:endParaRPr lang="en-US" altLang="zh-CN" b="1" dirty="0">
              <a:latin typeface="楷体" panose="02010609060101010101" pitchFamily="49" charset="-122"/>
              <a:ea typeface="楷体" panose="02010609060101010101" pitchFamily="49" charset="-122"/>
            </a:endParaRPr>
          </a:p>
        </p:txBody>
      </p:sp>
      <p:sp>
        <p:nvSpPr>
          <p:cNvPr id="62466" name="标题 1"/>
          <p:cNvSpPr>
            <a:spLocks noGrp="1"/>
          </p:cNvSpPr>
          <p:nvPr>
            <p:ph type="title"/>
          </p:nvPr>
        </p:nvSpPr>
        <p:spPr>
          <a:xfrm>
            <a:off x="457200" y="274638"/>
            <a:ext cx="8229600" cy="944562"/>
          </a:xfrm>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5.3.3  </a:t>
            </a:r>
            <a:r>
              <a:rPr lang="zh-CN" altLang="en-US" baseline="0" dirty="0">
                <a:latin typeface="楷体" panose="02010609060101010101" pitchFamily="49" charset="-122"/>
                <a:ea typeface="楷体" panose="02010609060101010101" pitchFamily="49" charset="-122"/>
                <a:cs typeface="+mj-cs"/>
              </a:rPr>
              <a:t>透视投影</a:t>
            </a:r>
            <a:endParaRPr lang="zh-CN" altLang="en-US" baseline="0" dirty="0">
              <a:latin typeface="楷体" panose="02010609060101010101" pitchFamily="49" charset="-122"/>
              <a:ea typeface="楷体" panose="02010609060101010101" pitchFamily="49" charset="-122"/>
              <a:cs typeface="+mj-cs"/>
            </a:endParaRPr>
          </a:p>
        </p:txBody>
      </p:sp>
      <p:grpSp>
        <p:nvGrpSpPr>
          <p:cNvPr id="62467" name="组合 76"/>
          <p:cNvGrpSpPr/>
          <p:nvPr/>
        </p:nvGrpSpPr>
        <p:grpSpPr>
          <a:xfrm>
            <a:off x="623888" y="3746500"/>
            <a:ext cx="4257675" cy="2728913"/>
            <a:chOff x="542158" y="3384620"/>
            <a:chExt cx="4258436" cy="2728954"/>
          </a:xfrm>
        </p:grpSpPr>
        <p:grpSp>
          <p:nvGrpSpPr>
            <p:cNvPr id="62468" name="Group 6"/>
            <p:cNvGrpSpPr>
              <a:grpSpLocks noChangeAspect="1"/>
            </p:cNvGrpSpPr>
            <p:nvPr/>
          </p:nvGrpSpPr>
          <p:grpSpPr>
            <a:xfrm rot="1378650">
              <a:off x="1194884" y="4282801"/>
              <a:ext cx="538567" cy="496947"/>
              <a:chOff x="1136" y="2894"/>
              <a:chExt cx="787" cy="651"/>
            </a:xfrm>
          </p:grpSpPr>
          <p:sp>
            <p:nvSpPr>
              <p:cNvPr id="62469" name="Freeform 7"/>
              <p:cNvSpPr>
                <a:spLocks noChangeAspect="1"/>
              </p:cNvSpPr>
              <p:nvPr/>
            </p:nvSpPr>
            <p:spPr>
              <a:xfrm>
                <a:off x="1157" y="3126"/>
                <a:ext cx="655" cy="411"/>
              </a:xfrm>
              <a:custGeom>
                <a:avLst/>
                <a:gdLst/>
                <a:ahLst/>
                <a:cxnLst>
                  <a:cxn ang="0">
                    <a:pos x="573" y="213"/>
                  </a:cxn>
                  <a:cxn ang="0">
                    <a:pos x="654" y="176"/>
                  </a:cxn>
                  <a:cxn ang="0">
                    <a:pos x="655" y="92"/>
                  </a:cxn>
                  <a:cxn ang="0">
                    <a:pos x="201" y="167"/>
                  </a:cxn>
                  <a:cxn ang="0">
                    <a:pos x="195" y="0"/>
                  </a:cxn>
                  <a:cxn ang="0">
                    <a:pos x="87" y="21"/>
                  </a:cxn>
                  <a:cxn ang="0">
                    <a:pos x="7" y="180"/>
                  </a:cxn>
                  <a:cxn ang="0">
                    <a:pos x="0" y="375"/>
                  </a:cxn>
                  <a:cxn ang="0">
                    <a:pos x="150" y="411"/>
                  </a:cxn>
                  <a:cxn ang="0">
                    <a:pos x="189" y="357"/>
                  </a:cxn>
                  <a:cxn ang="0">
                    <a:pos x="241" y="350"/>
                  </a:cxn>
                  <a:cxn ang="0">
                    <a:pos x="291" y="350"/>
                  </a:cxn>
                  <a:cxn ang="0">
                    <a:pos x="361" y="326"/>
                  </a:cxn>
                  <a:cxn ang="0">
                    <a:pos x="466" y="275"/>
                  </a:cxn>
                  <a:cxn ang="0">
                    <a:pos x="553" y="231"/>
                  </a:cxn>
                  <a:cxn ang="0">
                    <a:pos x="573" y="213"/>
                  </a:cxn>
                </a:cxnLst>
                <a:pathLst>
                  <a:path w="655" h="411">
                    <a:moveTo>
                      <a:pt x="573" y="213"/>
                    </a:moveTo>
                    <a:lnTo>
                      <a:pt x="654" y="176"/>
                    </a:lnTo>
                    <a:lnTo>
                      <a:pt x="655" y="92"/>
                    </a:lnTo>
                    <a:lnTo>
                      <a:pt x="201" y="167"/>
                    </a:lnTo>
                    <a:lnTo>
                      <a:pt x="195" y="0"/>
                    </a:lnTo>
                    <a:lnTo>
                      <a:pt x="87" y="21"/>
                    </a:lnTo>
                    <a:lnTo>
                      <a:pt x="7" y="180"/>
                    </a:lnTo>
                    <a:lnTo>
                      <a:pt x="0" y="375"/>
                    </a:lnTo>
                    <a:lnTo>
                      <a:pt x="150" y="411"/>
                    </a:lnTo>
                    <a:lnTo>
                      <a:pt x="189" y="357"/>
                    </a:lnTo>
                    <a:lnTo>
                      <a:pt x="241" y="350"/>
                    </a:lnTo>
                    <a:lnTo>
                      <a:pt x="291" y="350"/>
                    </a:lnTo>
                    <a:lnTo>
                      <a:pt x="361" y="326"/>
                    </a:lnTo>
                    <a:lnTo>
                      <a:pt x="466" y="275"/>
                    </a:lnTo>
                    <a:lnTo>
                      <a:pt x="553" y="231"/>
                    </a:lnTo>
                    <a:lnTo>
                      <a:pt x="573" y="213"/>
                    </a:lnTo>
                    <a:close/>
                  </a:path>
                </a:pathLst>
              </a:custGeom>
              <a:solidFill>
                <a:srgbClr val="FFC080"/>
              </a:solidFill>
              <a:ln w="28575">
                <a:noFill/>
              </a:ln>
            </p:spPr>
            <p:txBody>
              <a:bodyPr/>
              <a:p>
                <a:endParaRPr lang="zh-CN" altLang="en-US"/>
              </a:p>
            </p:txBody>
          </p:sp>
          <p:grpSp>
            <p:nvGrpSpPr>
              <p:cNvPr id="62470" name="Group 8"/>
              <p:cNvGrpSpPr>
                <a:grpSpLocks noChangeAspect="1"/>
              </p:cNvGrpSpPr>
              <p:nvPr/>
            </p:nvGrpSpPr>
            <p:grpSpPr>
              <a:xfrm>
                <a:off x="1206" y="2994"/>
                <a:ext cx="653" cy="551"/>
                <a:chOff x="1206" y="2994"/>
                <a:chExt cx="653" cy="551"/>
              </a:xfrm>
            </p:grpSpPr>
            <p:grpSp>
              <p:nvGrpSpPr>
                <p:cNvPr id="62471" name="Group 9"/>
                <p:cNvGrpSpPr>
                  <a:grpSpLocks noChangeAspect="1"/>
                </p:cNvGrpSpPr>
                <p:nvPr/>
              </p:nvGrpSpPr>
              <p:grpSpPr>
                <a:xfrm>
                  <a:off x="1206" y="3171"/>
                  <a:ext cx="527" cy="374"/>
                  <a:chOff x="1206" y="3171"/>
                  <a:chExt cx="527" cy="374"/>
                </a:xfrm>
              </p:grpSpPr>
              <p:sp>
                <p:nvSpPr>
                  <p:cNvPr id="62472" name="Freeform 10"/>
                  <p:cNvSpPr>
                    <a:spLocks noChangeAspect="1"/>
                  </p:cNvSpPr>
                  <p:nvPr/>
                </p:nvSpPr>
                <p:spPr>
                  <a:xfrm>
                    <a:off x="1255" y="3340"/>
                    <a:ext cx="478" cy="205"/>
                  </a:xfrm>
                  <a:custGeom>
                    <a:avLst/>
                    <a:gdLst/>
                    <a:ahLst/>
                    <a:cxnLst>
                      <a:cxn ang="0">
                        <a:pos x="0" y="2"/>
                      </a:cxn>
                      <a:cxn ang="0">
                        <a:pos x="0" y="2"/>
                      </a:cxn>
                      <a:cxn ang="0">
                        <a:pos x="0" y="2"/>
                      </a:cxn>
                      <a:cxn ang="0">
                        <a:pos x="1" y="2"/>
                      </a:cxn>
                      <a:cxn ang="0">
                        <a:pos x="1" y="2"/>
                      </a:cxn>
                      <a:cxn ang="0">
                        <a:pos x="1" y="2"/>
                      </a:cxn>
                      <a:cxn ang="0">
                        <a:pos x="1" y="2"/>
                      </a:cxn>
                      <a:cxn ang="0">
                        <a:pos x="2" y="2"/>
                      </a:cxn>
                      <a:cxn ang="0">
                        <a:pos x="2" y="2"/>
                      </a:cxn>
                      <a:cxn ang="0">
                        <a:pos x="2" y="2"/>
                      </a:cxn>
                      <a:cxn ang="0">
                        <a:pos x="3" y="1"/>
                      </a:cxn>
                      <a:cxn ang="0">
                        <a:pos x="3" y="1"/>
                      </a:cxn>
                      <a:cxn ang="0">
                        <a:pos x="4" y="1"/>
                      </a:cxn>
                      <a:cxn ang="0">
                        <a:pos x="4" y="1"/>
                      </a:cxn>
                      <a:cxn ang="0">
                        <a:pos x="5" y="0"/>
                      </a:cxn>
                      <a:cxn ang="0">
                        <a:pos x="5" y="0"/>
                      </a:cxn>
                      <a:cxn ang="0">
                        <a:pos x="6" y="0"/>
                      </a:cxn>
                      <a:cxn ang="0">
                        <a:pos x="6" y="0"/>
                      </a:cxn>
                      <a:cxn ang="0">
                        <a:pos x="6" y="0"/>
                      </a:cxn>
                      <a:cxn ang="0">
                        <a:pos x="6" y="0"/>
                      </a:cxn>
                      <a:cxn ang="0">
                        <a:pos x="6" y="0"/>
                      </a:cxn>
                      <a:cxn ang="0">
                        <a:pos x="6" y="0"/>
                      </a:cxn>
                      <a:cxn ang="0">
                        <a:pos x="5" y="0"/>
                      </a:cxn>
                      <a:cxn ang="0">
                        <a:pos x="5" y="1"/>
                      </a:cxn>
                      <a:cxn ang="0">
                        <a:pos x="5" y="1"/>
                      </a:cxn>
                      <a:cxn ang="0">
                        <a:pos x="5" y="1"/>
                      </a:cxn>
                      <a:cxn ang="0">
                        <a:pos x="5" y="1"/>
                      </a:cxn>
                      <a:cxn ang="0">
                        <a:pos x="5" y="1"/>
                      </a:cxn>
                      <a:cxn ang="0">
                        <a:pos x="5" y="1"/>
                      </a:cxn>
                      <a:cxn ang="0">
                        <a:pos x="5" y="1"/>
                      </a:cxn>
                      <a:cxn ang="0">
                        <a:pos x="5" y="1"/>
                      </a:cxn>
                      <a:cxn ang="0">
                        <a:pos x="4" y="1"/>
                      </a:cxn>
                      <a:cxn ang="0">
                        <a:pos x="4" y="1"/>
                      </a:cxn>
                      <a:cxn ang="0">
                        <a:pos x="4" y="1"/>
                      </a:cxn>
                      <a:cxn ang="0">
                        <a:pos x="3" y="1"/>
                      </a:cxn>
                      <a:cxn ang="0">
                        <a:pos x="3" y="2"/>
                      </a:cxn>
                      <a:cxn ang="0">
                        <a:pos x="3" y="2"/>
                      </a:cxn>
                      <a:cxn ang="0">
                        <a:pos x="3" y="2"/>
                      </a:cxn>
                      <a:cxn ang="0">
                        <a:pos x="2" y="2"/>
                      </a:cxn>
                      <a:cxn ang="0">
                        <a:pos x="2" y="2"/>
                      </a:cxn>
                      <a:cxn ang="0">
                        <a:pos x="2" y="2"/>
                      </a:cxn>
                      <a:cxn ang="0">
                        <a:pos x="1" y="2"/>
                      </a:cxn>
                      <a:cxn ang="0">
                        <a:pos x="1" y="2"/>
                      </a:cxn>
                      <a:cxn ang="0">
                        <a:pos x="1" y="2"/>
                      </a:cxn>
                      <a:cxn ang="0">
                        <a:pos x="1" y="2"/>
                      </a:cxn>
                      <a:cxn ang="0">
                        <a:pos x="1" y="2"/>
                      </a:cxn>
                      <a:cxn ang="0">
                        <a:pos x="1" y="3"/>
                      </a:cxn>
                      <a:cxn ang="0">
                        <a:pos x="1" y="2"/>
                      </a:cxn>
                      <a:cxn ang="0">
                        <a:pos x="1" y="2"/>
                      </a:cxn>
                      <a:cxn ang="0">
                        <a:pos x="1" y="2"/>
                      </a:cxn>
                      <a:cxn ang="0">
                        <a:pos x="1" y="2"/>
                      </a:cxn>
                      <a:cxn ang="0">
                        <a:pos x="1" y="2"/>
                      </a:cxn>
                      <a:cxn ang="0">
                        <a:pos x="1" y="2"/>
                      </a:cxn>
                      <a:cxn ang="0">
                        <a:pos x="0" y="2"/>
                      </a:cxn>
                      <a:cxn ang="0">
                        <a:pos x="0" y="2"/>
                      </a:cxn>
                      <a:cxn ang="0">
                        <a:pos x="0" y="2"/>
                      </a:cxn>
                      <a:cxn ang="0">
                        <a:pos x="0" y="2"/>
                      </a:cxn>
                    </a:cxnLst>
                    <a:pathLst>
                      <a:path w="1434" h="615">
                        <a:moveTo>
                          <a:pt x="0" y="462"/>
                        </a:moveTo>
                        <a:lnTo>
                          <a:pt x="48" y="439"/>
                        </a:lnTo>
                        <a:lnTo>
                          <a:pt x="85" y="399"/>
                        </a:lnTo>
                        <a:lnTo>
                          <a:pt x="143" y="373"/>
                        </a:lnTo>
                        <a:lnTo>
                          <a:pt x="194" y="366"/>
                        </a:lnTo>
                        <a:lnTo>
                          <a:pt x="250" y="366"/>
                        </a:lnTo>
                        <a:lnTo>
                          <a:pt x="312" y="377"/>
                        </a:lnTo>
                        <a:lnTo>
                          <a:pt x="389" y="381"/>
                        </a:lnTo>
                        <a:lnTo>
                          <a:pt x="491" y="388"/>
                        </a:lnTo>
                        <a:lnTo>
                          <a:pt x="572" y="384"/>
                        </a:lnTo>
                        <a:lnTo>
                          <a:pt x="671" y="358"/>
                        </a:lnTo>
                        <a:lnTo>
                          <a:pt x="771" y="315"/>
                        </a:lnTo>
                        <a:lnTo>
                          <a:pt x="887" y="256"/>
                        </a:lnTo>
                        <a:lnTo>
                          <a:pt x="1013" y="190"/>
                        </a:lnTo>
                        <a:lnTo>
                          <a:pt x="1152" y="121"/>
                        </a:lnTo>
                        <a:lnTo>
                          <a:pt x="1268" y="66"/>
                        </a:lnTo>
                        <a:lnTo>
                          <a:pt x="1379" y="22"/>
                        </a:lnTo>
                        <a:lnTo>
                          <a:pt x="1434" y="0"/>
                        </a:lnTo>
                        <a:lnTo>
                          <a:pt x="1401" y="29"/>
                        </a:lnTo>
                        <a:lnTo>
                          <a:pt x="1390" y="55"/>
                        </a:lnTo>
                        <a:lnTo>
                          <a:pt x="1394" y="70"/>
                        </a:lnTo>
                        <a:lnTo>
                          <a:pt x="1346" y="103"/>
                        </a:lnTo>
                        <a:lnTo>
                          <a:pt x="1320" y="118"/>
                        </a:lnTo>
                        <a:lnTo>
                          <a:pt x="1265" y="132"/>
                        </a:lnTo>
                        <a:lnTo>
                          <a:pt x="1203" y="157"/>
                        </a:lnTo>
                        <a:lnTo>
                          <a:pt x="1163" y="186"/>
                        </a:lnTo>
                        <a:lnTo>
                          <a:pt x="1155" y="201"/>
                        </a:lnTo>
                        <a:lnTo>
                          <a:pt x="1155" y="220"/>
                        </a:lnTo>
                        <a:lnTo>
                          <a:pt x="1170" y="234"/>
                        </a:lnTo>
                        <a:lnTo>
                          <a:pt x="1159" y="245"/>
                        </a:lnTo>
                        <a:lnTo>
                          <a:pt x="1133" y="249"/>
                        </a:lnTo>
                        <a:lnTo>
                          <a:pt x="1085" y="260"/>
                        </a:lnTo>
                        <a:lnTo>
                          <a:pt x="1013" y="279"/>
                        </a:lnTo>
                        <a:lnTo>
                          <a:pt x="932" y="312"/>
                        </a:lnTo>
                        <a:lnTo>
                          <a:pt x="826" y="355"/>
                        </a:lnTo>
                        <a:lnTo>
                          <a:pt x="745" y="377"/>
                        </a:lnTo>
                        <a:lnTo>
                          <a:pt x="671" y="395"/>
                        </a:lnTo>
                        <a:lnTo>
                          <a:pt x="612" y="421"/>
                        </a:lnTo>
                        <a:lnTo>
                          <a:pt x="579" y="436"/>
                        </a:lnTo>
                        <a:lnTo>
                          <a:pt x="466" y="436"/>
                        </a:lnTo>
                        <a:lnTo>
                          <a:pt x="411" y="436"/>
                        </a:lnTo>
                        <a:lnTo>
                          <a:pt x="363" y="443"/>
                        </a:lnTo>
                        <a:lnTo>
                          <a:pt x="316" y="464"/>
                        </a:lnTo>
                        <a:lnTo>
                          <a:pt x="261" y="497"/>
                        </a:lnTo>
                        <a:lnTo>
                          <a:pt x="220" y="538"/>
                        </a:lnTo>
                        <a:lnTo>
                          <a:pt x="187" y="571"/>
                        </a:lnTo>
                        <a:lnTo>
                          <a:pt x="147" y="615"/>
                        </a:lnTo>
                        <a:lnTo>
                          <a:pt x="172" y="564"/>
                        </a:lnTo>
                        <a:lnTo>
                          <a:pt x="187" y="534"/>
                        </a:lnTo>
                        <a:lnTo>
                          <a:pt x="198" y="505"/>
                        </a:lnTo>
                        <a:lnTo>
                          <a:pt x="198" y="475"/>
                        </a:lnTo>
                        <a:lnTo>
                          <a:pt x="183" y="454"/>
                        </a:lnTo>
                        <a:lnTo>
                          <a:pt x="150" y="439"/>
                        </a:lnTo>
                        <a:lnTo>
                          <a:pt x="110" y="432"/>
                        </a:lnTo>
                        <a:lnTo>
                          <a:pt x="81" y="436"/>
                        </a:lnTo>
                        <a:lnTo>
                          <a:pt x="59" y="451"/>
                        </a:lnTo>
                        <a:lnTo>
                          <a:pt x="0" y="462"/>
                        </a:lnTo>
                        <a:close/>
                      </a:path>
                    </a:pathLst>
                  </a:custGeom>
                  <a:solidFill>
                    <a:srgbClr val="FFA040"/>
                  </a:solidFill>
                  <a:ln w="9525">
                    <a:noFill/>
                  </a:ln>
                </p:spPr>
                <p:txBody>
                  <a:bodyPr/>
                  <a:p>
                    <a:endParaRPr lang="zh-CN" altLang="en-US"/>
                  </a:p>
                </p:txBody>
              </p:sp>
              <p:sp>
                <p:nvSpPr>
                  <p:cNvPr id="62473" name="Freeform 11"/>
                  <p:cNvSpPr>
                    <a:spLocks noChangeAspect="1"/>
                  </p:cNvSpPr>
                  <p:nvPr/>
                </p:nvSpPr>
                <p:spPr>
                  <a:xfrm>
                    <a:off x="1339" y="3351"/>
                    <a:ext cx="156" cy="40"/>
                  </a:xfrm>
                  <a:custGeom>
                    <a:avLst/>
                    <a:gdLst/>
                    <a:ahLst/>
                    <a:cxnLst>
                      <a:cxn ang="0">
                        <a:pos x="0" y="0"/>
                      </a:cxn>
                      <a:cxn ang="0">
                        <a:pos x="0" y="0"/>
                      </a:cxn>
                      <a:cxn ang="0">
                        <a:pos x="0" y="0"/>
                      </a:cxn>
                      <a:cxn ang="0">
                        <a:pos x="0" y="0"/>
                      </a:cxn>
                      <a:cxn ang="0">
                        <a:pos x="1" y="0"/>
                      </a:cxn>
                      <a:cxn ang="0">
                        <a:pos x="1" y="0"/>
                      </a:cxn>
                      <a:cxn ang="0">
                        <a:pos x="1" y="0"/>
                      </a:cxn>
                      <a:cxn ang="0">
                        <a:pos x="1" y="0"/>
                      </a:cxn>
                      <a:cxn ang="0">
                        <a:pos x="1" y="0"/>
                      </a:cxn>
                      <a:cxn ang="0">
                        <a:pos x="1" y="0"/>
                      </a:cxn>
                      <a:cxn ang="0">
                        <a:pos x="2" y="0"/>
                      </a:cxn>
                      <a:cxn ang="0">
                        <a:pos x="2" y="0"/>
                      </a:cxn>
                      <a:cxn ang="0">
                        <a:pos x="2" y="0"/>
                      </a:cxn>
                      <a:cxn ang="0">
                        <a:pos x="2" y="0"/>
                      </a:cxn>
                      <a:cxn ang="0">
                        <a:pos x="2" y="0"/>
                      </a:cxn>
                      <a:cxn ang="0">
                        <a:pos x="2" y="0"/>
                      </a:cxn>
                      <a:cxn ang="0">
                        <a:pos x="2" y="0"/>
                      </a:cxn>
                      <a:cxn ang="0">
                        <a:pos x="2" y="0"/>
                      </a:cxn>
                      <a:cxn ang="0">
                        <a:pos x="2" y="0"/>
                      </a:cxn>
                      <a:cxn ang="0">
                        <a:pos x="2" y="0"/>
                      </a:cxn>
                      <a:cxn ang="0">
                        <a:pos x="2" y="0"/>
                      </a:cxn>
                      <a:cxn ang="0">
                        <a:pos x="1" y="0"/>
                      </a:cxn>
                      <a:cxn ang="0">
                        <a:pos x="1" y="0"/>
                      </a:cxn>
                      <a:cxn ang="0">
                        <a:pos x="1" y="0"/>
                      </a:cxn>
                      <a:cxn ang="0">
                        <a:pos x="1" y="0"/>
                      </a:cxn>
                      <a:cxn ang="0">
                        <a:pos x="1" y="0"/>
                      </a:cxn>
                      <a:cxn ang="0">
                        <a:pos x="1" y="0"/>
                      </a:cxn>
                      <a:cxn ang="0">
                        <a:pos x="1" y="0"/>
                      </a:cxn>
                      <a:cxn ang="0">
                        <a:pos x="0" y="0"/>
                      </a:cxn>
                      <a:cxn ang="0">
                        <a:pos x="0" y="0"/>
                      </a:cxn>
                      <a:cxn ang="0">
                        <a:pos x="0" y="0"/>
                      </a:cxn>
                      <a:cxn ang="0">
                        <a:pos x="0" y="0"/>
                      </a:cxn>
                      <a:cxn ang="0">
                        <a:pos x="0" y="0"/>
                      </a:cxn>
                      <a:cxn ang="0">
                        <a:pos x="0" y="0"/>
                      </a:cxn>
                    </a:cxnLst>
                    <a:pathLst>
                      <a:path w="467" h="121">
                        <a:moveTo>
                          <a:pt x="11" y="0"/>
                        </a:moveTo>
                        <a:lnTo>
                          <a:pt x="33" y="6"/>
                        </a:lnTo>
                        <a:lnTo>
                          <a:pt x="63" y="21"/>
                        </a:lnTo>
                        <a:lnTo>
                          <a:pt x="91" y="38"/>
                        </a:lnTo>
                        <a:lnTo>
                          <a:pt x="128" y="56"/>
                        </a:lnTo>
                        <a:lnTo>
                          <a:pt x="164" y="69"/>
                        </a:lnTo>
                        <a:lnTo>
                          <a:pt x="200" y="75"/>
                        </a:lnTo>
                        <a:lnTo>
                          <a:pt x="234" y="76"/>
                        </a:lnTo>
                        <a:lnTo>
                          <a:pt x="280" y="69"/>
                        </a:lnTo>
                        <a:lnTo>
                          <a:pt x="328" y="60"/>
                        </a:lnTo>
                        <a:lnTo>
                          <a:pt x="364" y="49"/>
                        </a:lnTo>
                        <a:lnTo>
                          <a:pt x="402" y="43"/>
                        </a:lnTo>
                        <a:lnTo>
                          <a:pt x="467" y="34"/>
                        </a:lnTo>
                        <a:lnTo>
                          <a:pt x="443" y="54"/>
                        </a:lnTo>
                        <a:lnTo>
                          <a:pt x="423" y="72"/>
                        </a:lnTo>
                        <a:lnTo>
                          <a:pt x="420" y="91"/>
                        </a:lnTo>
                        <a:lnTo>
                          <a:pt x="428" y="114"/>
                        </a:lnTo>
                        <a:lnTo>
                          <a:pt x="438" y="121"/>
                        </a:lnTo>
                        <a:lnTo>
                          <a:pt x="420" y="114"/>
                        </a:lnTo>
                        <a:lnTo>
                          <a:pt x="397" y="108"/>
                        </a:lnTo>
                        <a:lnTo>
                          <a:pt x="382" y="104"/>
                        </a:lnTo>
                        <a:lnTo>
                          <a:pt x="353" y="100"/>
                        </a:lnTo>
                        <a:lnTo>
                          <a:pt x="321" y="100"/>
                        </a:lnTo>
                        <a:lnTo>
                          <a:pt x="273" y="103"/>
                        </a:lnTo>
                        <a:lnTo>
                          <a:pt x="229" y="103"/>
                        </a:lnTo>
                        <a:lnTo>
                          <a:pt x="198" y="103"/>
                        </a:lnTo>
                        <a:lnTo>
                          <a:pt x="165" y="99"/>
                        </a:lnTo>
                        <a:lnTo>
                          <a:pt x="130" y="93"/>
                        </a:lnTo>
                        <a:lnTo>
                          <a:pt x="99" y="83"/>
                        </a:lnTo>
                        <a:lnTo>
                          <a:pt x="70" y="72"/>
                        </a:lnTo>
                        <a:lnTo>
                          <a:pt x="40" y="56"/>
                        </a:lnTo>
                        <a:lnTo>
                          <a:pt x="15" y="41"/>
                        </a:lnTo>
                        <a:lnTo>
                          <a:pt x="0" y="29"/>
                        </a:lnTo>
                        <a:lnTo>
                          <a:pt x="11" y="0"/>
                        </a:lnTo>
                        <a:close/>
                      </a:path>
                    </a:pathLst>
                  </a:custGeom>
                  <a:solidFill>
                    <a:srgbClr val="FFA040"/>
                  </a:solidFill>
                  <a:ln w="9525">
                    <a:noFill/>
                  </a:ln>
                </p:spPr>
                <p:txBody>
                  <a:bodyPr/>
                  <a:p>
                    <a:endParaRPr lang="zh-CN" altLang="en-US"/>
                  </a:p>
                </p:txBody>
              </p:sp>
              <p:sp>
                <p:nvSpPr>
                  <p:cNvPr id="62474" name="Freeform 12"/>
                  <p:cNvSpPr>
                    <a:spLocks noChangeAspect="1"/>
                  </p:cNvSpPr>
                  <p:nvPr/>
                </p:nvSpPr>
                <p:spPr>
                  <a:xfrm>
                    <a:off x="1358" y="3279"/>
                    <a:ext cx="303" cy="76"/>
                  </a:xfrm>
                  <a:custGeom>
                    <a:avLst/>
                    <a:gdLst/>
                    <a:ahLst/>
                    <a:cxnLst>
                      <a:cxn ang="0">
                        <a:pos x="0" y="1"/>
                      </a:cxn>
                      <a:cxn ang="0">
                        <a:pos x="0" y="0"/>
                      </a:cxn>
                      <a:cxn ang="0">
                        <a:pos x="0" y="1"/>
                      </a:cxn>
                      <a:cxn ang="0">
                        <a:pos x="0" y="1"/>
                      </a:cxn>
                      <a:cxn ang="0">
                        <a:pos x="0" y="1"/>
                      </a:cxn>
                      <a:cxn ang="0">
                        <a:pos x="1" y="1"/>
                      </a:cxn>
                      <a:cxn ang="0">
                        <a:pos x="1" y="1"/>
                      </a:cxn>
                      <a:cxn ang="0">
                        <a:pos x="1" y="1"/>
                      </a:cxn>
                      <a:cxn ang="0">
                        <a:pos x="2" y="1"/>
                      </a:cxn>
                      <a:cxn ang="0">
                        <a:pos x="2" y="1"/>
                      </a:cxn>
                      <a:cxn ang="0">
                        <a:pos x="3" y="1"/>
                      </a:cxn>
                      <a:cxn ang="0">
                        <a:pos x="3" y="1"/>
                      </a:cxn>
                      <a:cxn ang="0">
                        <a:pos x="3" y="0"/>
                      </a:cxn>
                      <a:cxn ang="0">
                        <a:pos x="3" y="0"/>
                      </a:cxn>
                      <a:cxn ang="0">
                        <a:pos x="4" y="0"/>
                      </a:cxn>
                      <a:cxn ang="0">
                        <a:pos x="4" y="0"/>
                      </a:cxn>
                      <a:cxn ang="0">
                        <a:pos x="4" y="0"/>
                      </a:cxn>
                      <a:cxn ang="0">
                        <a:pos x="4" y="0"/>
                      </a:cxn>
                      <a:cxn ang="0">
                        <a:pos x="3" y="0"/>
                      </a:cxn>
                      <a:cxn ang="0">
                        <a:pos x="3" y="1"/>
                      </a:cxn>
                      <a:cxn ang="0">
                        <a:pos x="3" y="1"/>
                      </a:cxn>
                      <a:cxn ang="0">
                        <a:pos x="2" y="1"/>
                      </a:cxn>
                      <a:cxn ang="0">
                        <a:pos x="2" y="1"/>
                      </a:cxn>
                      <a:cxn ang="0">
                        <a:pos x="2" y="1"/>
                      </a:cxn>
                      <a:cxn ang="0">
                        <a:pos x="1" y="1"/>
                      </a:cxn>
                      <a:cxn ang="0">
                        <a:pos x="1" y="1"/>
                      </a:cxn>
                      <a:cxn ang="0">
                        <a:pos x="1" y="1"/>
                      </a:cxn>
                      <a:cxn ang="0">
                        <a:pos x="0" y="1"/>
                      </a:cxn>
                      <a:cxn ang="0">
                        <a:pos x="0" y="1"/>
                      </a:cxn>
                      <a:cxn ang="0">
                        <a:pos x="0" y="1"/>
                      </a:cxn>
                      <a:cxn ang="0">
                        <a:pos x="0" y="1"/>
                      </a:cxn>
                      <a:cxn ang="0">
                        <a:pos x="0" y="1"/>
                      </a:cxn>
                    </a:cxnLst>
                    <a:pathLst>
                      <a:path w="909" h="228">
                        <a:moveTo>
                          <a:pt x="17" y="124"/>
                        </a:moveTo>
                        <a:lnTo>
                          <a:pt x="30" y="115"/>
                        </a:lnTo>
                        <a:lnTo>
                          <a:pt x="22" y="139"/>
                        </a:lnTo>
                        <a:lnTo>
                          <a:pt x="33" y="152"/>
                        </a:lnTo>
                        <a:lnTo>
                          <a:pt x="83" y="168"/>
                        </a:lnTo>
                        <a:lnTo>
                          <a:pt x="164" y="184"/>
                        </a:lnTo>
                        <a:lnTo>
                          <a:pt x="244" y="195"/>
                        </a:lnTo>
                        <a:lnTo>
                          <a:pt x="340" y="192"/>
                        </a:lnTo>
                        <a:lnTo>
                          <a:pt x="449" y="176"/>
                        </a:lnTo>
                        <a:lnTo>
                          <a:pt x="564" y="156"/>
                        </a:lnTo>
                        <a:lnTo>
                          <a:pt x="667" y="135"/>
                        </a:lnTo>
                        <a:lnTo>
                          <a:pt x="706" y="124"/>
                        </a:lnTo>
                        <a:lnTo>
                          <a:pt x="759" y="102"/>
                        </a:lnTo>
                        <a:lnTo>
                          <a:pt x="814" y="71"/>
                        </a:lnTo>
                        <a:lnTo>
                          <a:pt x="865" y="41"/>
                        </a:lnTo>
                        <a:lnTo>
                          <a:pt x="909" y="0"/>
                        </a:lnTo>
                        <a:lnTo>
                          <a:pt x="894" y="48"/>
                        </a:lnTo>
                        <a:lnTo>
                          <a:pt x="859" y="80"/>
                        </a:lnTo>
                        <a:lnTo>
                          <a:pt x="798" y="113"/>
                        </a:lnTo>
                        <a:lnTo>
                          <a:pt x="728" y="146"/>
                        </a:lnTo>
                        <a:lnTo>
                          <a:pt x="652" y="167"/>
                        </a:lnTo>
                        <a:lnTo>
                          <a:pt x="567" y="185"/>
                        </a:lnTo>
                        <a:lnTo>
                          <a:pt x="480" y="205"/>
                        </a:lnTo>
                        <a:lnTo>
                          <a:pt x="417" y="216"/>
                        </a:lnTo>
                        <a:lnTo>
                          <a:pt x="360" y="225"/>
                        </a:lnTo>
                        <a:lnTo>
                          <a:pt x="285" y="228"/>
                        </a:lnTo>
                        <a:lnTo>
                          <a:pt x="195" y="221"/>
                        </a:lnTo>
                        <a:lnTo>
                          <a:pt x="114" y="210"/>
                        </a:lnTo>
                        <a:lnTo>
                          <a:pt x="57" y="193"/>
                        </a:lnTo>
                        <a:lnTo>
                          <a:pt x="14" y="170"/>
                        </a:lnTo>
                        <a:lnTo>
                          <a:pt x="0" y="150"/>
                        </a:lnTo>
                        <a:lnTo>
                          <a:pt x="17" y="124"/>
                        </a:lnTo>
                        <a:close/>
                      </a:path>
                    </a:pathLst>
                  </a:custGeom>
                  <a:solidFill>
                    <a:srgbClr val="FFA040"/>
                  </a:solidFill>
                  <a:ln w="9525">
                    <a:noFill/>
                  </a:ln>
                </p:spPr>
                <p:txBody>
                  <a:bodyPr/>
                  <a:p>
                    <a:endParaRPr lang="zh-CN" altLang="en-US"/>
                  </a:p>
                </p:txBody>
              </p:sp>
              <p:grpSp>
                <p:nvGrpSpPr>
                  <p:cNvPr id="62475" name="Group 13"/>
                  <p:cNvGrpSpPr>
                    <a:grpSpLocks noChangeAspect="1"/>
                  </p:cNvGrpSpPr>
                  <p:nvPr/>
                </p:nvGrpSpPr>
                <p:grpSpPr>
                  <a:xfrm>
                    <a:off x="1206" y="3171"/>
                    <a:ext cx="106" cy="153"/>
                    <a:chOff x="1206" y="3171"/>
                    <a:chExt cx="106" cy="153"/>
                  </a:xfrm>
                </p:grpSpPr>
                <p:sp>
                  <p:nvSpPr>
                    <p:cNvPr id="62476" name="Freeform 14"/>
                    <p:cNvSpPr>
                      <a:spLocks noChangeAspect="1"/>
                    </p:cNvSpPr>
                    <p:nvPr/>
                  </p:nvSpPr>
                  <p:spPr>
                    <a:xfrm>
                      <a:off x="1206" y="3305"/>
                      <a:ext cx="53" cy="19"/>
                    </a:xfrm>
                    <a:custGeom>
                      <a:avLst/>
                      <a:gdLst/>
                      <a:ahLst/>
                      <a:cxnLst>
                        <a:cxn ang="0">
                          <a:pos x="1" y="0"/>
                        </a:cxn>
                        <a:cxn ang="0">
                          <a:pos x="1" y="0"/>
                        </a:cxn>
                        <a:cxn ang="0">
                          <a:pos x="1" y="0"/>
                        </a:cxn>
                        <a:cxn ang="0">
                          <a:pos x="1" y="0"/>
                        </a:cxn>
                        <a:cxn ang="0">
                          <a:pos x="1" y="0"/>
                        </a:cxn>
                        <a:cxn ang="0">
                          <a:pos x="1" y="0"/>
                        </a:cxn>
                        <a:cxn ang="0">
                          <a:pos x="0" y="0"/>
                        </a:cxn>
                        <a:cxn ang="0">
                          <a:pos x="0" y="0"/>
                        </a:cxn>
                        <a:cxn ang="0">
                          <a:pos x="0" y="0"/>
                        </a:cxn>
                        <a:cxn ang="0">
                          <a:pos x="0" y="0"/>
                        </a:cxn>
                        <a:cxn ang="0">
                          <a:pos x="0" y="0"/>
                        </a:cxn>
                        <a:cxn ang="0">
                          <a:pos x="0" y="0"/>
                        </a:cxn>
                        <a:cxn ang="0">
                          <a:pos x="1" y="0"/>
                        </a:cxn>
                      </a:cxnLst>
                      <a:pathLst>
                        <a:path w="157" h="56">
                          <a:moveTo>
                            <a:pt x="157" y="2"/>
                          </a:moveTo>
                          <a:lnTo>
                            <a:pt x="156" y="7"/>
                          </a:lnTo>
                          <a:lnTo>
                            <a:pt x="154" y="9"/>
                          </a:lnTo>
                          <a:lnTo>
                            <a:pt x="153" y="11"/>
                          </a:lnTo>
                          <a:lnTo>
                            <a:pt x="150" y="20"/>
                          </a:lnTo>
                          <a:lnTo>
                            <a:pt x="127" y="35"/>
                          </a:lnTo>
                          <a:lnTo>
                            <a:pt x="16" y="56"/>
                          </a:lnTo>
                          <a:lnTo>
                            <a:pt x="0" y="53"/>
                          </a:lnTo>
                          <a:lnTo>
                            <a:pt x="24" y="43"/>
                          </a:lnTo>
                          <a:lnTo>
                            <a:pt x="52" y="27"/>
                          </a:lnTo>
                          <a:lnTo>
                            <a:pt x="85" y="3"/>
                          </a:lnTo>
                          <a:lnTo>
                            <a:pt x="114" y="0"/>
                          </a:lnTo>
                          <a:lnTo>
                            <a:pt x="157" y="2"/>
                          </a:lnTo>
                          <a:close/>
                        </a:path>
                      </a:pathLst>
                    </a:custGeom>
                    <a:solidFill>
                      <a:srgbClr val="FFA040"/>
                    </a:solidFill>
                    <a:ln w="9525">
                      <a:noFill/>
                    </a:ln>
                  </p:spPr>
                  <p:txBody>
                    <a:bodyPr/>
                    <a:p>
                      <a:endParaRPr lang="zh-CN" altLang="en-US"/>
                    </a:p>
                  </p:txBody>
                </p:sp>
                <p:sp>
                  <p:nvSpPr>
                    <p:cNvPr id="62477" name="Freeform 15"/>
                    <p:cNvSpPr>
                      <a:spLocks noChangeAspect="1"/>
                    </p:cNvSpPr>
                    <p:nvPr/>
                  </p:nvSpPr>
                  <p:spPr>
                    <a:xfrm>
                      <a:off x="1217" y="3273"/>
                      <a:ext cx="55" cy="21"/>
                    </a:xfrm>
                    <a:custGeom>
                      <a:avLst/>
                      <a:gdLst/>
                      <a:ahLst/>
                      <a:cxnLst>
                        <a:cxn ang="0">
                          <a:pos x="0" y="0"/>
                        </a:cxn>
                        <a:cxn ang="0">
                          <a:pos x="0" y="0"/>
                        </a:cxn>
                        <a:cxn ang="0">
                          <a:pos x="1" y="0"/>
                        </a:cxn>
                        <a:cxn ang="0">
                          <a:pos x="1" y="0"/>
                        </a:cxn>
                        <a:cxn ang="0">
                          <a:pos x="1" y="0"/>
                        </a:cxn>
                        <a:cxn ang="0">
                          <a:pos x="0" y="0"/>
                        </a:cxn>
                        <a:cxn ang="0">
                          <a:pos x="0" y="0"/>
                        </a:cxn>
                        <a:cxn ang="0">
                          <a:pos x="0" y="0"/>
                        </a:cxn>
                        <a:cxn ang="0">
                          <a:pos x="0" y="0"/>
                        </a:cxn>
                      </a:cxnLst>
                      <a:pathLst>
                        <a:path w="164" h="65">
                          <a:moveTo>
                            <a:pt x="0" y="65"/>
                          </a:moveTo>
                          <a:lnTo>
                            <a:pt x="63" y="43"/>
                          </a:lnTo>
                          <a:lnTo>
                            <a:pt x="138" y="54"/>
                          </a:lnTo>
                          <a:lnTo>
                            <a:pt x="164" y="13"/>
                          </a:lnTo>
                          <a:lnTo>
                            <a:pt x="155" y="0"/>
                          </a:lnTo>
                          <a:lnTo>
                            <a:pt x="113" y="5"/>
                          </a:lnTo>
                          <a:lnTo>
                            <a:pt x="68" y="7"/>
                          </a:lnTo>
                          <a:lnTo>
                            <a:pt x="21" y="19"/>
                          </a:lnTo>
                          <a:lnTo>
                            <a:pt x="0" y="65"/>
                          </a:lnTo>
                          <a:close/>
                        </a:path>
                      </a:pathLst>
                    </a:custGeom>
                    <a:solidFill>
                      <a:srgbClr val="FFA040"/>
                    </a:solidFill>
                    <a:ln w="9525">
                      <a:noFill/>
                    </a:ln>
                  </p:spPr>
                  <p:txBody>
                    <a:bodyPr/>
                    <a:p>
                      <a:endParaRPr lang="zh-CN" altLang="en-US"/>
                    </a:p>
                  </p:txBody>
                </p:sp>
                <p:sp>
                  <p:nvSpPr>
                    <p:cNvPr id="62478" name="Freeform 16"/>
                    <p:cNvSpPr>
                      <a:spLocks noChangeAspect="1"/>
                    </p:cNvSpPr>
                    <p:nvPr/>
                  </p:nvSpPr>
                  <p:spPr>
                    <a:xfrm>
                      <a:off x="1233" y="3229"/>
                      <a:ext cx="54" cy="28"/>
                    </a:xfrm>
                    <a:custGeom>
                      <a:avLst/>
                      <a:gdLst/>
                      <a:ahLst/>
                      <a:cxnLst>
                        <a:cxn ang="0">
                          <a:pos x="1" y="0"/>
                        </a:cxn>
                        <a:cxn ang="0">
                          <a:pos x="1" y="0"/>
                        </a:cxn>
                        <a:cxn ang="0">
                          <a:pos x="0" y="0"/>
                        </a:cxn>
                        <a:cxn ang="0">
                          <a:pos x="0" y="0"/>
                        </a:cxn>
                        <a:cxn ang="0">
                          <a:pos x="0" y="0"/>
                        </a:cxn>
                        <a:cxn ang="0">
                          <a:pos x="0" y="0"/>
                        </a:cxn>
                        <a:cxn ang="0">
                          <a:pos x="0" y="0"/>
                        </a:cxn>
                        <a:cxn ang="0">
                          <a:pos x="1" y="0"/>
                        </a:cxn>
                        <a:cxn ang="0">
                          <a:pos x="1" y="0"/>
                        </a:cxn>
                      </a:cxnLst>
                      <a:pathLst>
                        <a:path w="161" h="83">
                          <a:moveTo>
                            <a:pt x="161" y="49"/>
                          </a:moveTo>
                          <a:lnTo>
                            <a:pt x="142" y="83"/>
                          </a:lnTo>
                          <a:lnTo>
                            <a:pt x="15" y="48"/>
                          </a:lnTo>
                          <a:lnTo>
                            <a:pt x="0" y="29"/>
                          </a:lnTo>
                          <a:lnTo>
                            <a:pt x="8" y="0"/>
                          </a:lnTo>
                          <a:lnTo>
                            <a:pt x="19" y="17"/>
                          </a:lnTo>
                          <a:lnTo>
                            <a:pt x="58" y="23"/>
                          </a:lnTo>
                          <a:lnTo>
                            <a:pt x="130" y="47"/>
                          </a:lnTo>
                          <a:lnTo>
                            <a:pt x="161" y="49"/>
                          </a:lnTo>
                          <a:close/>
                        </a:path>
                      </a:pathLst>
                    </a:custGeom>
                    <a:solidFill>
                      <a:srgbClr val="FFA040"/>
                    </a:solidFill>
                    <a:ln w="9525">
                      <a:noFill/>
                    </a:ln>
                  </p:spPr>
                  <p:txBody>
                    <a:bodyPr/>
                    <a:p>
                      <a:endParaRPr lang="zh-CN" altLang="en-US"/>
                    </a:p>
                  </p:txBody>
                </p:sp>
                <p:sp>
                  <p:nvSpPr>
                    <p:cNvPr id="62479" name="Freeform 17"/>
                    <p:cNvSpPr>
                      <a:spLocks noChangeAspect="1"/>
                    </p:cNvSpPr>
                    <p:nvPr/>
                  </p:nvSpPr>
                  <p:spPr>
                    <a:xfrm>
                      <a:off x="1249" y="3202"/>
                      <a:ext cx="58" cy="23"/>
                    </a:xfrm>
                    <a:custGeom>
                      <a:avLst/>
                      <a:gdLst/>
                      <a:ahLst/>
                      <a:cxnLst>
                        <a:cxn ang="0">
                          <a:pos x="0" y="0"/>
                        </a:cxn>
                        <a:cxn ang="0">
                          <a:pos x="0" y="0"/>
                        </a:cxn>
                        <a:cxn ang="0">
                          <a:pos x="1" y="0"/>
                        </a:cxn>
                        <a:cxn ang="0">
                          <a:pos x="1" y="0"/>
                        </a:cxn>
                        <a:cxn ang="0">
                          <a:pos x="1" y="0"/>
                        </a:cxn>
                        <a:cxn ang="0">
                          <a:pos x="0" y="0"/>
                        </a:cxn>
                        <a:cxn ang="0">
                          <a:pos x="0" y="0"/>
                        </a:cxn>
                        <a:cxn ang="0">
                          <a:pos x="0" y="0"/>
                        </a:cxn>
                        <a:cxn ang="0">
                          <a:pos x="0" y="0"/>
                        </a:cxn>
                      </a:cxnLst>
                      <a:pathLst>
                        <a:path w="175" h="69">
                          <a:moveTo>
                            <a:pt x="7" y="0"/>
                          </a:moveTo>
                          <a:lnTo>
                            <a:pt x="116" y="29"/>
                          </a:lnTo>
                          <a:lnTo>
                            <a:pt x="143" y="29"/>
                          </a:lnTo>
                          <a:lnTo>
                            <a:pt x="175" y="26"/>
                          </a:lnTo>
                          <a:lnTo>
                            <a:pt x="151" y="58"/>
                          </a:lnTo>
                          <a:lnTo>
                            <a:pt x="94" y="69"/>
                          </a:lnTo>
                          <a:lnTo>
                            <a:pt x="28" y="48"/>
                          </a:lnTo>
                          <a:lnTo>
                            <a:pt x="0" y="32"/>
                          </a:lnTo>
                          <a:lnTo>
                            <a:pt x="7" y="0"/>
                          </a:lnTo>
                          <a:close/>
                        </a:path>
                      </a:pathLst>
                    </a:custGeom>
                    <a:solidFill>
                      <a:srgbClr val="FFA040"/>
                    </a:solidFill>
                    <a:ln w="9525">
                      <a:noFill/>
                    </a:ln>
                  </p:spPr>
                  <p:txBody>
                    <a:bodyPr/>
                    <a:p>
                      <a:endParaRPr lang="zh-CN" altLang="en-US"/>
                    </a:p>
                  </p:txBody>
                </p:sp>
                <p:sp>
                  <p:nvSpPr>
                    <p:cNvPr id="62480" name="Freeform 18"/>
                    <p:cNvSpPr>
                      <a:spLocks noChangeAspect="1"/>
                    </p:cNvSpPr>
                    <p:nvPr/>
                  </p:nvSpPr>
                  <p:spPr>
                    <a:xfrm>
                      <a:off x="1260" y="3171"/>
                      <a:ext cx="52" cy="20"/>
                    </a:xfrm>
                    <a:custGeom>
                      <a:avLst/>
                      <a:gdLst/>
                      <a:ahLst/>
                      <a:cxnLst>
                        <a:cxn ang="0">
                          <a:pos x="0" y="0"/>
                        </a:cxn>
                        <a:cxn ang="0">
                          <a:pos x="0" y="0"/>
                        </a:cxn>
                        <a:cxn ang="0">
                          <a:pos x="0" y="0"/>
                        </a:cxn>
                        <a:cxn ang="0">
                          <a:pos x="1" y="0"/>
                        </a:cxn>
                        <a:cxn ang="0">
                          <a:pos x="1" y="0"/>
                        </a:cxn>
                        <a:cxn ang="0">
                          <a:pos x="1" y="0"/>
                        </a:cxn>
                        <a:cxn ang="0">
                          <a:pos x="0" y="0"/>
                        </a:cxn>
                        <a:cxn ang="0">
                          <a:pos x="0" y="0"/>
                        </a:cxn>
                      </a:cxnLst>
                      <a:pathLst>
                        <a:path w="156" h="60">
                          <a:moveTo>
                            <a:pt x="2" y="35"/>
                          </a:moveTo>
                          <a:lnTo>
                            <a:pt x="0" y="60"/>
                          </a:lnTo>
                          <a:lnTo>
                            <a:pt x="92" y="60"/>
                          </a:lnTo>
                          <a:lnTo>
                            <a:pt x="156" y="30"/>
                          </a:lnTo>
                          <a:lnTo>
                            <a:pt x="156" y="0"/>
                          </a:lnTo>
                          <a:lnTo>
                            <a:pt x="122" y="17"/>
                          </a:lnTo>
                          <a:lnTo>
                            <a:pt x="58" y="35"/>
                          </a:lnTo>
                          <a:lnTo>
                            <a:pt x="2" y="35"/>
                          </a:lnTo>
                          <a:close/>
                        </a:path>
                      </a:pathLst>
                    </a:custGeom>
                    <a:solidFill>
                      <a:srgbClr val="FFA040"/>
                    </a:solidFill>
                    <a:ln w="9525">
                      <a:noFill/>
                    </a:ln>
                  </p:spPr>
                  <p:txBody>
                    <a:bodyPr/>
                    <a:p>
                      <a:endParaRPr lang="zh-CN" altLang="en-US"/>
                    </a:p>
                  </p:txBody>
                </p:sp>
              </p:grpSp>
            </p:grpSp>
            <p:sp>
              <p:nvSpPr>
                <p:cNvPr id="62481" name="Freeform 19"/>
                <p:cNvSpPr>
                  <a:spLocks noChangeAspect="1"/>
                </p:cNvSpPr>
                <p:nvPr/>
              </p:nvSpPr>
              <p:spPr>
                <a:xfrm>
                  <a:off x="1269" y="2994"/>
                  <a:ext cx="590" cy="350"/>
                </a:xfrm>
                <a:custGeom>
                  <a:avLst/>
                  <a:gdLst/>
                  <a:ahLst/>
                  <a:cxnLst>
                    <a:cxn ang="0">
                      <a:pos x="0" y="2"/>
                    </a:cxn>
                    <a:cxn ang="0">
                      <a:pos x="0" y="2"/>
                    </a:cxn>
                    <a:cxn ang="0">
                      <a:pos x="1" y="1"/>
                    </a:cxn>
                    <a:cxn ang="0">
                      <a:pos x="2" y="0"/>
                    </a:cxn>
                    <a:cxn ang="0">
                      <a:pos x="3" y="0"/>
                    </a:cxn>
                    <a:cxn ang="0">
                      <a:pos x="3" y="0"/>
                    </a:cxn>
                    <a:cxn ang="0">
                      <a:pos x="4" y="0"/>
                    </a:cxn>
                    <a:cxn ang="0">
                      <a:pos x="5" y="0"/>
                    </a:cxn>
                    <a:cxn ang="0">
                      <a:pos x="6" y="1"/>
                    </a:cxn>
                    <a:cxn ang="0">
                      <a:pos x="6" y="1"/>
                    </a:cxn>
                    <a:cxn ang="0">
                      <a:pos x="6" y="2"/>
                    </a:cxn>
                    <a:cxn ang="0">
                      <a:pos x="7" y="2"/>
                    </a:cxn>
                    <a:cxn ang="0">
                      <a:pos x="7" y="2"/>
                    </a:cxn>
                    <a:cxn ang="0">
                      <a:pos x="7" y="2"/>
                    </a:cxn>
                    <a:cxn ang="0">
                      <a:pos x="7" y="3"/>
                    </a:cxn>
                    <a:cxn ang="0">
                      <a:pos x="7" y="3"/>
                    </a:cxn>
                    <a:cxn ang="0">
                      <a:pos x="7" y="3"/>
                    </a:cxn>
                    <a:cxn ang="0">
                      <a:pos x="7" y="4"/>
                    </a:cxn>
                    <a:cxn ang="0">
                      <a:pos x="7" y="4"/>
                    </a:cxn>
                    <a:cxn ang="0">
                      <a:pos x="6" y="4"/>
                    </a:cxn>
                    <a:cxn ang="0">
                      <a:pos x="7" y="4"/>
                    </a:cxn>
                    <a:cxn ang="0">
                      <a:pos x="7" y="4"/>
                    </a:cxn>
                    <a:cxn ang="0">
                      <a:pos x="7" y="3"/>
                    </a:cxn>
                    <a:cxn ang="0">
                      <a:pos x="6" y="3"/>
                    </a:cxn>
                    <a:cxn ang="0">
                      <a:pos x="6" y="3"/>
                    </a:cxn>
                    <a:cxn ang="0">
                      <a:pos x="5" y="3"/>
                    </a:cxn>
                    <a:cxn ang="0">
                      <a:pos x="5" y="3"/>
                    </a:cxn>
                    <a:cxn ang="0">
                      <a:pos x="5" y="3"/>
                    </a:cxn>
                    <a:cxn ang="0">
                      <a:pos x="5" y="3"/>
                    </a:cxn>
                    <a:cxn ang="0">
                      <a:pos x="6" y="3"/>
                    </a:cxn>
                    <a:cxn ang="0">
                      <a:pos x="5" y="2"/>
                    </a:cxn>
                    <a:cxn ang="0">
                      <a:pos x="5" y="2"/>
                    </a:cxn>
                    <a:cxn ang="0">
                      <a:pos x="5" y="2"/>
                    </a:cxn>
                    <a:cxn ang="0">
                      <a:pos x="4" y="1"/>
                    </a:cxn>
                    <a:cxn ang="0">
                      <a:pos x="4" y="1"/>
                    </a:cxn>
                    <a:cxn ang="0">
                      <a:pos x="4" y="1"/>
                    </a:cxn>
                    <a:cxn ang="0">
                      <a:pos x="3" y="1"/>
                    </a:cxn>
                    <a:cxn ang="0">
                      <a:pos x="3" y="1"/>
                    </a:cxn>
                    <a:cxn ang="0">
                      <a:pos x="3" y="1"/>
                    </a:cxn>
                    <a:cxn ang="0">
                      <a:pos x="3" y="1"/>
                    </a:cxn>
                    <a:cxn ang="0">
                      <a:pos x="3" y="1"/>
                    </a:cxn>
                    <a:cxn ang="0">
                      <a:pos x="2" y="1"/>
                    </a:cxn>
                    <a:cxn ang="0">
                      <a:pos x="2" y="2"/>
                    </a:cxn>
                    <a:cxn ang="0">
                      <a:pos x="1" y="2"/>
                    </a:cxn>
                    <a:cxn ang="0">
                      <a:pos x="1" y="2"/>
                    </a:cxn>
                    <a:cxn ang="0">
                      <a:pos x="1" y="2"/>
                    </a:cxn>
                    <a:cxn ang="0">
                      <a:pos x="1" y="3"/>
                    </a:cxn>
                    <a:cxn ang="0">
                      <a:pos x="1" y="3"/>
                    </a:cxn>
                    <a:cxn ang="0">
                      <a:pos x="1" y="4"/>
                    </a:cxn>
                    <a:cxn ang="0">
                      <a:pos x="0" y="4"/>
                    </a:cxn>
                    <a:cxn ang="0">
                      <a:pos x="0" y="3"/>
                    </a:cxn>
                    <a:cxn ang="0">
                      <a:pos x="0" y="3"/>
                    </a:cxn>
                    <a:cxn ang="0">
                      <a:pos x="1" y="3"/>
                    </a:cxn>
                    <a:cxn ang="0">
                      <a:pos x="1" y="2"/>
                    </a:cxn>
                    <a:cxn ang="0">
                      <a:pos x="1" y="2"/>
                    </a:cxn>
                  </a:cxnLst>
                  <a:pathLst>
                    <a:path w="1768" h="1051">
                      <a:moveTo>
                        <a:pt x="191" y="440"/>
                      </a:moveTo>
                      <a:lnTo>
                        <a:pt x="0" y="521"/>
                      </a:lnTo>
                      <a:lnTo>
                        <a:pt x="30" y="462"/>
                      </a:lnTo>
                      <a:lnTo>
                        <a:pt x="80" y="373"/>
                      </a:lnTo>
                      <a:lnTo>
                        <a:pt x="132" y="296"/>
                      </a:lnTo>
                      <a:lnTo>
                        <a:pt x="220" y="225"/>
                      </a:lnTo>
                      <a:lnTo>
                        <a:pt x="349" y="144"/>
                      </a:lnTo>
                      <a:lnTo>
                        <a:pt x="440" y="92"/>
                      </a:lnTo>
                      <a:lnTo>
                        <a:pt x="535" y="52"/>
                      </a:lnTo>
                      <a:lnTo>
                        <a:pt x="631" y="26"/>
                      </a:lnTo>
                      <a:lnTo>
                        <a:pt x="726" y="7"/>
                      </a:lnTo>
                      <a:lnTo>
                        <a:pt x="814" y="4"/>
                      </a:lnTo>
                      <a:lnTo>
                        <a:pt x="932" y="0"/>
                      </a:lnTo>
                      <a:lnTo>
                        <a:pt x="1042" y="7"/>
                      </a:lnTo>
                      <a:lnTo>
                        <a:pt x="1138" y="26"/>
                      </a:lnTo>
                      <a:lnTo>
                        <a:pt x="1247" y="85"/>
                      </a:lnTo>
                      <a:lnTo>
                        <a:pt x="1314" y="129"/>
                      </a:lnTo>
                      <a:lnTo>
                        <a:pt x="1401" y="195"/>
                      </a:lnTo>
                      <a:lnTo>
                        <a:pt x="1467" y="262"/>
                      </a:lnTo>
                      <a:lnTo>
                        <a:pt x="1489" y="300"/>
                      </a:lnTo>
                      <a:lnTo>
                        <a:pt x="1493" y="366"/>
                      </a:lnTo>
                      <a:lnTo>
                        <a:pt x="1493" y="414"/>
                      </a:lnTo>
                      <a:lnTo>
                        <a:pt x="1606" y="410"/>
                      </a:lnTo>
                      <a:lnTo>
                        <a:pt x="1591" y="429"/>
                      </a:lnTo>
                      <a:lnTo>
                        <a:pt x="1580" y="458"/>
                      </a:lnTo>
                      <a:lnTo>
                        <a:pt x="1577" y="499"/>
                      </a:lnTo>
                      <a:lnTo>
                        <a:pt x="1588" y="547"/>
                      </a:lnTo>
                      <a:lnTo>
                        <a:pt x="1614" y="572"/>
                      </a:lnTo>
                      <a:lnTo>
                        <a:pt x="1650" y="602"/>
                      </a:lnTo>
                      <a:lnTo>
                        <a:pt x="1720" y="624"/>
                      </a:lnTo>
                      <a:lnTo>
                        <a:pt x="1768" y="635"/>
                      </a:lnTo>
                      <a:lnTo>
                        <a:pt x="1724" y="704"/>
                      </a:lnTo>
                      <a:lnTo>
                        <a:pt x="1702" y="755"/>
                      </a:lnTo>
                      <a:lnTo>
                        <a:pt x="1687" y="795"/>
                      </a:lnTo>
                      <a:lnTo>
                        <a:pt x="1673" y="857"/>
                      </a:lnTo>
                      <a:lnTo>
                        <a:pt x="1665" y="905"/>
                      </a:lnTo>
                      <a:lnTo>
                        <a:pt x="1665" y="938"/>
                      </a:lnTo>
                      <a:lnTo>
                        <a:pt x="1628" y="979"/>
                      </a:lnTo>
                      <a:lnTo>
                        <a:pt x="1555" y="1051"/>
                      </a:lnTo>
                      <a:lnTo>
                        <a:pt x="1541" y="1033"/>
                      </a:lnTo>
                      <a:lnTo>
                        <a:pt x="1562" y="997"/>
                      </a:lnTo>
                      <a:lnTo>
                        <a:pt x="1577" y="960"/>
                      </a:lnTo>
                      <a:lnTo>
                        <a:pt x="1584" y="916"/>
                      </a:lnTo>
                      <a:lnTo>
                        <a:pt x="1588" y="857"/>
                      </a:lnTo>
                      <a:lnTo>
                        <a:pt x="1595" y="824"/>
                      </a:lnTo>
                      <a:lnTo>
                        <a:pt x="1584" y="806"/>
                      </a:lnTo>
                      <a:lnTo>
                        <a:pt x="1573" y="791"/>
                      </a:lnTo>
                      <a:lnTo>
                        <a:pt x="1541" y="791"/>
                      </a:lnTo>
                      <a:lnTo>
                        <a:pt x="1467" y="798"/>
                      </a:lnTo>
                      <a:lnTo>
                        <a:pt x="1401" y="809"/>
                      </a:lnTo>
                      <a:lnTo>
                        <a:pt x="1346" y="817"/>
                      </a:lnTo>
                      <a:lnTo>
                        <a:pt x="1306" y="820"/>
                      </a:lnTo>
                      <a:lnTo>
                        <a:pt x="1244" y="813"/>
                      </a:lnTo>
                      <a:lnTo>
                        <a:pt x="1218" y="806"/>
                      </a:lnTo>
                      <a:lnTo>
                        <a:pt x="1160" y="791"/>
                      </a:lnTo>
                      <a:lnTo>
                        <a:pt x="1134" y="777"/>
                      </a:lnTo>
                      <a:lnTo>
                        <a:pt x="1251" y="682"/>
                      </a:lnTo>
                      <a:lnTo>
                        <a:pt x="1299" y="667"/>
                      </a:lnTo>
                      <a:lnTo>
                        <a:pt x="1342" y="641"/>
                      </a:lnTo>
                      <a:lnTo>
                        <a:pt x="1360" y="617"/>
                      </a:lnTo>
                      <a:lnTo>
                        <a:pt x="1360" y="602"/>
                      </a:lnTo>
                      <a:lnTo>
                        <a:pt x="1327" y="565"/>
                      </a:lnTo>
                      <a:lnTo>
                        <a:pt x="1270" y="524"/>
                      </a:lnTo>
                      <a:lnTo>
                        <a:pt x="1181" y="458"/>
                      </a:lnTo>
                      <a:lnTo>
                        <a:pt x="1109" y="414"/>
                      </a:lnTo>
                      <a:lnTo>
                        <a:pt x="1094" y="407"/>
                      </a:lnTo>
                      <a:lnTo>
                        <a:pt x="1098" y="373"/>
                      </a:lnTo>
                      <a:lnTo>
                        <a:pt x="1090" y="337"/>
                      </a:lnTo>
                      <a:lnTo>
                        <a:pt x="1046" y="300"/>
                      </a:lnTo>
                      <a:lnTo>
                        <a:pt x="1016" y="264"/>
                      </a:lnTo>
                      <a:lnTo>
                        <a:pt x="972" y="236"/>
                      </a:lnTo>
                      <a:lnTo>
                        <a:pt x="928" y="214"/>
                      </a:lnTo>
                      <a:lnTo>
                        <a:pt x="884" y="203"/>
                      </a:lnTo>
                      <a:lnTo>
                        <a:pt x="840" y="203"/>
                      </a:lnTo>
                      <a:lnTo>
                        <a:pt x="804" y="217"/>
                      </a:lnTo>
                      <a:lnTo>
                        <a:pt x="771" y="232"/>
                      </a:lnTo>
                      <a:lnTo>
                        <a:pt x="741" y="232"/>
                      </a:lnTo>
                      <a:lnTo>
                        <a:pt x="690" y="254"/>
                      </a:lnTo>
                      <a:lnTo>
                        <a:pt x="664" y="275"/>
                      </a:lnTo>
                      <a:lnTo>
                        <a:pt x="715" y="271"/>
                      </a:lnTo>
                      <a:lnTo>
                        <a:pt x="682" y="292"/>
                      </a:lnTo>
                      <a:lnTo>
                        <a:pt x="638" y="307"/>
                      </a:lnTo>
                      <a:lnTo>
                        <a:pt x="597" y="318"/>
                      </a:lnTo>
                      <a:lnTo>
                        <a:pt x="546" y="329"/>
                      </a:lnTo>
                      <a:lnTo>
                        <a:pt x="498" y="348"/>
                      </a:lnTo>
                      <a:lnTo>
                        <a:pt x="427" y="388"/>
                      </a:lnTo>
                      <a:lnTo>
                        <a:pt x="382" y="429"/>
                      </a:lnTo>
                      <a:lnTo>
                        <a:pt x="335" y="454"/>
                      </a:lnTo>
                      <a:lnTo>
                        <a:pt x="312" y="480"/>
                      </a:lnTo>
                      <a:lnTo>
                        <a:pt x="305" y="517"/>
                      </a:lnTo>
                      <a:lnTo>
                        <a:pt x="294" y="565"/>
                      </a:lnTo>
                      <a:lnTo>
                        <a:pt x="290" y="605"/>
                      </a:lnTo>
                      <a:lnTo>
                        <a:pt x="312" y="620"/>
                      </a:lnTo>
                      <a:lnTo>
                        <a:pt x="294" y="667"/>
                      </a:lnTo>
                      <a:lnTo>
                        <a:pt x="265" y="759"/>
                      </a:lnTo>
                      <a:lnTo>
                        <a:pt x="220" y="850"/>
                      </a:lnTo>
                      <a:lnTo>
                        <a:pt x="183" y="894"/>
                      </a:lnTo>
                      <a:lnTo>
                        <a:pt x="132" y="898"/>
                      </a:lnTo>
                      <a:lnTo>
                        <a:pt x="73" y="905"/>
                      </a:lnTo>
                      <a:lnTo>
                        <a:pt x="26" y="913"/>
                      </a:lnTo>
                      <a:lnTo>
                        <a:pt x="56" y="865"/>
                      </a:lnTo>
                      <a:lnTo>
                        <a:pt x="77" y="820"/>
                      </a:lnTo>
                      <a:lnTo>
                        <a:pt x="99" y="785"/>
                      </a:lnTo>
                      <a:lnTo>
                        <a:pt x="117" y="722"/>
                      </a:lnTo>
                      <a:lnTo>
                        <a:pt x="132" y="674"/>
                      </a:lnTo>
                      <a:lnTo>
                        <a:pt x="143" y="620"/>
                      </a:lnTo>
                      <a:lnTo>
                        <a:pt x="154" y="580"/>
                      </a:lnTo>
                      <a:lnTo>
                        <a:pt x="172" y="543"/>
                      </a:lnTo>
                      <a:lnTo>
                        <a:pt x="183" y="502"/>
                      </a:lnTo>
                      <a:lnTo>
                        <a:pt x="191" y="440"/>
                      </a:lnTo>
                      <a:close/>
                    </a:path>
                  </a:pathLst>
                </a:custGeom>
                <a:solidFill>
                  <a:srgbClr val="FFA040"/>
                </a:solidFill>
                <a:ln w="9525">
                  <a:noFill/>
                </a:ln>
              </p:spPr>
              <p:txBody>
                <a:bodyPr/>
                <a:p>
                  <a:endParaRPr lang="zh-CN" altLang="en-US"/>
                </a:p>
              </p:txBody>
            </p:sp>
          </p:grpSp>
          <p:sp>
            <p:nvSpPr>
              <p:cNvPr id="62482" name="Freeform 20"/>
              <p:cNvSpPr>
                <a:spLocks noChangeAspect="1"/>
              </p:cNvSpPr>
              <p:nvPr/>
            </p:nvSpPr>
            <p:spPr>
              <a:xfrm>
                <a:off x="1136" y="2894"/>
                <a:ext cx="787" cy="437"/>
              </a:xfrm>
              <a:custGeom>
                <a:avLst/>
                <a:gdLst/>
                <a:ahLst/>
                <a:cxnLst>
                  <a:cxn ang="0">
                    <a:pos x="1" y="5"/>
                  </a:cxn>
                  <a:cxn ang="0">
                    <a:pos x="0" y="5"/>
                  </a:cxn>
                  <a:cxn ang="0">
                    <a:pos x="0" y="4"/>
                  </a:cxn>
                  <a:cxn ang="0">
                    <a:pos x="1" y="4"/>
                  </a:cxn>
                  <a:cxn ang="0">
                    <a:pos x="1" y="3"/>
                  </a:cxn>
                  <a:cxn ang="0">
                    <a:pos x="1" y="2"/>
                  </a:cxn>
                  <a:cxn ang="0">
                    <a:pos x="1" y="2"/>
                  </a:cxn>
                  <a:cxn ang="0">
                    <a:pos x="2" y="1"/>
                  </a:cxn>
                  <a:cxn ang="0">
                    <a:pos x="2" y="1"/>
                  </a:cxn>
                  <a:cxn ang="0">
                    <a:pos x="2" y="1"/>
                  </a:cxn>
                  <a:cxn ang="0">
                    <a:pos x="2" y="1"/>
                  </a:cxn>
                  <a:cxn ang="0">
                    <a:pos x="3" y="1"/>
                  </a:cxn>
                  <a:cxn ang="0">
                    <a:pos x="3" y="1"/>
                  </a:cxn>
                  <a:cxn ang="0">
                    <a:pos x="4" y="1"/>
                  </a:cxn>
                  <a:cxn ang="0">
                    <a:pos x="4" y="0"/>
                  </a:cxn>
                  <a:cxn ang="0">
                    <a:pos x="4" y="1"/>
                  </a:cxn>
                  <a:cxn ang="0">
                    <a:pos x="5" y="0"/>
                  </a:cxn>
                  <a:cxn ang="0">
                    <a:pos x="4" y="0"/>
                  </a:cxn>
                  <a:cxn ang="0">
                    <a:pos x="5" y="0"/>
                  </a:cxn>
                  <a:cxn ang="0">
                    <a:pos x="5" y="0"/>
                  </a:cxn>
                  <a:cxn ang="0">
                    <a:pos x="5" y="0"/>
                  </a:cxn>
                  <a:cxn ang="0">
                    <a:pos x="5" y="0"/>
                  </a:cxn>
                  <a:cxn ang="0">
                    <a:pos x="5" y="0"/>
                  </a:cxn>
                  <a:cxn ang="0">
                    <a:pos x="6" y="0"/>
                  </a:cxn>
                  <a:cxn ang="0">
                    <a:pos x="7" y="0"/>
                  </a:cxn>
                  <a:cxn ang="0">
                    <a:pos x="7" y="0"/>
                  </a:cxn>
                  <a:cxn ang="0">
                    <a:pos x="7" y="0"/>
                  </a:cxn>
                  <a:cxn ang="0">
                    <a:pos x="8" y="1"/>
                  </a:cxn>
                  <a:cxn ang="0">
                    <a:pos x="8" y="0"/>
                  </a:cxn>
                  <a:cxn ang="0">
                    <a:pos x="8" y="1"/>
                  </a:cxn>
                  <a:cxn ang="0">
                    <a:pos x="8" y="1"/>
                  </a:cxn>
                  <a:cxn ang="0">
                    <a:pos x="9" y="0"/>
                  </a:cxn>
                  <a:cxn ang="0">
                    <a:pos x="9" y="1"/>
                  </a:cxn>
                  <a:cxn ang="0">
                    <a:pos x="9" y="2"/>
                  </a:cxn>
                  <a:cxn ang="0">
                    <a:pos x="9" y="1"/>
                  </a:cxn>
                  <a:cxn ang="0">
                    <a:pos x="9" y="2"/>
                  </a:cxn>
                  <a:cxn ang="0">
                    <a:pos x="10" y="2"/>
                  </a:cxn>
                  <a:cxn ang="0">
                    <a:pos x="8" y="4"/>
                  </a:cxn>
                  <a:cxn ang="0">
                    <a:pos x="8" y="3"/>
                  </a:cxn>
                  <a:cxn ang="0">
                    <a:pos x="8" y="3"/>
                  </a:cxn>
                  <a:cxn ang="0">
                    <a:pos x="7" y="2"/>
                  </a:cxn>
                  <a:cxn ang="0">
                    <a:pos x="6" y="1"/>
                  </a:cxn>
                  <a:cxn ang="0">
                    <a:pos x="5" y="1"/>
                  </a:cxn>
                  <a:cxn ang="0">
                    <a:pos x="4" y="2"/>
                  </a:cxn>
                  <a:cxn ang="0">
                    <a:pos x="2" y="2"/>
                  </a:cxn>
                  <a:cxn ang="0">
                    <a:pos x="2" y="3"/>
                  </a:cxn>
                  <a:cxn ang="0">
                    <a:pos x="2" y="4"/>
                  </a:cxn>
                  <a:cxn ang="0">
                    <a:pos x="2" y="4"/>
                  </a:cxn>
                  <a:cxn ang="0">
                    <a:pos x="1" y="4"/>
                  </a:cxn>
                  <a:cxn ang="0">
                    <a:pos x="1" y="4"/>
                  </a:cxn>
                  <a:cxn ang="0">
                    <a:pos x="1" y="4"/>
                  </a:cxn>
                  <a:cxn ang="0">
                    <a:pos x="1" y="5"/>
                  </a:cxn>
                  <a:cxn ang="0">
                    <a:pos x="1" y="5"/>
                  </a:cxn>
                  <a:cxn ang="0">
                    <a:pos x="1" y="5"/>
                  </a:cxn>
                </a:cxnLst>
                <a:pathLst>
                  <a:path w="2361" h="1311">
                    <a:moveTo>
                      <a:pt x="231" y="1235"/>
                    </a:moveTo>
                    <a:lnTo>
                      <a:pt x="183" y="1262"/>
                    </a:lnTo>
                    <a:lnTo>
                      <a:pt x="136" y="1286"/>
                    </a:lnTo>
                    <a:lnTo>
                      <a:pt x="7" y="1311"/>
                    </a:lnTo>
                    <a:lnTo>
                      <a:pt x="0" y="1216"/>
                    </a:lnTo>
                    <a:lnTo>
                      <a:pt x="15" y="1066"/>
                    </a:lnTo>
                    <a:lnTo>
                      <a:pt x="84" y="960"/>
                    </a:lnTo>
                    <a:lnTo>
                      <a:pt x="130" y="864"/>
                    </a:lnTo>
                    <a:lnTo>
                      <a:pt x="162" y="816"/>
                    </a:lnTo>
                    <a:lnTo>
                      <a:pt x="167" y="694"/>
                    </a:lnTo>
                    <a:lnTo>
                      <a:pt x="189" y="646"/>
                    </a:lnTo>
                    <a:lnTo>
                      <a:pt x="258" y="506"/>
                    </a:lnTo>
                    <a:lnTo>
                      <a:pt x="299" y="440"/>
                    </a:lnTo>
                    <a:lnTo>
                      <a:pt x="315" y="414"/>
                    </a:lnTo>
                    <a:lnTo>
                      <a:pt x="374" y="414"/>
                    </a:lnTo>
                    <a:lnTo>
                      <a:pt x="406" y="338"/>
                    </a:lnTo>
                    <a:lnTo>
                      <a:pt x="417" y="363"/>
                    </a:lnTo>
                    <a:lnTo>
                      <a:pt x="433" y="359"/>
                    </a:lnTo>
                    <a:lnTo>
                      <a:pt x="464" y="257"/>
                    </a:lnTo>
                    <a:lnTo>
                      <a:pt x="510" y="210"/>
                    </a:lnTo>
                    <a:lnTo>
                      <a:pt x="501" y="323"/>
                    </a:lnTo>
                    <a:lnTo>
                      <a:pt x="591" y="273"/>
                    </a:lnTo>
                    <a:lnTo>
                      <a:pt x="693" y="207"/>
                    </a:lnTo>
                    <a:lnTo>
                      <a:pt x="767" y="145"/>
                    </a:lnTo>
                    <a:lnTo>
                      <a:pt x="774" y="185"/>
                    </a:lnTo>
                    <a:lnTo>
                      <a:pt x="827" y="159"/>
                    </a:lnTo>
                    <a:lnTo>
                      <a:pt x="870" y="115"/>
                    </a:lnTo>
                    <a:lnTo>
                      <a:pt x="898" y="126"/>
                    </a:lnTo>
                    <a:lnTo>
                      <a:pt x="928" y="155"/>
                    </a:lnTo>
                    <a:lnTo>
                      <a:pt x="961" y="112"/>
                    </a:lnTo>
                    <a:lnTo>
                      <a:pt x="1035" y="52"/>
                    </a:lnTo>
                    <a:lnTo>
                      <a:pt x="1005" y="122"/>
                    </a:lnTo>
                    <a:lnTo>
                      <a:pt x="1031" y="96"/>
                    </a:lnTo>
                    <a:lnTo>
                      <a:pt x="1127" y="8"/>
                    </a:lnTo>
                    <a:lnTo>
                      <a:pt x="1073" y="61"/>
                    </a:lnTo>
                    <a:lnTo>
                      <a:pt x="1071" y="96"/>
                    </a:lnTo>
                    <a:lnTo>
                      <a:pt x="1105" y="85"/>
                    </a:lnTo>
                    <a:lnTo>
                      <a:pt x="1130" y="81"/>
                    </a:lnTo>
                    <a:lnTo>
                      <a:pt x="1180" y="42"/>
                    </a:lnTo>
                    <a:lnTo>
                      <a:pt x="1240" y="4"/>
                    </a:lnTo>
                    <a:lnTo>
                      <a:pt x="1175" y="56"/>
                    </a:lnTo>
                    <a:lnTo>
                      <a:pt x="1167" y="75"/>
                    </a:lnTo>
                    <a:lnTo>
                      <a:pt x="1186" y="74"/>
                    </a:lnTo>
                    <a:lnTo>
                      <a:pt x="1258" y="48"/>
                    </a:lnTo>
                    <a:lnTo>
                      <a:pt x="1318" y="0"/>
                    </a:lnTo>
                    <a:lnTo>
                      <a:pt x="1284" y="56"/>
                    </a:lnTo>
                    <a:lnTo>
                      <a:pt x="1328" y="48"/>
                    </a:lnTo>
                    <a:lnTo>
                      <a:pt x="1397" y="37"/>
                    </a:lnTo>
                    <a:lnTo>
                      <a:pt x="1535" y="41"/>
                    </a:lnTo>
                    <a:lnTo>
                      <a:pt x="1581" y="45"/>
                    </a:lnTo>
                    <a:lnTo>
                      <a:pt x="1619" y="53"/>
                    </a:lnTo>
                    <a:lnTo>
                      <a:pt x="1654" y="67"/>
                    </a:lnTo>
                    <a:lnTo>
                      <a:pt x="1691" y="81"/>
                    </a:lnTo>
                    <a:lnTo>
                      <a:pt x="1805" y="56"/>
                    </a:lnTo>
                    <a:lnTo>
                      <a:pt x="1875" y="89"/>
                    </a:lnTo>
                    <a:lnTo>
                      <a:pt x="1927" y="126"/>
                    </a:lnTo>
                    <a:lnTo>
                      <a:pt x="1952" y="123"/>
                    </a:lnTo>
                    <a:lnTo>
                      <a:pt x="2000" y="94"/>
                    </a:lnTo>
                    <a:lnTo>
                      <a:pt x="2017" y="137"/>
                    </a:lnTo>
                    <a:lnTo>
                      <a:pt x="1984" y="175"/>
                    </a:lnTo>
                    <a:lnTo>
                      <a:pt x="2026" y="207"/>
                    </a:lnTo>
                    <a:lnTo>
                      <a:pt x="2048" y="204"/>
                    </a:lnTo>
                    <a:lnTo>
                      <a:pt x="2139" y="144"/>
                    </a:lnTo>
                    <a:lnTo>
                      <a:pt x="2180" y="90"/>
                    </a:lnTo>
                    <a:lnTo>
                      <a:pt x="2213" y="8"/>
                    </a:lnTo>
                    <a:lnTo>
                      <a:pt x="2176" y="149"/>
                    </a:lnTo>
                    <a:lnTo>
                      <a:pt x="2067" y="277"/>
                    </a:lnTo>
                    <a:lnTo>
                      <a:pt x="2143" y="392"/>
                    </a:lnTo>
                    <a:lnTo>
                      <a:pt x="2154" y="370"/>
                    </a:lnTo>
                    <a:lnTo>
                      <a:pt x="2237" y="352"/>
                    </a:lnTo>
                    <a:lnTo>
                      <a:pt x="2255" y="368"/>
                    </a:lnTo>
                    <a:lnTo>
                      <a:pt x="2183" y="451"/>
                    </a:lnTo>
                    <a:lnTo>
                      <a:pt x="2234" y="484"/>
                    </a:lnTo>
                    <a:lnTo>
                      <a:pt x="2361" y="431"/>
                    </a:lnTo>
                    <a:lnTo>
                      <a:pt x="2079" y="912"/>
                    </a:lnTo>
                    <a:lnTo>
                      <a:pt x="2029" y="893"/>
                    </a:lnTo>
                    <a:lnTo>
                      <a:pt x="1976" y="844"/>
                    </a:lnTo>
                    <a:lnTo>
                      <a:pt x="1976" y="736"/>
                    </a:lnTo>
                    <a:lnTo>
                      <a:pt x="2006" y="714"/>
                    </a:lnTo>
                    <a:lnTo>
                      <a:pt x="1881" y="713"/>
                    </a:lnTo>
                    <a:lnTo>
                      <a:pt x="1881" y="586"/>
                    </a:lnTo>
                    <a:lnTo>
                      <a:pt x="1750" y="470"/>
                    </a:lnTo>
                    <a:lnTo>
                      <a:pt x="1639" y="388"/>
                    </a:lnTo>
                    <a:lnTo>
                      <a:pt x="1530" y="330"/>
                    </a:lnTo>
                    <a:lnTo>
                      <a:pt x="1331" y="316"/>
                    </a:lnTo>
                    <a:lnTo>
                      <a:pt x="1177" y="316"/>
                    </a:lnTo>
                    <a:lnTo>
                      <a:pt x="1015" y="337"/>
                    </a:lnTo>
                    <a:lnTo>
                      <a:pt x="867" y="381"/>
                    </a:lnTo>
                    <a:lnTo>
                      <a:pt x="727" y="460"/>
                    </a:lnTo>
                    <a:lnTo>
                      <a:pt x="596" y="558"/>
                    </a:lnTo>
                    <a:lnTo>
                      <a:pt x="531" y="611"/>
                    </a:lnTo>
                    <a:lnTo>
                      <a:pt x="451" y="743"/>
                    </a:lnTo>
                    <a:lnTo>
                      <a:pt x="429" y="807"/>
                    </a:lnTo>
                    <a:lnTo>
                      <a:pt x="391" y="866"/>
                    </a:lnTo>
                    <a:lnTo>
                      <a:pt x="376" y="866"/>
                    </a:lnTo>
                    <a:lnTo>
                      <a:pt x="374" y="892"/>
                    </a:lnTo>
                    <a:lnTo>
                      <a:pt x="354" y="930"/>
                    </a:lnTo>
                    <a:lnTo>
                      <a:pt x="344" y="930"/>
                    </a:lnTo>
                    <a:lnTo>
                      <a:pt x="345" y="963"/>
                    </a:lnTo>
                    <a:lnTo>
                      <a:pt x="338" y="999"/>
                    </a:lnTo>
                    <a:lnTo>
                      <a:pt x="316" y="1025"/>
                    </a:lnTo>
                    <a:lnTo>
                      <a:pt x="297" y="1055"/>
                    </a:lnTo>
                    <a:lnTo>
                      <a:pt x="257" y="1114"/>
                    </a:lnTo>
                    <a:lnTo>
                      <a:pt x="299" y="1143"/>
                    </a:lnTo>
                    <a:lnTo>
                      <a:pt x="268" y="1154"/>
                    </a:lnTo>
                    <a:lnTo>
                      <a:pt x="247" y="1201"/>
                    </a:lnTo>
                    <a:lnTo>
                      <a:pt x="269" y="1192"/>
                    </a:lnTo>
                    <a:lnTo>
                      <a:pt x="231" y="1235"/>
                    </a:lnTo>
                    <a:close/>
                  </a:path>
                </a:pathLst>
              </a:custGeom>
              <a:solidFill>
                <a:srgbClr val="402000"/>
              </a:solidFill>
              <a:ln w="9525">
                <a:noFill/>
              </a:ln>
            </p:spPr>
            <p:txBody>
              <a:bodyPr/>
              <a:p>
                <a:endParaRPr lang="zh-CN" altLang="en-US"/>
              </a:p>
            </p:txBody>
          </p:sp>
          <p:sp>
            <p:nvSpPr>
              <p:cNvPr id="62483" name="Freeform 21"/>
              <p:cNvSpPr>
                <a:spLocks noChangeAspect="1"/>
              </p:cNvSpPr>
              <p:nvPr/>
            </p:nvSpPr>
            <p:spPr>
              <a:xfrm>
                <a:off x="1367" y="3069"/>
                <a:ext cx="275" cy="128"/>
              </a:xfrm>
              <a:custGeom>
                <a:avLst/>
                <a:gdLst/>
                <a:ahLst/>
                <a:cxnLst>
                  <a:cxn ang="0">
                    <a:pos x="0" y="1"/>
                  </a:cxn>
                  <a:cxn ang="0">
                    <a:pos x="0" y="1"/>
                  </a:cxn>
                  <a:cxn ang="0">
                    <a:pos x="0" y="1"/>
                  </a:cxn>
                  <a:cxn ang="0">
                    <a:pos x="1" y="1"/>
                  </a:cxn>
                  <a:cxn ang="0">
                    <a:pos x="1" y="1"/>
                  </a:cxn>
                  <a:cxn ang="0">
                    <a:pos x="1" y="0"/>
                  </a:cxn>
                  <a:cxn ang="0">
                    <a:pos x="1" y="0"/>
                  </a:cxn>
                  <a:cxn ang="0">
                    <a:pos x="1" y="0"/>
                  </a:cxn>
                  <a:cxn ang="0">
                    <a:pos x="2" y="0"/>
                  </a:cxn>
                  <a:cxn ang="0">
                    <a:pos x="2" y="0"/>
                  </a:cxn>
                  <a:cxn ang="0">
                    <a:pos x="2" y="0"/>
                  </a:cxn>
                  <a:cxn ang="0">
                    <a:pos x="2" y="0"/>
                  </a:cxn>
                  <a:cxn ang="0">
                    <a:pos x="3" y="0"/>
                  </a:cxn>
                  <a:cxn ang="0">
                    <a:pos x="3" y="0"/>
                  </a:cxn>
                  <a:cxn ang="0">
                    <a:pos x="3" y="0"/>
                  </a:cxn>
                  <a:cxn ang="0">
                    <a:pos x="3" y="0"/>
                  </a:cxn>
                  <a:cxn ang="0">
                    <a:pos x="3" y="1"/>
                  </a:cxn>
                  <a:cxn ang="0">
                    <a:pos x="3" y="1"/>
                  </a:cxn>
                  <a:cxn ang="0">
                    <a:pos x="3" y="1"/>
                  </a:cxn>
                  <a:cxn ang="0">
                    <a:pos x="3" y="1"/>
                  </a:cxn>
                  <a:cxn ang="0">
                    <a:pos x="3" y="1"/>
                  </a:cxn>
                  <a:cxn ang="0">
                    <a:pos x="3" y="0"/>
                  </a:cxn>
                  <a:cxn ang="0">
                    <a:pos x="2" y="0"/>
                  </a:cxn>
                  <a:cxn ang="0">
                    <a:pos x="2" y="0"/>
                  </a:cxn>
                  <a:cxn ang="0">
                    <a:pos x="2" y="0"/>
                  </a:cxn>
                  <a:cxn ang="0">
                    <a:pos x="2" y="0"/>
                  </a:cxn>
                  <a:cxn ang="0">
                    <a:pos x="2" y="1"/>
                  </a:cxn>
                  <a:cxn ang="0">
                    <a:pos x="2" y="1"/>
                  </a:cxn>
                  <a:cxn ang="0">
                    <a:pos x="1" y="1"/>
                  </a:cxn>
                  <a:cxn ang="0">
                    <a:pos x="1" y="1"/>
                  </a:cxn>
                  <a:cxn ang="0">
                    <a:pos x="1" y="1"/>
                  </a:cxn>
                  <a:cxn ang="0">
                    <a:pos x="1" y="1"/>
                  </a:cxn>
                  <a:cxn ang="0">
                    <a:pos x="1" y="1"/>
                  </a:cxn>
                  <a:cxn ang="0">
                    <a:pos x="0" y="1"/>
                  </a:cxn>
                  <a:cxn ang="0">
                    <a:pos x="0" y="1"/>
                  </a:cxn>
                  <a:cxn ang="0">
                    <a:pos x="0" y="2"/>
                  </a:cxn>
                  <a:cxn ang="0">
                    <a:pos x="0" y="2"/>
                  </a:cxn>
                  <a:cxn ang="0">
                    <a:pos x="0" y="1"/>
                  </a:cxn>
                  <a:cxn ang="0">
                    <a:pos x="0" y="1"/>
                  </a:cxn>
                </a:cxnLst>
                <a:pathLst>
                  <a:path w="824" h="383">
                    <a:moveTo>
                      <a:pt x="0" y="285"/>
                    </a:moveTo>
                    <a:lnTo>
                      <a:pt x="15" y="240"/>
                    </a:lnTo>
                    <a:lnTo>
                      <a:pt x="66" y="196"/>
                    </a:lnTo>
                    <a:lnTo>
                      <a:pt x="125" y="152"/>
                    </a:lnTo>
                    <a:lnTo>
                      <a:pt x="172" y="123"/>
                    </a:lnTo>
                    <a:lnTo>
                      <a:pt x="222" y="100"/>
                    </a:lnTo>
                    <a:lnTo>
                      <a:pt x="285" y="76"/>
                    </a:lnTo>
                    <a:lnTo>
                      <a:pt x="359" y="58"/>
                    </a:lnTo>
                    <a:lnTo>
                      <a:pt x="425" y="40"/>
                    </a:lnTo>
                    <a:lnTo>
                      <a:pt x="469" y="26"/>
                    </a:lnTo>
                    <a:lnTo>
                      <a:pt x="531" y="7"/>
                    </a:lnTo>
                    <a:lnTo>
                      <a:pt x="579" y="0"/>
                    </a:lnTo>
                    <a:lnTo>
                      <a:pt x="629" y="0"/>
                    </a:lnTo>
                    <a:lnTo>
                      <a:pt x="670" y="26"/>
                    </a:lnTo>
                    <a:lnTo>
                      <a:pt x="710" y="58"/>
                    </a:lnTo>
                    <a:lnTo>
                      <a:pt x="747" y="97"/>
                    </a:lnTo>
                    <a:lnTo>
                      <a:pt x="795" y="126"/>
                    </a:lnTo>
                    <a:lnTo>
                      <a:pt x="824" y="148"/>
                    </a:lnTo>
                    <a:lnTo>
                      <a:pt x="801" y="182"/>
                    </a:lnTo>
                    <a:lnTo>
                      <a:pt x="747" y="156"/>
                    </a:lnTo>
                    <a:lnTo>
                      <a:pt x="683" y="123"/>
                    </a:lnTo>
                    <a:lnTo>
                      <a:pt x="639" y="104"/>
                    </a:lnTo>
                    <a:lnTo>
                      <a:pt x="582" y="83"/>
                    </a:lnTo>
                    <a:lnTo>
                      <a:pt x="542" y="81"/>
                    </a:lnTo>
                    <a:lnTo>
                      <a:pt x="501" y="83"/>
                    </a:lnTo>
                    <a:lnTo>
                      <a:pt x="472" y="96"/>
                    </a:lnTo>
                    <a:lnTo>
                      <a:pt x="424" y="123"/>
                    </a:lnTo>
                    <a:lnTo>
                      <a:pt x="369" y="152"/>
                    </a:lnTo>
                    <a:lnTo>
                      <a:pt x="322" y="178"/>
                    </a:lnTo>
                    <a:lnTo>
                      <a:pt x="273" y="205"/>
                    </a:lnTo>
                    <a:lnTo>
                      <a:pt x="225" y="237"/>
                    </a:lnTo>
                    <a:lnTo>
                      <a:pt x="194" y="263"/>
                    </a:lnTo>
                    <a:lnTo>
                      <a:pt x="154" y="287"/>
                    </a:lnTo>
                    <a:lnTo>
                      <a:pt x="107" y="320"/>
                    </a:lnTo>
                    <a:lnTo>
                      <a:pt x="55" y="353"/>
                    </a:lnTo>
                    <a:lnTo>
                      <a:pt x="11" y="383"/>
                    </a:lnTo>
                    <a:lnTo>
                      <a:pt x="0" y="372"/>
                    </a:lnTo>
                    <a:lnTo>
                      <a:pt x="0" y="335"/>
                    </a:lnTo>
                    <a:lnTo>
                      <a:pt x="0" y="285"/>
                    </a:lnTo>
                    <a:close/>
                  </a:path>
                </a:pathLst>
              </a:custGeom>
              <a:solidFill>
                <a:srgbClr val="C06000"/>
              </a:solidFill>
              <a:ln w="9525">
                <a:noFill/>
              </a:ln>
            </p:spPr>
            <p:txBody>
              <a:bodyPr/>
              <a:p>
                <a:endParaRPr lang="zh-CN" altLang="en-US"/>
              </a:p>
            </p:txBody>
          </p:sp>
          <p:sp>
            <p:nvSpPr>
              <p:cNvPr id="62484" name="Freeform 22"/>
              <p:cNvSpPr>
                <a:spLocks noChangeAspect="1"/>
              </p:cNvSpPr>
              <p:nvPr/>
            </p:nvSpPr>
            <p:spPr>
              <a:xfrm>
                <a:off x="1366" y="3100"/>
                <a:ext cx="123" cy="98"/>
              </a:xfrm>
              <a:custGeom>
                <a:avLst/>
                <a:gdLst/>
                <a:ahLst/>
                <a:cxnLst>
                  <a:cxn ang="0">
                    <a:pos x="2" y="0"/>
                  </a:cxn>
                  <a:cxn ang="0">
                    <a:pos x="1" y="0"/>
                  </a:cxn>
                  <a:cxn ang="0">
                    <a:pos x="1" y="0"/>
                  </a:cxn>
                  <a:cxn ang="0">
                    <a:pos x="1" y="0"/>
                  </a:cxn>
                  <a:cxn ang="0">
                    <a:pos x="1" y="0"/>
                  </a:cxn>
                  <a:cxn ang="0">
                    <a:pos x="1" y="1"/>
                  </a:cxn>
                  <a:cxn ang="0">
                    <a:pos x="1" y="1"/>
                  </a:cxn>
                  <a:cxn ang="0">
                    <a:pos x="0"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2" y="0"/>
                  </a:cxn>
                </a:cxnLst>
                <a:pathLst>
                  <a:path w="369" h="294">
                    <a:moveTo>
                      <a:pt x="369" y="1"/>
                    </a:moveTo>
                    <a:lnTo>
                      <a:pt x="336" y="31"/>
                    </a:lnTo>
                    <a:lnTo>
                      <a:pt x="298" y="52"/>
                    </a:lnTo>
                    <a:lnTo>
                      <a:pt x="249" y="76"/>
                    </a:lnTo>
                    <a:lnTo>
                      <a:pt x="190" y="109"/>
                    </a:lnTo>
                    <a:lnTo>
                      <a:pt x="153" y="133"/>
                    </a:lnTo>
                    <a:lnTo>
                      <a:pt x="128" y="154"/>
                    </a:lnTo>
                    <a:lnTo>
                      <a:pt x="116" y="172"/>
                    </a:lnTo>
                    <a:lnTo>
                      <a:pt x="116" y="183"/>
                    </a:lnTo>
                    <a:lnTo>
                      <a:pt x="128" y="187"/>
                    </a:lnTo>
                    <a:lnTo>
                      <a:pt x="140" y="187"/>
                    </a:lnTo>
                    <a:lnTo>
                      <a:pt x="156" y="183"/>
                    </a:lnTo>
                    <a:lnTo>
                      <a:pt x="175" y="176"/>
                    </a:lnTo>
                    <a:lnTo>
                      <a:pt x="199" y="170"/>
                    </a:lnTo>
                    <a:lnTo>
                      <a:pt x="188" y="179"/>
                    </a:lnTo>
                    <a:lnTo>
                      <a:pt x="167" y="202"/>
                    </a:lnTo>
                    <a:lnTo>
                      <a:pt x="149" y="216"/>
                    </a:lnTo>
                    <a:lnTo>
                      <a:pt x="123" y="237"/>
                    </a:lnTo>
                    <a:lnTo>
                      <a:pt x="99" y="252"/>
                    </a:lnTo>
                    <a:lnTo>
                      <a:pt x="70" y="272"/>
                    </a:lnTo>
                    <a:lnTo>
                      <a:pt x="45" y="285"/>
                    </a:lnTo>
                    <a:lnTo>
                      <a:pt x="21" y="294"/>
                    </a:lnTo>
                    <a:lnTo>
                      <a:pt x="0" y="294"/>
                    </a:lnTo>
                    <a:lnTo>
                      <a:pt x="4" y="268"/>
                    </a:lnTo>
                    <a:lnTo>
                      <a:pt x="8" y="238"/>
                    </a:lnTo>
                    <a:lnTo>
                      <a:pt x="18" y="199"/>
                    </a:lnTo>
                    <a:lnTo>
                      <a:pt x="29" y="172"/>
                    </a:lnTo>
                    <a:lnTo>
                      <a:pt x="40" y="154"/>
                    </a:lnTo>
                    <a:lnTo>
                      <a:pt x="62" y="135"/>
                    </a:lnTo>
                    <a:lnTo>
                      <a:pt x="89" y="117"/>
                    </a:lnTo>
                    <a:lnTo>
                      <a:pt x="123" y="95"/>
                    </a:lnTo>
                    <a:lnTo>
                      <a:pt x="153" y="76"/>
                    </a:lnTo>
                    <a:lnTo>
                      <a:pt x="186" y="57"/>
                    </a:lnTo>
                    <a:lnTo>
                      <a:pt x="218" y="41"/>
                    </a:lnTo>
                    <a:lnTo>
                      <a:pt x="245" y="26"/>
                    </a:lnTo>
                    <a:lnTo>
                      <a:pt x="266" y="12"/>
                    </a:lnTo>
                    <a:lnTo>
                      <a:pt x="280" y="9"/>
                    </a:lnTo>
                    <a:lnTo>
                      <a:pt x="298" y="5"/>
                    </a:lnTo>
                    <a:lnTo>
                      <a:pt x="320" y="1"/>
                    </a:lnTo>
                    <a:lnTo>
                      <a:pt x="342" y="0"/>
                    </a:lnTo>
                    <a:lnTo>
                      <a:pt x="369" y="1"/>
                    </a:lnTo>
                    <a:close/>
                  </a:path>
                </a:pathLst>
              </a:custGeom>
              <a:solidFill>
                <a:srgbClr val="603000"/>
              </a:solidFill>
              <a:ln w="9525">
                <a:noFill/>
              </a:ln>
            </p:spPr>
            <p:txBody>
              <a:bodyPr/>
              <a:p>
                <a:endParaRPr lang="zh-CN" altLang="en-US"/>
              </a:p>
            </p:txBody>
          </p:sp>
          <p:grpSp>
            <p:nvGrpSpPr>
              <p:cNvPr id="62485" name="Group 23"/>
              <p:cNvGrpSpPr>
                <a:grpSpLocks noChangeAspect="1"/>
              </p:cNvGrpSpPr>
              <p:nvPr/>
            </p:nvGrpSpPr>
            <p:grpSpPr>
              <a:xfrm>
                <a:off x="1167" y="3017"/>
                <a:ext cx="561" cy="374"/>
                <a:chOff x="1167" y="3017"/>
                <a:chExt cx="561" cy="374"/>
              </a:xfrm>
            </p:grpSpPr>
            <p:sp>
              <p:nvSpPr>
                <p:cNvPr id="62486" name="Freeform 24"/>
                <p:cNvSpPr>
                  <a:spLocks noChangeAspect="1"/>
                </p:cNvSpPr>
                <p:nvPr/>
              </p:nvSpPr>
              <p:spPr>
                <a:xfrm>
                  <a:off x="1167" y="3017"/>
                  <a:ext cx="499" cy="374"/>
                </a:xfrm>
                <a:custGeom>
                  <a:avLst/>
                  <a:gdLst/>
                  <a:ahLst/>
                  <a:cxnLst>
                    <a:cxn ang="0">
                      <a:pos x="0" y="5"/>
                    </a:cxn>
                    <a:cxn ang="0">
                      <a:pos x="0" y="5"/>
                    </a:cxn>
                    <a:cxn ang="0">
                      <a:pos x="1" y="4"/>
                    </a:cxn>
                    <a:cxn ang="0">
                      <a:pos x="1" y="4"/>
                    </a:cxn>
                    <a:cxn ang="0">
                      <a:pos x="1" y="4"/>
                    </a:cxn>
                    <a:cxn ang="0">
                      <a:pos x="2" y="3"/>
                    </a:cxn>
                    <a:cxn ang="0">
                      <a:pos x="2" y="3"/>
                    </a:cxn>
                    <a:cxn ang="0">
                      <a:pos x="2" y="2"/>
                    </a:cxn>
                    <a:cxn ang="0">
                      <a:pos x="2" y="2"/>
                    </a:cxn>
                    <a:cxn ang="0">
                      <a:pos x="2" y="2"/>
                    </a:cxn>
                    <a:cxn ang="0">
                      <a:pos x="2" y="2"/>
                    </a:cxn>
                    <a:cxn ang="0">
                      <a:pos x="3" y="1"/>
                    </a:cxn>
                    <a:cxn ang="0">
                      <a:pos x="3" y="1"/>
                    </a:cxn>
                    <a:cxn ang="0">
                      <a:pos x="3" y="1"/>
                    </a:cxn>
                    <a:cxn ang="0">
                      <a:pos x="4" y="0"/>
                    </a:cxn>
                    <a:cxn ang="0">
                      <a:pos x="4" y="0"/>
                    </a:cxn>
                    <a:cxn ang="0">
                      <a:pos x="5" y="0"/>
                    </a:cxn>
                    <a:cxn ang="0">
                      <a:pos x="5" y="0"/>
                    </a:cxn>
                    <a:cxn ang="0">
                      <a:pos x="6" y="1"/>
                    </a:cxn>
                    <a:cxn ang="0">
                      <a:pos x="6" y="1"/>
                    </a:cxn>
                    <a:cxn ang="0">
                      <a:pos x="6" y="1"/>
                    </a:cxn>
                    <a:cxn ang="0">
                      <a:pos x="6" y="1"/>
                    </a:cxn>
                    <a:cxn ang="0">
                      <a:pos x="6" y="1"/>
                    </a:cxn>
                    <a:cxn ang="0">
                      <a:pos x="5" y="0"/>
                    </a:cxn>
                    <a:cxn ang="0">
                      <a:pos x="5" y="0"/>
                    </a:cxn>
                    <a:cxn ang="0">
                      <a:pos x="5" y="0"/>
                    </a:cxn>
                    <a:cxn ang="0">
                      <a:pos x="6" y="0"/>
                    </a:cxn>
                    <a:cxn ang="0">
                      <a:pos x="6" y="0"/>
                    </a:cxn>
                    <a:cxn ang="0">
                      <a:pos x="6" y="0"/>
                    </a:cxn>
                    <a:cxn ang="0">
                      <a:pos x="6" y="0"/>
                    </a:cxn>
                    <a:cxn ang="0">
                      <a:pos x="6" y="0"/>
                    </a:cxn>
                    <a:cxn ang="0">
                      <a:pos x="6" y="0"/>
                    </a:cxn>
                    <a:cxn ang="0">
                      <a:pos x="5" y="0"/>
                    </a:cxn>
                    <a:cxn ang="0">
                      <a:pos x="5" y="0"/>
                    </a:cxn>
                    <a:cxn ang="0">
                      <a:pos x="5" y="0"/>
                    </a:cxn>
                    <a:cxn ang="0">
                      <a:pos x="5" y="0"/>
                    </a:cxn>
                    <a:cxn ang="0">
                      <a:pos x="4" y="0"/>
                    </a:cxn>
                    <a:cxn ang="0">
                      <a:pos x="4" y="0"/>
                    </a:cxn>
                    <a:cxn ang="0">
                      <a:pos x="4" y="1"/>
                    </a:cxn>
                    <a:cxn ang="0">
                      <a:pos x="3" y="1"/>
                    </a:cxn>
                    <a:cxn ang="0">
                      <a:pos x="3" y="1"/>
                    </a:cxn>
                    <a:cxn ang="0">
                      <a:pos x="3" y="1"/>
                    </a:cxn>
                    <a:cxn ang="0">
                      <a:pos x="2" y="1"/>
                    </a:cxn>
                    <a:cxn ang="0">
                      <a:pos x="2" y="2"/>
                    </a:cxn>
                    <a:cxn ang="0">
                      <a:pos x="2" y="2"/>
                    </a:cxn>
                    <a:cxn ang="0">
                      <a:pos x="2" y="3"/>
                    </a:cxn>
                    <a:cxn ang="0">
                      <a:pos x="1" y="3"/>
                    </a:cxn>
                    <a:cxn ang="0">
                      <a:pos x="1" y="3"/>
                    </a:cxn>
                    <a:cxn ang="0">
                      <a:pos x="1" y="4"/>
                    </a:cxn>
                    <a:cxn ang="0">
                      <a:pos x="1" y="4"/>
                    </a:cxn>
                    <a:cxn ang="0">
                      <a:pos x="1" y="4"/>
                    </a:cxn>
                    <a:cxn ang="0">
                      <a:pos x="1" y="4"/>
                    </a:cxn>
                    <a:cxn ang="0">
                      <a:pos x="0" y="4"/>
                    </a:cxn>
                  </a:cxnLst>
                  <a:pathLst>
                    <a:path w="1497" h="1121">
                      <a:moveTo>
                        <a:pt x="0" y="1110"/>
                      </a:moveTo>
                      <a:lnTo>
                        <a:pt x="23" y="1121"/>
                      </a:lnTo>
                      <a:lnTo>
                        <a:pt x="63" y="1121"/>
                      </a:lnTo>
                      <a:lnTo>
                        <a:pt x="104" y="1110"/>
                      </a:lnTo>
                      <a:lnTo>
                        <a:pt x="148" y="1077"/>
                      </a:lnTo>
                      <a:lnTo>
                        <a:pt x="188" y="1048"/>
                      </a:lnTo>
                      <a:lnTo>
                        <a:pt x="218" y="1011"/>
                      </a:lnTo>
                      <a:lnTo>
                        <a:pt x="251" y="970"/>
                      </a:lnTo>
                      <a:lnTo>
                        <a:pt x="284" y="927"/>
                      </a:lnTo>
                      <a:lnTo>
                        <a:pt x="321" y="879"/>
                      </a:lnTo>
                      <a:lnTo>
                        <a:pt x="347" y="840"/>
                      </a:lnTo>
                      <a:lnTo>
                        <a:pt x="368" y="788"/>
                      </a:lnTo>
                      <a:lnTo>
                        <a:pt x="400" y="722"/>
                      </a:lnTo>
                      <a:lnTo>
                        <a:pt x="418" y="678"/>
                      </a:lnTo>
                      <a:lnTo>
                        <a:pt x="433" y="634"/>
                      </a:lnTo>
                      <a:lnTo>
                        <a:pt x="448" y="604"/>
                      </a:lnTo>
                      <a:lnTo>
                        <a:pt x="481" y="575"/>
                      </a:lnTo>
                      <a:lnTo>
                        <a:pt x="510" y="532"/>
                      </a:lnTo>
                      <a:lnTo>
                        <a:pt x="532" y="502"/>
                      </a:lnTo>
                      <a:lnTo>
                        <a:pt x="555" y="465"/>
                      </a:lnTo>
                      <a:lnTo>
                        <a:pt x="573" y="429"/>
                      </a:lnTo>
                      <a:lnTo>
                        <a:pt x="591" y="392"/>
                      </a:lnTo>
                      <a:lnTo>
                        <a:pt x="614" y="351"/>
                      </a:lnTo>
                      <a:lnTo>
                        <a:pt x="639" y="318"/>
                      </a:lnTo>
                      <a:lnTo>
                        <a:pt x="684" y="279"/>
                      </a:lnTo>
                      <a:lnTo>
                        <a:pt x="738" y="238"/>
                      </a:lnTo>
                      <a:lnTo>
                        <a:pt x="786" y="199"/>
                      </a:lnTo>
                      <a:lnTo>
                        <a:pt x="837" y="166"/>
                      </a:lnTo>
                      <a:lnTo>
                        <a:pt x="885" y="140"/>
                      </a:lnTo>
                      <a:lnTo>
                        <a:pt x="955" y="118"/>
                      </a:lnTo>
                      <a:lnTo>
                        <a:pt x="1025" y="96"/>
                      </a:lnTo>
                      <a:lnTo>
                        <a:pt x="1077" y="85"/>
                      </a:lnTo>
                      <a:lnTo>
                        <a:pt x="1120" y="77"/>
                      </a:lnTo>
                      <a:lnTo>
                        <a:pt x="1174" y="77"/>
                      </a:lnTo>
                      <a:lnTo>
                        <a:pt x="1222" y="85"/>
                      </a:lnTo>
                      <a:lnTo>
                        <a:pt x="1270" y="100"/>
                      </a:lnTo>
                      <a:lnTo>
                        <a:pt x="1321" y="118"/>
                      </a:lnTo>
                      <a:lnTo>
                        <a:pt x="1369" y="140"/>
                      </a:lnTo>
                      <a:lnTo>
                        <a:pt x="1406" y="158"/>
                      </a:lnTo>
                      <a:lnTo>
                        <a:pt x="1443" y="173"/>
                      </a:lnTo>
                      <a:lnTo>
                        <a:pt x="1472" y="192"/>
                      </a:lnTo>
                      <a:lnTo>
                        <a:pt x="1497" y="216"/>
                      </a:lnTo>
                      <a:lnTo>
                        <a:pt x="1497" y="195"/>
                      </a:lnTo>
                      <a:lnTo>
                        <a:pt x="1497" y="181"/>
                      </a:lnTo>
                      <a:lnTo>
                        <a:pt x="1497" y="166"/>
                      </a:lnTo>
                      <a:lnTo>
                        <a:pt x="1454" y="140"/>
                      </a:lnTo>
                      <a:lnTo>
                        <a:pt x="1373" y="107"/>
                      </a:lnTo>
                      <a:lnTo>
                        <a:pt x="1321" y="85"/>
                      </a:lnTo>
                      <a:lnTo>
                        <a:pt x="1281" y="63"/>
                      </a:lnTo>
                      <a:lnTo>
                        <a:pt x="1259" y="48"/>
                      </a:lnTo>
                      <a:lnTo>
                        <a:pt x="1244" y="37"/>
                      </a:lnTo>
                      <a:lnTo>
                        <a:pt x="1273" y="37"/>
                      </a:lnTo>
                      <a:lnTo>
                        <a:pt x="1310" y="44"/>
                      </a:lnTo>
                      <a:lnTo>
                        <a:pt x="1358" y="48"/>
                      </a:lnTo>
                      <a:lnTo>
                        <a:pt x="1388" y="48"/>
                      </a:lnTo>
                      <a:lnTo>
                        <a:pt x="1428" y="44"/>
                      </a:lnTo>
                      <a:lnTo>
                        <a:pt x="1439" y="44"/>
                      </a:lnTo>
                      <a:lnTo>
                        <a:pt x="1458" y="59"/>
                      </a:lnTo>
                      <a:lnTo>
                        <a:pt x="1461" y="66"/>
                      </a:lnTo>
                      <a:lnTo>
                        <a:pt x="1469" y="85"/>
                      </a:lnTo>
                      <a:lnTo>
                        <a:pt x="1472" y="59"/>
                      </a:lnTo>
                      <a:lnTo>
                        <a:pt x="1450" y="37"/>
                      </a:lnTo>
                      <a:lnTo>
                        <a:pt x="1424" y="26"/>
                      </a:lnTo>
                      <a:lnTo>
                        <a:pt x="1395" y="15"/>
                      </a:lnTo>
                      <a:lnTo>
                        <a:pt x="1358" y="7"/>
                      </a:lnTo>
                      <a:lnTo>
                        <a:pt x="1321" y="4"/>
                      </a:lnTo>
                      <a:lnTo>
                        <a:pt x="1288" y="0"/>
                      </a:lnTo>
                      <a:lnTo>
                        <a:pt x="1251" y="0"/>
                      </a:lnTo>
                      <a:lnTo>
                        <a:pt x="1218" y="7"/>
                      </a:lnTo>
                      <a:lnTo>
                        <a:pt x="1181" y="26"/>
                      </a:lnTo>
                      <a:lnTo>
                        <a:pt x="1152" y="37"/>
                      </a:lnTo>
                      <a:lnTo>
                        <a:pt x="1110" y="52"/>
                      </a:lnTo>
                      <a:lnTo>
                        <a:pt x="1073" y="59"/>
                      </a:lnTo>
                      <a:lnTo>
                        <a:pt x="1029" y="70"/>
                      </a:lnTo>
                      <a:lnTo>
                        <a:pt x="985" y="85"/>
                      </a:lnTo>
                      <a:lnTo>
                        <a:pt x="926" y="103"/>
                      </a:lnTo>
                      <a:lnTo>
                        <a:pt x="889" y="114"/>
                      </a:lnTo>
                      <a:lnTo>
                        <a:pt x="859" y="125"/>
                      </a:lnTo>
                      <a:lnTo>
                        <a:pt x="815" y="140"/>
                      </a:lnTo>
                      <a:lnTo>
                        <a:pt x="778" y="155"/>
                      </a:lnTo>
                      <a:lnTo>
                        <a:pt x="745" y="184"/>
                      </a:lnTo>
                      <a:lnTo>
                        <a:pt x="720" y="213"/>
                      </a:lnTo>
                      <a:lnTo>
                        <a:pt x="676" y="242"/>
                      </a:lnTo>
                      <a:lnTo>
                        <a:pt x="636" y="285"/>
                      </a:lnTo>
                      <a:lnTo>
                        <a:pt x="591" y="322"/>
                      </a:lnTo>
                      <a:lnTo>
                        <a:pt x="566" y="359"/>
                      </a:lnTo>
                      <a:lnTo>
                        <a:pt x="532" y="403"/>
                      </a:lnTo>
                      <a:lnTo>
                        <a:pt x="507" y="440"/>
                      </a:lnTo>
                      <a:lnTo>
                        <a:pt x="473" y="484"/>
                      </a:lnTo>
                      <a:lnTo>
                        <a:pt x="444" y="535"/>
                      </a:lnTo>
                      <a:lnTo>
                        <a:pt x="418" y="578"/>
                      </a:lnTo>
                      <a:lnTo>
                        <a:pt x="400" y="608"/>
                      </a:lnTo>
                      <a:lnTo>
                        <a:pt x="375" y="652"/>
                      </a:lnTo>
                      <a:lnTo>
                        <a:pt x="362" y="685"/>
                      </a:lnTo>
                      <a:lnTo>
                        <a:pt x="340" y="733"/>
                      </a:lnTo>
                      <a:lnTo>
                        <a:pt x="314" y="777"/>
                      </a:lnTo>
                      <a:lnTo>
                        <a:pt x="295" y="822"/>
                      </a:lnTo>
                      <a:lnTo>
                        <a:pt x="284" y="850"/>
                      </a:lnTo>
                      <a:lnTo>
                        <a:pt x="270" y="879"/>
                      </a:lnTo>
                      <a:lnTo>
                        <a:pt x="251" y="909"/>
                      </a:lnTo>
                      <a:lnTo>
                        <a:pt x="225" y="927"/>
                      </a:lnTo>
                      <a:lnTo>
                        <a:pt x="192" y="948"/>
                      </a:lnTo>
                      <a:lnTo>
                        <a:pt x="163" y="989"/>
                      </a:lnTo>
                      <a:lnTo>
                        <a:pt x="141" y="1018"/>
                      </a:lnTo>
                      <a:lnTo>
                        <a:pt x="111" y="1033"/>
                      </a:lnTo>
                      <a:lnTo>
                        <a:pt x="78" y="1051"/>
                      </a:lnTo>
                      <a:lnTo>
                        <a:pt x="0" y="1110"/>
                      </a:lnTo>
                      <a:close/>
                    </a:path>
                  </a:pathLst>
                </a:custGeom>
                <a:solidFill>
                  <a:srgbClr val="201000"/>
                </a:solidFill>
                <a:ln w="9525">
                  <a:noFill/>
                </a:ln>
              </p:spPr>
              <p:txBody>
                <a:bodyPr/>
                <a:p>
                  <a:endParaRPr lang="zh-CN" altLang="en-US"/>
                </a:p>
              </p:txBody>
            </p:sp>
            <p:sp>
              <p:nvSpPr>
                <p:cNvPr id="62487" name="Freeform 25"/>
                <p:cNvSpPr>
                  <a:spLocks noChangeAspect="1"/>
                </p:cNvSpPr>
                <p:nvPr/>
              </p:nvSpPr>
              <p:spPr>
                <a:xfrm>
                  <a:off x="1484" y="3058"/>
                  <a:ext cx="244" cy="103"/>
                </a:xfrm>
                <a:custGeom>
                  <a:avLst/>
                  <a:gdLst/>
                  <a:ahLst/>
                  <a:cxnLst>
                    <a:cxn ang="0">
                      <a:pos x="2" y="1"/>
                    </a:cxn>
                    <a:cxn ang="0">
                      <a:pos x="2" y="1"/>
                    </a:cxn>
                    <a:cxn ang="0">
                      <a:pos x="3" y="1"/>
                    </a:cxn>
                    <a:cxn ang="0">
                      <a:pos x="3" y="1"/>
                    </a:cxn>
                    <a:cxn ang="0">
                      <a:pos x="3" y="1"/>
                    </a:cxn>
                    <a:cxn ang="0">
                      <a:pos x="3" y="1"/>
                    </a:cxn>
                    <a:cxn ang="0">
                      <a:pos x="2" y="1"/>
                    </a:cxn>
                    <a:cxn ang="0">
                      <a:pos x="2" y="1"/>
                    </a:cxn>
                    <a:cxn ang="0">
                      <a:pos x="2" y="1"/>
                    </a:cxn>
                    <a:cxn ang="0">
                      <a:pos x="2" y="0"/>
                    </a:cxn>
                    <a:cxn ang="0">
                      <a:pos x="2" y="0"/>
                    </a:cxn>
                    <a:cxn ang="0">
                      <a:pos x="1" y="0"/>
                    </a:cxn>
                    <a:cxn ang="0">
                      <a:pos x="1" y="0"/>
                    </a:cxn>
                    <a:cxn ang="0">
                      <a:pos x="1" y="0"/>
                    </a:cxn>
                    <a:cxn ang="0">
                      <a:pos x="1" y="0"/>
                    </a:cxn>
                    <a:cxn ang="0">
                      <a:pos x="1" y="0"/>
                    </a:cxn>
                    <a:cxn ang="0">
                      <a:pos x="1" y="0"/>
                    </a:cxn>
                    <a:cxn ang="0">
                      <a:pos x="0" y="0"/>
                    </a:cxn>
                    <a:cxn ang="0">
                      <a:pos x="0" y="0"/>
                    </a:cxn>
                    <a:cxn ang="0">
                      <a:pos x="0" y="0"/>
                    </a:cxn>
                    <a:cxn ang="0">
                      <a:pos x="0" y="0"/>
                    </a:cxn>
                    <a:cxn ang="0">
                      <a:pos x="0" y="0"/>
                    </a:cxn>
                    <a:cxn ang="0">
                      <a:pos x="1" y="0"/>
                    </a:cxn>
                    <a:cxn ang="0">
                      <a:pos x="1" y="0"/>
                    </a:cxn>
                    <a:cxn ang="0">
                      <a:pos x="1" y="0"/>
                    </a:cxn>
                    <a:cxn ang="0">
                      <a:pos x="1" y="0"/>
                    </a:cxn>
                    <a:cxn ang="0">
                      <a:pos x="1" y="0"/>
                    </a:cxn>
                    <a:cxn ang="0">
                      <a:pos x="2" y="1"/>
                    </a:cxn>
                    <a:cxn ang="0">
                      <a:pos x="2" y="1"/>
                    </a:cxn>
                  </a:cxnLst>
                  <a:pathLst>
                    <a:path w="731" h="310">
                      <a:moveTo>
                        <a:pt x="466" y="184"/>
                      </a:moveTo>
                      <a:lnTo>
                        <a:pt x="595" y="251"/>
                      </a:lnTo>
                      <a:lnTo>
                        <a:pt x="637" y="287"/>
                      </a:lnTo>
                      <a:lnTo>
                        <a:pt x="689" y="310"/>
                      </a:lnTo>
                      <a:lnTo>
                        <a:pt x="731" y="310"/>
                      </a:lnTo>
                      <a:lnTo>
                        <a:pt x="665" y="276"/>
                      </a:lnTo>
                      <a:lnTo>
                        <a:pt x="526" y="192"/>
                      </a:lnTo>
                      <a:lnTo>
                        <a:pt x="481" y="161"/>
                      </a:lnTo>
                      <a:lnTo>
                        <a:pt x="438" y="133"/>
                      </a:lnTo>
                      <a:lnTo>
                        <a:pt x="406" y="104"/>
                      </a:lnTo>
                      <a:lnTo>
                        <a:pt x="379" y="76"/>
                      </a:lnTo>
                      <a:lnTo>
                        <a:pt x="344" y="44"/>
                      </a:lnTo>
                      <a:lnTo>
                        <a:pt x="326" y="36"/>
                      </a:lnTo>
                      <a:lnTo>
                        <a:pt x="280" y="12"/>
                      </a:lnTo>
                      <a:lnTo>
                        <a:pt x="235" y="0"/>
                      </a:lnTo>
                      <a:lnTo>
                        <a:pt x="189" y="3"/>
                      </a:lnTo>
                      <a:lnTo>
                        <a:pt x="130" y="24"/>
                      </a:lnTo>
                      <a:lnTo>
                        <a:pt x="102" y="28"/>
                      </a:lnTo>
                      <a:lnTo>
                        <a:pt x="55" y="52"/>
                      </a:lnTo>
                      <a:lnTo>
                        <a:pt x="0" y="91"/>
                      </a:lnTo>
                      <a:lnTo>
                        <a:pt x="37" y="91"/>
                      </a:lnTo>
                      <a:lnTo>
                        <a:pt x="98" y="76"/>
                      </a:lnTo>
                      <a:lnTo>
                        <a:pt x="159" y="57"/>
                      </a:lnTo>
                      <a:lnTo>
                        <a:pt x="198" y="44"/>
                      </a:lnTo>
                      <a:lnTo>
                        <a:pt x="232" y="39"/>
                      </a:lnTo>
                      <a:lnTo>
                        <a:pt x="284" y="44"/>
                      </a:lnTo>
                      <a:lnTo>
                        <a:pt x="352" y="93"/>
                      </a:lnTo>
                      <a:lnTo>
                        <a:pt x="428" y="161"/>
                      </a:lnTo>
                      <a:lnTo>
                        <a:pt x="466" y="184"/>
                      </a:lnTo>
                      <a:close/>
                    </a:path>
                  </a:pathLst>
                </a:custGeom>
                <a:solidFill>
                  <a:srgbClr val="231105"/>
                </a:solidFill>
                <a:ln w="9525">
                  <a:noFill/>
                </a:ln>
              </p:spPr>
              <p:txBody>
                <a:bodyPr/>
                <a:p>
                  <a:endParaRPr lang="zh-CN" altLang="en-US"/>
                </a:p>
              </p:txBody>
            </p:sp>
          </p:grpSp>
          <p:grpSp>
            <p:nvGrpSpPr>
              <p:cNvPr id="62488" name="Group 26"/>
              <p:cNvGrpSpPr>
                <a:grpSpLocks noChangeAspect="1"/>
              </p:cNvGrpSpPr>
              <p:nvPr/>
            </p:nvGrpSpPr>
            <p:grpSpPr>
              <a:xfrm>
                <a:off x="1160" y="3094"/>
                <a:ext cx="569" cy="411"/>
                <a:chOff x="1160" y="3094"/>
                <a:chExt cx="569" cy="411"/>
              </a:xfrm>
            </p:grpSpPr>
            <p:grpSp>
              <p:nvGrpSpPr>
                <p:cNvPr id="62489" name="Group 27"/>
                <p:cNvGrpSpPr>
                  <a:grpSpLocks noChangeAspect="1"/>
                </p:cNvGrpSpPr>
                <p:nvPr/>
              </p:nvGrpSpPr>
              <p:grpSpPr>
                <a:xfrm>
                  <a:off x="1160" y="3094"/>
                  <a:ext cx="569" cy="411"/>
                  <a:chOff x="1160" y="3094"/>
                  <a:chExt cx="569" cy="411"/>
                </a:xfrm>
              </p:grpSpPr>
              <p:sp>
                <p:nvSpPr>
                  <p:cNvPr id="62490" name="Freeform 28"/>
                  <p:cNvSpPr>
                    <a:spLocks noChangeAspect="1"/>
                  </p:cNvSpPr>
                  <p:nvPr/>
                </p:nvSpPr>
                <p:spPr>
                  <a:xfrm>
                    <a:off x="1160" y="3094"/>
                    <a:ext cx="569" cy="411"/>
                  </a:xfrm>
                  <a:custGeom>
                    <a:avLst/>
                    <a:gdLst/>
                    <a:ahLst/>
                    <a:cxnLst>
                      <a:cxn ang="0">
                        <a:pos x="0" y="5"/>
                      </a:cxn>
                      <a:cxn ang="0">
                        <a:pos x="0" y="5"/>
                      </a:cxn>
                      <a:cxn ang="0">
                        <a:pos x="0" y="5"/>
                      </a:cxn>
                      <a:cxn ang="0">
                        <a:pos x="0" y="5"/>
                      </a:cxn>
                      <a:cxn ang="0">
                        <a:pos x="1" y="5"/>
                      </a:cxn>
                      <a:cxn ang="0">
                        <a:pos x="1" y="4"/>
                      </a:cxn>
                      <a:cxn ang="0">
                        <a:pos x="1" y="4"/>
                      </a:cxn>
                      <a:cxn ang="0">
                        <a:pos x="2" y="3"/>
                      </a:cxn>
                      <a:cxn ang="0">
                        <a:pos x="2" y="3"/>
                      </a:cxn>
                      <a:cxn ang="0">
                        <a:pos x="2" y="3"/>
                      </a:cxn>
                      <a:cxn ang="0">
                        <a:pos x="2" y="3"/>
                      </a:cxn>
                      <a:cxn ang="0">
                        <a:pos x="2" y="3"/>
                      </a:cxn>
                      <a:cxn ang="0">
                        <a:pos x="2" y="3"/>
                      </a:cxn>
                      <a:cxn ang="0">
                        <a:pos x="2" y="3"/>
                      </a:cxn>
                      <a:cxn ang="0">
                        <a:pos x="3" y="3"/>
                      </a:cxn>
                      <a:cxn ang="0">
                        <a:pos x="3" y="3"/>
                      </a:cxn>
                      <a:cxn ang="0">
                        <a:pos x="3" y="3"/>
                      </a:cxn>
                      <a:cxn ang="0">
                        <a:pos x="3" y="3"/>
                      </a:cxn>
                      <a:cxn ang="0">
                        <a:pos x="3" y="3"/>
                      </a:cxn>
                      <a:cxn ang="0">
                        <a:pos x="3" y="3"/>
                      </a:cxn>
                      <a:cxn ang="0">
                        <a:pos x="4" y="3"/>
                      </a:cxn>
                      <a:cxn ang="0">
                        <a:pos x="4" y="3"/>
                      </a:cxn>
                      <a:cxn ang="0">
                        <a:pos x="4" y="3"/>
                      </a:cxn>
                      <a:cxn ang="0">
                        <a:pos x="5" y="3"/>
                      </a:cxn>
                      <a:cxn ang="0">
                        <a:pos x="5" y="3"/>
                      </a:cxn>
                      <a:cxn ang="0">
                        <a:pos x="5" y="3"/>
                      </a:cxn>
                      <a:cxn ang="0">
                        <a:pos x="6" y="2"/>
                      </a:cxn>
                      <a:cxn ang="0">
                        <a:pos x="6" y="2"/>
                      </a:cxn>
                      <a:cxn ang="0">
                        <a:pos x="6" y="2"/>
                      </a:cxn>
                      <a:cxn ang="0">
                        <a:pos x="6" y="2"/>
                      </a:cxn>
                      <a:cxn ang="0">
                        <a:pos x="7" y="1"/>
                      </a:cxn>
                      <a:cxn ang="0">
                        <a:pos x="7" y="1"/>
                      </a:cxn>
                      <a:cxn ang="0">
                        <a:pos x="7" y="1"/>
                      </a:cxn>
                      <a:cxn ang="0">
                        <a:pos x="7" y="1"/>
                      </a:cxn>
                      <a:cxn ang="0">
                        <a:pos x="7" y="1"/>
                      </a:cxn>
                      <a:cxn ang="0">
                        <a:pos x="6" y="1"/>
                      </a:cxn>
                      <a:cxn ang="0">
                        <a:pos x="6" y="0"/>
                      </a:cxn>
                      <a:cxn ang="0">
                        <a:pos x="5" y="0"/>
                      </a:cxn>
                      <a:cxn ang="0">
                        <a:pos x="5" y="0"/>
                      </a:cxn>
                      <a:cxn ang="0">
                        <a:pos x="5" y="0"/>
                      </a:cxn>
                      <a:cxn ang="0">
                        <a:pos x="5" y="0"/>
                      </a:cxn>
                      <a:cxn ang="0">
                        <a:pos x="4" y="0"/>
                      </a:cxn>
                      <a:cxn ang="0">
                        <a:pos x="4" y="0"/>
                      </a:cxn>
                      <a:cxn ang="0">
                        <a:pos x="4" y="0"/>
                      </a:cxn>
                      <a:cxn ang="0">
                        <a:pos x="3" y="1"/>
                      </a:cxn>
                      <a:cxn ang="0">
                        <a:pos x="3" y="1"/>
                      </a:cxn>
                      <a:cxn ang="0">
                        <a:pos x="3" y="1"/>
                      </a:cxn>
                      <a:cxn ang="0">
                        <a:pos x="3" y="1"/>
                      </a:cxn>
                      <a:cxn ang="0">
                        <a:pos x="3" y="1"/>
                      </a:cxn>
                      <a:cxn ang="0">
                        <a:pos x="3" y="2"/>
                      </a:cxn>
                      <a:cxn ang="0">
                        <a:pos x="2" y="2"/>
                      </a:cxn>
                      <a:cxn ang="0">
                        <a:pos x="2" y="2"/>
                      </a:cxn>
                      <a:cxn ang="0">
                        <a:pos x="2" y="3"/>
                      </a:cxn>
                      <a:cxn ang="0">
                        <a:pos x="2" y="3"/>
                      </a:cxn>
                      <a:cxn ang="0">
                        <a:pos x="1" y="3"/>
                      </a:cxn>
                      <a:cxn ang="0">
                        <a:pos x="1" y="4"/>
                      </a:cxn>
                      <a:cxn ang="0">
                        <a:pos x="1" y="4"/>
                      </a:cxn>
                      <a:cxn ang="0">
                        <a:pos x="1" y="4"/>
                      </a:cxn>
                      <a:cxn ang="0">
                        <a:pos x="0" y="5"/>
                      </a:cxn>
                    </a:cxnLst>
                    <a:pathLst>
                      <a:path w="1706" h="1232">
                        <a:moveTo>
                          <a:pt x="29" y="1103"/>
                        </a:moveTo>
                        <a:lnTo>
                          <a:pt x="11" y="1143"/>
                        </a:lnTo>
                        <a:lnTo>
                          <a:pt x="4" y="1165"/>
                        </a:lnTo>
                        <a:lnTo>
                          <a:pt x="0" y="1191"/>
                        </a:lnTo>
                        <a:lnTo>
                          <a:pt x="14" y="1217"/>
                        </a:lnTo>
                        <a:lnTo>
                          <a:pt x="29" y="1224"/>
                        </a:lnTo>
                        <a:lnTo>
                          <a:pt x="51" y="1232"/>
                        </a:lnTo>
                        <a:lnTo>
                          <a:pt x="76" y="1232"/>
                        </a:lnTo>
                        <a:lnTo>
                          <a:pt x="102" y="1213"/>
                        </a:lnTo>
                        <a:lnTo>
                          <a:pt x="124" y="1191"/>
                        </a:lnTo>
                        <a:lnTo>
                          <a:pt x="176" y="1147"/>
                        </a:lnTo>
                        <a:lnTo>
                          <a:pt x="228" y="1092"/>
                        </a:lnTo>
                        <a:lnTo>
                          <a:pt x="290" y="1015"/>
                        </a:lnTo>
                        <a:lnTo>
                          <a:pt x="335" y="949"/>
                        </a:lnTo>
                        <a:lnTo>
                          <a:pt x="382" y="891"/>
                        </a:lnTo>
                        <a:lnTo>
                          <a:pt x="418" y="847"/>
                        </a:lnTo>
                        <a:lnTo>
                          <a:pt x="446" y="818"/>
                        </a:lnTo>
                        <a:lnTo>
                          <a:pt x="461" y="799"/>
                        </a:lnTo>
                        <a:lnTo>
                          <a:pt x="479" y="792"/>
                        </a:lnTo>
                        <a:lnTo>
                          <a:pt x="513" y="796"/>
                        </a:lnTo>
                        <a:lnTo>
                          <a:pt x="527" y="799"/>
                        </a:lnTo>
                        <a:lnTo>
                          <a:pt x="553" y="810"/>
                        </a:lnTo>
                        <a:lnTo>
                          <a:pt x="561" y="799"/>
                        </a:lnTo>
                        <a:lnTo>
                          <a:pt x="561" y="770"/>
                        </a:lnTo>
                        <a:lnTo>
                          <a:pt x="561" y="751"/>
                        </a:lnTo>
                        <a:lnTo>
                          <a:pt x="572" y="737"/>
                        </a:lnTo>
                        <a:lnTo>
                          <a:pt x="583" y="722"/>
                        </a:lnTo>
                        <a:lnTo>
                          <a:pt x="601" y="707"/>
                        </a:lnTo>
                        <a:lnTo>
                          <a:pt x="620" y="697"/>
                        </a:lnTo>
                        <a:lnTo>
                          <a:pt x="634" y="686"/>
                        </a:lnTo>
                        <a:lnTo>
                          <a:pt x="638" y="679"/>
                        </a:lnTo>
                        <a:lnTo>
                          <a:pt x="642" y="664"/>
                        </a:lnTo>
                        <a:lnTo>
                          <a:pt x="645" y="657"/>
                        </a:lnTo>
                        <a:lnTo>
                          <a:pt x="660" y="660"/>
                        </a:lnTo>
                        <a:lnTo>
                          <a:pt x="671" y="671"/>
                        </a:lnTo>
                        <a:lnTo>
                          <a:pt x="693" y="683"/>
                        </a:lnTo>
                        <a:lnTo>
                          <a:pt x="715" y="690"/>
                        </a:lnTo>
                        <a:lnTo>
                          <a:pt x="749" y="697"/>
                        </a:lnTo>
                        <a:lnTo>
                          <a:pt x="769" y="697"/>
                        </a:lnTo>
                        <a:lnTo>
                          <a:pt x="810" y="697"/>
                        </a:lnTo>
                        <a:lnTo>
                          <a:pt x="854" y="697"/>
                        </a:lnTo>
                        <a:lnTo>
                          <a:pt x="898" y="697"/>
                        </a:lnTo>
                        <a:lnTo>
                          <a:pt x="932" y="694"/>
                        </a:lnTo>
                        <a:lnTo>
                          <a:pt x="976" y="686"/>
                        </a:lnTo>
                        <a:lnTo>
                          <a:pt x="1020" y="679"/>
                        </a:lnTo>
                        <a:lnTo>
                          <a:pt x="1072" y="664"/>
                        </a:lnTo>
                        <a:lnTo>
                          <a:pt x="1116" y="657"/>
                        </a:lnTo>
                        <a:lnTo>
                          <a:pt x="1152" y="649"/>
                        </a:lnTo>
                        <a:lnTo>
                          <a:pt x="1188" y="642"/>
                        </a:lnTo>
                        <a:lnTo>
                          <a:pt x="1229" y="635"/>
                        </a:lnTo>
                        <a:lnTo>
                          <a:pt x="1262" y="624"/>
                        </a:lnTo>
                        <a:lnTo>
                          <a:pt x="1290" y="613"/>
                        </a:lnTo>
                        <a:lnTo>
                          <a:pt x="1327" y="598"/>
                        </a:lnTo>
                        <a:lnTo>
                          <a:pt x="1357" y="583"/>
                        </a:lnTo>
                        <a:lnTo>
                          <a:pt x="1379" y="568"/>
                        </a:lnTo>
                        <a:lnTo>
                          <a:pt x="1427" y="539"/>
                        </a:lnTo>
                        <a:lnTo>
                          <a:pt x="1456" y="517"/>
                        </a:lnTo>
                        <a:lnTo>
                          <a:pt x="1493" y="487"/>
                        </a:lnTo>
                        <a:lnTo>
                          <a:pt x="1532" y="458"/>
                        </a:lnTo>
                        <a:lnTo>
                          <a:pt x="1566" y="432"/>
                        </a:lnTo>
                        <a:lnTo>
                          <a:pt x="1595" y="399"/>
                        </a:lnTo>
                        <a:lnTo>
                          <a:pt x="1632" y="362"/>
                        </a:lnTo>
                        <a:lnTo>
                          <a:pt x="1636" y="334"/>
                        </a:lnTo>
                        <a:lnTo>
                          <a:pt x="1654" y="323"/>
                        </a:lnTo>
                        <a:lnTo>
                          <a:pt x="1687" y="319"/>
                        </a:lnTo>
                        <a:lnTo>
                          <a:pt x="1706" y="319"/>
                        </a:lnTo>
                        <a:lnTo>
                          <a:pt x="1695" y="283"/>
                        </a:lnTo>
                        <a:lnTo>
                          <a:pt x="1665" y="261"/>
                        </a:lnTo>
                        <a:lnTo>
                          <a:pt x="1625" y="228"/>
                        </a:lnTo>
                        <a:lnTo>
                          <a:pt x="1588" y="202"/>
                        </a:lnTo>
                        <a:lnTo>
                          <a:pt x="1547" y="169"/>
                        </a:lnTo>
                        <a:lnTo>
                          <a:pt x="1507" y="140"/>
                        </a:lnTo>
                        <a:lnTo>
                          <a:pt x="1464" y="114"/>
                        </a:lnTo>
                        <a:lnTo>
                          <a:pt x="1408" y="92"/>
                        </a:lnTo>
                        <a:lnTo>
                          <a:pt x="1360" y="66"/>
                        </a:lnTo>
                        <a:lnTo>
                          <a:pt x="1324" y="48"/>
                        </a:lnTo>
                        <a:lnTo>
                          <a:pt x="1287" y="29"/>
                        </a:lnTo>
                        <a:lnTo>
                          <a:pt x="1255" y="18"/>
                        </a:lnTo>
                        <a:lnTo>
                          <a:pt x="1222" y="7"/>
                        </a:lnTo>
                        <a:lnTo>
                          <a:pt x="1170" y="0"/>
                        </a:lnTo>
                        <a:lnTo>
                          <a:pt x="1140" y="3"/>
                        </a:lnTo>
                        <a:lnTo>
                          <a:pt x="1097" y="14"/>
                        </a:lnTo>
                        <a:lnTo>
                          <a:pt x="1068" y="29"/>
                        </a:lnTo>
                        <a:lnTo>
                          <a:pt x="1039" y="48"/>
                        </a:lnTo>
                        <a:lnTo>
                          <a:pt x="1005" y="70"/>
                        </a:lnTo>
                        <a:lnTo>
                          <a:pt x="976" y="84"/>
                        </a:lnTo>
                        <a:lnTo>
                          <a:pt x="935" y="103"/>
                        </a:lnTo>
                        <a:lnTo>
                          <a:pt x="906" y="118"/>
                        </a:lnTo>
                        <a:lnTo>
                          <a:pt x="876" y="140"/>
                        </a:lnTo>
                        <a:lnTo>
                          <a:pt x="847" y="162"/>
                        </a:lnTo>
                        <a:lnTo>
                          <a:pt x="810" y="188"/>
                        </a:lnTo>
                        <a:lnTo>
                          <a:pt x="784" y="210"/>
                        </a:lnTo>
                        <a:lnTo>
                          <a:pt x="752" y="235"/>
                        </a:lnTo>
                        <a:lnTo>
                          <a:pt x="730" y="250"/>
                        </a:lnTo>
                        <a:lnTo>
                          <a:pt x="704" y="269"/>
                        </a:lnTo>
                        <a:lnTo>
                          <a:pt x="682" y="283"/>
                        </a:lnTo>
                        <a:lnTo>
                          <a:pt x="664" y="294"/>
                        </a:lnTo>
                        <a:lnTo>
                          <a:pt x="642" y="302"/>
                        </a:lnTo>
                        <a:lnTo>
                          <a:pt x="627" y="337"/>
                        </a:lnTo>
                        <a:lnTo>
                          <a:pt x="612" y="373"/>
                        </a:lnTo>
                        <a:lnTo>
                          <a:pt x="594" y="428"/>
                        </a:lnTo>
                        <a:lnTo>
                          <a:pt x="575" y="473"/>
                        </a:lnTo>
                        <a:lnTo>
                          <a:pt x="561" y="506"/>
                        </a:lnTo>
                        <a:lnTo>
                          <a:pt x="527" y="561"/>
                        </a:lnTo>
                        <a:lnTo>
                          <a:pt x="502" y="601"/>
                        </a:lnTo>
                        <a:lnTo>
                          <a:pt x="472" y="638"/>
                        </a:lnTo>
                        <a:lnTo>
                          <a:pt x="439" y="675"/>
                        </a:lnTo>
                        <a:lnTo>
                          <a:pt x="407" y="714"/>
                        </a:lnTo>
                        <a:lnTo>
                          <a:pt x="375" y="759"/>
                        </a:lnTo>
                        <a:lnTo>
                          <a:pt x="346" y="803"/>
                        </a:lnTo>
                        <a:lnTo>
                          <a:pt x="327" y="840"/>
                        </a:lnTo>
                        <a:lnTo>
                          <a:pt x="312" y="866"/>
                        </a:lnTo>
                        <a:lnTo>
                          <a:pt x="294" y="895"/>
                        </a:lnTo>
                        <a:lnTo>
                          <a:pt x="272" y="921"/>
                        </a:lnTo>
                        <a:lnTo>
                          <a:pt x="242" y="953"/>
                        </a:lnTo>
                        <a:lnTo>
                          <a:pt x="191" y="997"/>
                        </a:lnTo>
                        <a:lnTo>
                          <a:pt x="128" y="1041"/>
                        </a:lnTo>
                        <a:lnTo>
                          <a:pt x="29" y="1103"/>
                        </a:lnTo>
                        <a:close/>
                      </a:path>
                    </a:pathLst>
                  </a:custGeom>
                  <a:solidFill>
                    <a:srgbClr val="201000"/>
                  </a:solidFill>
                  <a:ln w="9525">
                    <a:noFill/>
                  </a:ln>
                </p:spPr>
                <p:txBody>
                  <a:bodyPr/>
                  <a:p>
                    <a:endParaRPr lang="zh-CN" altLang="en-US"/>
                  </a:p>
                </p:txBody>
              </p:sp>
              <p:grpSp>
                <p:nvGrpSpPr>
                  <p:cNvPr id="62491" name="Group 29"/>
                  <p:cNvGrpSpPr>
                    <a:grpSpLocks noChangeAspect="1"/>
                  </p:cNvGrpSpPr>
                  <p:nvPr/>
                </p:nvGrpSpPr>
                <p:grpSpPr>
                  <a:xfrm>
                    <a:off x="1372" y="3114"/>
                    <a:ext cx="350" cy="200"/>
                    <a:chOff x="1372" y="3114"/>
                    <a:chExt cx="350" cy="200"/>
                  </a:xfrm>
                </p:grpSpPr>
                <p:grpSp>
                  <p:nvGrpSpPr>
                    <p:cNvPr id="62492" name="Group 30"/>
                    <p:cNvGrpSpPr>
                      <a:grpSpLocks noChangeAspect="1"/>
                    </p:cNvGrpSpPr>
                    <p:nvPr/>
                  </p:nvGrpSpPr>
                  <p:grpSpPr>
                    <a:xfrm>
                      <a:off x="1372" y="3119"/>
                      <a:ext cx="350" cy="192"/>
                      <a:chOff x="1372" y="3119"/>
                      <a:chExt cx="350" cy="192"/>
                    </a:xfrm>
                  </p:grpSpPr>
                  <p:sp>
                    <p:nvSpPr>
                      <p:cNvPr id="62493" name="Freeform 31"/>
                      <p:cNvSpPr>
                        <a:spLocks noChangeAspect="1"/>
                      </p:cNvSpPr>
                      <p:nvPr/>
                    </p:nvSpPr>
                    <p:spPr>
                      <a:xfrm>
                        <a:off x="1372" y="3119"/>
                        <a:ext cx="331" cy="192"/>
                      </a:xfrm>
                      <a:custGeom>
                        <a:avLst/>
                        <a:gdLst/>
                        <a:ahLst/>
                        <a:cxnLst>
                          <a:cxn ang="0">
                            <a:pos x="0" y="2"/>
                          </a:cxn>
                          <a:cxn ang="0">
                            <a:pos x="0" y="2"/>
                          </a:cxn>
                          <a:cxn ang="0">
                            <a:pos x="0" y="1"/>
                          </a:cxn>
                          <a:cxn ang="0">
                            <a:pos x="0" y="1"/>
                          </a:cxn>
                          <a:cxn ang="0">
                            <a:pos x="1" y="1"/>
                          </a:cxn>
                          <a:cxn ang="0">
                            <a:pos x="1" y="1"/>
                          </a:cxn>
                          <a:cxn ang="0">
                            <a:pos x="1" y="0"/>
                          </a:cxn>
                          <a:cxn ang="0">
                            <a:pos x="2" y="0"/>
                          </a:cxn>
                          <a:cxn ang="0">
                            <a:pos x="2" y="0"/>
                          </a:cxn>
                          <a:cxn ang="0">
                            <a:pos x="2" y="0"/>
                          </a:cxn>
                          <a:cxn ang="0">
                            <a:pos x="3" y="0"/>
                          </a:cxn>
                          <a:cxn ang="0">
                            <a:pos x="3" y="0"/>
                          </a:cxn>
                          <a:cxn ang="0">
                            <a:pos x="3" y="0"/>
                          </a:cxn>
                          <a:cxn ang="0">
                            <a:pos x="3" y="0"/>
                          </a:cxn>
                          <a:cxn ang="0">
                            <a:pos x="4" y="1"/>
                          </a:cxn>
                          <a:cxn ang="0">
                            <a:pos x="4" y="1"/>
                          </a:cxn>
                          <a:cxn ang="0">
                            <a:pos x="4" y="1"/>
                          </a:cxn>
                          <a:cxn ang="0">
                            <a:pos x="4" y="1"/>
                          </a:cxn>
                          <a:cxn ang="0">
                            <a:pos x="4" y="1"/>
                          </a:cxn>
                          <a:cxn ang="0">
                            <a:pos x="4" y="1"/>
                          </a:cxn>
                          <a:cxn ang="0">
                            <a:pos x="4" y="1"/>
                          </a:cxn>
                          <a:cxn ang="0">
                            <a:pos x="4" y="2"/>
                          </a:cxn>
                          <a:cxn ang="0">
                            <a:pos x="3" y="2"/>
                          </a:cxn>
                          <a:cxn ang="0">
                            <a:pos x="3" y="2"/>
                          </a:cxn>
                          <a:cxn ang="0">
                            <a:pos x="3" y="2"/>
                          </a:cxn>
                          <a:cxn ang="0">
                            <a:pos x="3" y="2"/>
                          </a:cxn>
                          <a:cxn ang="0">
                            <a:pos x="3" y="2"/>
                          </a:cxn>
                          <a:cxn ang="0">
                            <a:pos x="2" y="2"/>
                          </a:cxn>
                          <a:cxn ang="0">
                            <a:pos x="2" y="2"/>
                          </a:cxn>
                          <a:cxn ang="0">
                            <a:pos x="2" y="2"/>
                          </a:cxn>
                          <a:cxn ang="0">
                            <a:pos x="2" y="2"/>
                          </a:cxn>
                          <a:cxn ang="0">
                            <a:pos x="2" y="2"/>
                          </a:cxn>
                          <a:cxn ang="0">
                            <a:pos x="1" y="2"/>
                          </a:cxn>
                          <a:cxn ang="0">
                            <a:pos x="1" y="2"/>
                          </a:cxn>
                          <a:cxn ang="0">
                            <a:pos x="1" y="2"/>
                          </a:cxn>
                          <a:cxn ang="0">
                            <a:pos x="1" y="2"/>
                          </a:cxn>
                          <a:cxn ang="0">
                            <a:pos x="0" y="2"/>
                          </a:cxn>
                          <a:cxn ang="0">
                            <a:pos x="0" y="2"/>
                          </a:cxn>
                          <a:cxn ang="0">
                            <a:pos x="0" y="2"/>
                          </a:cxn>
                          <a:cxn ang="0">
                            <a:pos x="0" y="2"/>
                          </a:cxn>
                        </a:cxnLst>
                        <a:pathLst>
                          <a:path w="992" h="575">
                            <a:moveTo>
                              <a:pt x="0" y="494"/>
                            </a:moveTo>
                            <a:lnTo>
                              <a:pt x="26" y="410"/>
                            </a:lnTo>
                            <a:lnTo>
                              <a:pt x="59" y="322"/>
                            </a:lnTo>
                            <a:lnTo>
                              <a:pt x="118" y="249"/>
                            </a:lnTo>
                            <a:lnTo>
                              <a:pt x="172" y="190"/>
                            </a:lnTo>
                            <a:lnTo>
                              <a:pt x="242" y="125"/>
                            </a:lnTo>
                            <a:lnTo>
                              <a:pt x="340" y="62"/>
                            </a:lnTo>
                            <a:lnTo>
                              <a:pt x="429" y="18"/>
                            </a:lnTo>
                            <a:lnTo>
                              <a:pt x="484" y="7"/>
                            </a:lnTo>
                            <a:lnTo>
                              <a:pt x="542" y="0"/>
                            </a:lnTo>
                            <a:lnTo>
                              <a:pt x="612" y="11"/>
                            </a:lnTo>
                            <a:lnTo>
                              <a:pt x="674" y="33"/>
                            </a:lnTo>
                            <a:lnTo>
                              <a:pt x="744" y="66"/>
                            </a:lnTo>
                            <a:lnTo>
                              <a:pt x="809" y="103"/>
                            </a:lnTo>
                            <a:lnTo>
                              <a:pt x="875" y="150"/>
                            </a:lnTo>
                            <a:lnTo>
                              <a:pt x="930" y="190"/>
                            </a:lnTo>
                            <a:lnTo>
                              <a:pt x="978" y="220"/>
                            </a:lnTo>
                            <a:lnTo>
                              <a:pt x="992" y="245"/>
                            </a:lnTo>
                            <a:lnTo>
                              <a:pt x="963" y="285"/>
                            </a:lnTo>
                            <a:lnTo>
                              <a:pt x="930" y="314"/>
                            </a:lnTo>
                            <a:lnTo>
                              <a:pt x="889" y="347"/>
                            </a:lnTo>
                            <a:lnTo>
                              <a:pt x="854" y="381"/>
                            </a:lnTo>
                            <a:lnTo>
                              <a:pt x="802" y="414"/>
                            </a:lnTo>
                            <a:lnTo>
                              <a:pt x="765" y="435"/>
                            </a:lnTo>
                            <a:lnTo>
                              <a:pt x="733" y="453"/>
                            </a:lnTo>
                            <a:lnTo>
                              <a:pt x="689" y="475"/>
                            </a:lnTo>
                            <a:lnTo>
                              <a:pt x="637" y="501"/>
                            </a:lnTo>
                            <a:lnTo>
                              <a:pt x="601" y="512"/>
                            </a:lnTo>
                            <a:lnTo>
                              <a:pt x="556" y="527"/>
                            </a:lnTo>
                            <a:lnTo>
                              <a:pt x="505" y="538"/>
                            </a:lnTo>
                            <a:lnTo>
                              <a:pt x="440" y="552"/>
                            </a:lnTo>
                            <a:lnTo>
                              <a:pt x="395" y="556"/>
                            </a:lnTo>
                            <a:lnTo>
                              <a:pt x="351" y="567"/>
                            </a:lnTo>
                            <a:lnTo>
                              <a:pt x="296" y="571"/>
                            </a:lnTo>
                            <a:lnTo>
                              <a:pt x="238" y="575"/>
                            </a:lnTo>
                            <a:lnTo>
                              <a:pt x="168" y="567"/>
                            </a:lnTo>
                            <a:lnTo>
                              <a:pt x="103" y="560"/>
                            </a:lnTo>
                            <a:lnTo>
                              <a:pt x="48" y="552"/>
                            </a:lnTo>
                            <a:lnTo>
                              <a:pt x="11" y="538"/>
                            </a:lnTo>
                            <a:lnTo>
                              <a:pt x="0" y="494"/>
                            </a:lnTo>
                            <a:close/>
                          </a:path>
                        </a:pathLst>
                      </a:custGeom>
                      <a:solidFill>
                        <a:srgbClr val="A0A0A0"/>
                      </a:solidFill>
                      <a:ln w="9525">
                        <a:noFill/>
                      </a:ln>
                    </p:spPr>
                    <p:txBody>
                      <a:bodyPr/>
                      <a:p>
                        <a:endParaRPr lang="zh-CN" altLang="en-US"/>
                      </a:p>
                    </p:txBody>
                  </p:sp>
                  <p:sp>
                    <p:nvSpPr>
                      <p:cNvPr id="62494" name="Freeform 32"/>
                      <p:cNvSpPr>
                        <a:spLocks noChangeAspect="1"/>
                      </p:cNvSpPr>
                      <p:nvPr/>
                    </p:nvSpPr>
                    <p:spPr>
                      <a:xfrm>
                        <a:off x="1673" y="3186"/>
                        <a:ext cx="38" cy="42"/>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1"/>
                          </a:cxn>
                          <a:cxn ang="0">
                            <a:pos x="0" y="0"/>
                          </a:cxn>
                          <a:cxn ang="0">
                            <a:pos x="0" y="0"/>
                          </a:cxn>
                          <a:cxn ang="0">
                            <a:pos x="0" y="0"/>
                          </a:cxn>
                          <a:cxn ang="0">
                            <a:pos x="0" y="0"/>
                          </a:cxn>
                          <a:cxn ang="0">
                            <a:pos x="0" y="0"/>
                          </a:cxn>
                          <a:cxn ang="0">
                            <a:pos x="0" y="0"/>
                          </a:cxn>
                          <a:cxn ang="0">
                            <a:pos x="0" y="0"/>
                          </a:cxn>
                        </a:cxnLst>
                        <a:pathLst>
                          <a:path w="115" h="126">
                            <a:moveTo>
                              <a:pt x="13" y="0"/>
                            </a:moveTo>
                            <a:lnTo>
                              <a:pt x="35" y="11"/>
                            </a:lnTo>
                            <a:lnTo>
                              <a:pt x="50" y="19"/>
                            </a:lnTo>
                            <a:lnTo>
                              <a:pt x="75" y="32"/>
                            </a:lnTo>
                            <a:lnTo>
                              <a:pt x="103" y="44"/>
                            </a:lnTo>
                            <a:lnTo>
                              <a:pt x="115" y="52"/>
                            </a:lnTo>
                            <a:lnTo>
                              <a:pt x="86" y="65"/>
                            </a:lnTo>
                            <a:lnTo>
                              <a:pt x="57" y="80"/>
                            </a:lnTo>
                            <a:lnTo>
                              <a:pt x="38" y="95"/>
                            </a:lnTo>
                            <a:lnTo>
                              <a:pt x="18" y="111"/>
                            </a:lnTo>
                            <a:lnTo>
                              <a:pt x="0" y="126"/>
                            </a:lnTo>
                            <a:lnTo>
                              <a:pt x="7" y="112"/>
                            </a:lnTo>
                            <a:lnTo>
                              <a:pt x="14" y="101"/>
                            </a:lnTo>
                            <a:lnTo>
                              <a:pt x="18" y="86"/>
                            </a:lnTo>
                            <a:lnTo>
                              <a:pt x="20" y="63"/>
                            </a:lnTo>
                            <a:lnTo>
                              <a:pt x="20" y="44"/>
                            </a:lnTo>
                            <a:lnTo>
                              <a:pt x="17" y="16"/>
                            </a:lnTo>
                            <a:lnTo>
                              <a:pt x="13" y="0"/>
                            </a:lnTo>
                            <a:close/>
                          </a:path>
                        </a:pathLst>
                      </a:custGeom>
                      <a:solidFill>
                        <a:srgbClr val="A0A0A0"/>
                      </a:solidFill>
                      <a:ln w="9525">
                        <a:noFill/>
                      </a:ln>
                    </p:spPr>
                    <p:txBody>
                      <a:bodyPr/>
                      <a:p>
                        <a:endParaRPr lang="zh-CN" altLang="en-US"/>
                      </a:p>
                    </p:txBody>
                  </p:sp>
                  <p:sp>
                    <p:nvSpPr>
                      <p:cNvPr id="62495" name="Freeform 33"/>
                      <p:cNvSpPr>
                        <a:spLocks noChangeAspect="1"/>
                      </p:cNvSpPr>
                      <p:nvPr/>
                    </p:nvSpPr>
                    <p:spPr>
                      <a:xfrm>
                        <a:off x="1682" y="3192"/>
                        <a:ext cx="40" cy="2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120" h="83">
                            <a:moveTo>
                              <a:pt x="18" y="15"/>
                            </a:moveTo>
                            <a:lnTo>
                              <a:pt x="27" y="5"/>
                            </a:lnTo>
                            <a:lnTo>
                              <a:pt x="39" y="0"/>
                            </a:lnTo>
                            <a:lnTo>
                              <a:pt x="55" y="0"/>
                            </a:lnTo>
                            <a:lnTo>
                              <a:pt x="69" y="4"/>
                            </a:lnTo>
                            <a:lnTo>
                              <a:pt x="80" y="8"/>
                            </a:lnTo>
                            <a:lnTo>
                              <a:pt x="91" y="8"/>
                            </a:lnTo>
                            <a:lnTo>
                              <a:pt x="94" y="8"/>
                            </a:lnTo>
                            <a:lnTo>
                              <a:pt x="102" y="9"/>
                            </a:lnTo>
                            <a:lnTo>
                              <a:pt x="115" y="19"/>
                            </a:lnTo>
                            <a:lnTo>
                              <a:pt x="120" y="29"/>
                            </a:lnTo>
                            <a:lnTo>
                              <a:pt x="115" y="36"/>
                            </a:lnTo>
                            <a:lnTo>
                              <a:pt x="98" y="43"/>
                            </a:lnTo>
                            <a:lnTo>
                              <a:pt x="83" y="46"/>
                            </a:lnTo>
                            <a:lnTo>
                              <a:pt x="69" y="53"/>
                            </a:lnTo>
                            <a:lnTo>
                              <a:pt x="54" y="61"/>
                            </a:lnTo>
                            <a:lnTo>
                              <a:pt x="35" y="67"/>
                            </a:lnTo>
                            <a:lnTo>
                              <a:pt x="23" y="75"/>
                            </a:lnTo>
                            <a:lnTo>
                              <a:pt x="12" y="82"/>
                            </a:lnTo>
                            <a:lnTo>
                              <a:pt x="4" y="83"/>
                            </a:lnTo>
                            <a:lnTo>
                              <a:pt x="0" y="75"/>
                            </a:lnTo>
                            <a:lnTo>
                              <a:pt x="16" y="63"/>
                            </a:lnTo>
                            <a:lnTo>
                              <a:pt x="22" y="51"/>
                            </a:lnTo>
                            <a:lnTo>
                              <a:pt x="23" y="40"/>
                            </a:lnTo>
                            <a:lnTo>
                              <a:pt x="18" y="15"/>
                            </a:lnTo>
                            <a:close/>
                          </a:path>
                        </a:pathLst>
                      </a:custGeom>
                      <a:solidFill>
                        <a:srgbClr val="A0A0A0"/>
                      </a:solidFill>
                      <a:ln w="9525">
                        <a:noFill/>
                      </a:ln>
                    </p:spPr>
                    <p:txBody>
                      <a:bodyPr/>
                      <a:p>
                        <a:endParaRPr lang="zh-CN" altLang="en-US"/>
                      </a:p>
                    </p:txBody>
                  </p:sp>
                </p:grpSp>
                <p:grpSp>
                  <p:nvGrpSpPr>
                    <p:cNvPr id="62496" name="Group 34"/>
                    <p:cNvGrpSpPr>
                      <a:grpSpLocks noChangeAspect="1"/>
                    </p:cNvGrpSpPr>
                    <p:nvPr/>
                  </p:nvGrpSpPr>
                  <p:grpSpPr>
                    <a:xfrm>
                      <a:off x="1412" y="3124"/>
                      <a:ext cx="252" cy="190"/>
                      <a:chOff x="1412" y="3124"/>
                      <a:chExt cx="252" cy="190"/>
                    </a:xfrm>
                  </p:grpSpPr>
                  <p:grpSp>
                    <p:nvGrpSpPr>
                      <p:cNvPr id="62497" name="Group 35"/>
                      <p:cNvGrpSpPr>
                        <a:grpSpLocks noChangeAspect="1"/>
                      </p:cNvGrpSpPr>
                      <p:nvPr/>
                    </p:nvGrpSpPr>
                    <p:grpSpPr>
                      <a:xfrm>
                        <a:off x="1412" y="3147"/>
                        <a:ext cx="170" cy="167"/>
                        <a:chOff x="1412" y="3147"/>
                        <a:chExt cx="170" cy="167"/>
                      </a:xfrm>
                    </p:grpSpPr>
                    <p:sp>
                      <p:nvSpPr>
                        <p:cNvPr id="62498" name="Freeform 36"/>
                        <p:cNvSpPr>
                          <a:spLocks noChangeAspect="1"/>
                        </p:cNvSpPr>
                        <p:nvPr/>
                      </p:nvSpPr>
                      <p:spPr>
                        <a:xfrm>
                          <a:off x="1412" y="3158"/>
                          <a:ext cx="151" cy="156"/>
                        </a:xfrm>
                        <a:custGeom>
                          <a:avLst/>
                          <a:gdLst/>
                          <a:ahLst/>
                          <a:cxnLst>
                            <a:cxn ang="0">
                              <a:pos x="0" y="0"/>
                            </a:cxn>
                            <a:cxn ang="0">
                              <a:pos x="0" y="1"/>
                            </a:cxn>
                            <a:cxn ang="0">
                              <a:pos x="0" y="1"/>
                            </a:cxn>
                            <a:cxn ang="0">
                              <a:pos x="0" y="1"/>
                            </a:cxn>
                            <a:cxn ang="0">
                              <a:pos x="0" y="1"/>
                            </a:cxn>
                            <a:cxn ang="0">
                              <a:pos x="0" y="1"/>
                            </a:cxn>
                            <a:cxn ang="0">
                              <a:pos x="0" y="1"/>
                            </a:cxn>
                            <a:cxn ang="0">
                              <a:pos x="0" y="1"/>
                            </a:cxn>
                            <a:cxn ang="0">
                              <a:pos x="0" y="1"/>
                            </a:cxn>
                            <a:cxn ang="0">
                              <a:pos x="0" y="2"/>
                            </a:cxn>
                            <a:cxn ang="0">
                              <a:pos x="0" y="2"/>
                            </a:cxn>
                            <a:cxn ang="0">
                              <a:pos x="1" y="2"/>
                            </a:cxn>
                            <a:cxn ang="0">
                              <a:pos x="1" y="2"/>
                            </a:cxn>
                            <a:cxn ang="0">
                              <a:pos x="1" y="2"/>
                            </a:cxn>
                            <a:cxn ang="0">
                              <a:pos x="1" y="2"/>
                            </a:cxn>
                            <a:cxn ang="0">
                              <a:pos x="1" y="2"/>
                            </a:cxn>
                            <a:cxn ang="0">
                              <a:pos x="1" y="2"/>
                            </a:cxn>
                            <a:cxn ang="0">
                              <a:pos x="1" y="2"/>
                            </a:cxn>
                            <a:cxn ang="0">
                              <a:pos x="1" y="2"/>
                            </a:cxn>
                            <a:cxn ang="0">
                              <a:pos x="2" y="2"/>
                            </a:cxn>
                            <a:cxn ang="0">
                              <a:pos x="2" y="2"/>
                            </a:cxn>
                            <a:cxn ang="0">
                              <a:pos x="1" y="1"/>
                            </a:cxn>
                            <a:cxn ang="0">
                              <a:pos x="1" y="1"/>
                            </a:cxn>
                            <a:cxn ang="0">
                              <a:pos x="1" y="1"/>
                            </a:cxn>
                            <a:cxn ang="0">
                              <a:pos x="1" y="0"/>
                            </a:cxn>
                            <a:cxn ang="0">
                              <a:pos x="1" y="0"/>
                            </a:cxn>
                            <a:cxn ang="0">
                              <a:pos x="0" y="0"/>
                            </a:cxn>
                          </a:cxnLst>
                          <a:pathLst>
                            <a:path w="451" h="467">
                              <a:moveTo>
                                <a:pt x="21" y="108"/>
                              </a:moveTo>
                              <a:lnTo>
                                <a:pt x="5" y="132"/>
                              </a:lnTo>
                              <a:lnTo>
                                <a:pt x="0" y="163"/>
                              </a:lnTo>
                              <a:lnTo>
                                <a:pt x="0" y="192"/>
                              </a:lnTo>
                              <a:lnTo>
                                <a:pt x="3" y="232"/>
                              </a:lnTo>
                              <a:lnTo>
                                <a:pt x="12" y="266"/>
                              </a:lnTo>
                              <a:lnTo>
                                <a:pt x="23" y="299"/>
                              </a:lnTo>
                              <a:lnTo>
                                <a:pt x="38" y="327"/>
                              </a:lnTo>
                              <a:lnTo>
                                <a:pt x="62" y="359"/>
                              </a:lnTo>
                              <a:lnTo>
                                <a:pt x="86" y="386"/>
                              </a:lnTo>
                              <a:lnTo>
                                <a:pt x="114" y="412"/>
                              </a:lnTo>
                              <a:lnTo>
                                <a:pt x="138" y="427"/>
                              </a:lnTo>
                              <a:lnTo>
                                <a:pt x="167" y="442"/>
                              </a:lnTo>
                              <a:lnTo>
                                <a:pt x="204" y="455"/>
                              </a:lnTo>
                              <a:lnTo>
                                <a:pt x="237" y="464"/>
                              </a:lnTo>
                              <a:lnTo>
                                <a:pt x="267" y="466"/>
                              </a:lnTo>
                              <a:lnTo>
                                <a:pt x="295" y="467"/>
                              </a:lnTo>
                              <a:lnTo>
                                <a:pt x="325" y="466"/>
                              </a:lnTo>
                              <a:lnTo>
                                <a:pt x="353" y="463"/>
                              </a:lnTo>
                              <a:lnTo>
                                <a:pt x="451" y="440"/>
                              </a:lnTo>
                              <a:lnTo>
                                <a:pt x="381" y="402"/>
                              </a:lnTo>
                              <a:lnTo>
                                <a:pt x="293" y="342"/>
                              </a:lnTo>
                              <a:lnTo>
                                <a:pt x="230" y="265"/>
                              </a:lnTo>
                              <a:lnTo>
                                <a:pt x="156" y="147"/>
                              </a:lnTo>
                              <a:lnTo>
                                <a:pt x="138" y="65"/>
                              </a:lnTo>
                              <a:lnTo>
                                <a:pt x="137" y="0"/>
                              </a:lnTo>
                              <a:lnTo>
                                <a:pt x="21" y="108"/>
                              </a:lnTo>
                              <a:close/>
                            </a:path>
                          </a:pathLst>
                        </a:custGeom>
                        <a:solidFill>
                          <a:srgbClr val="C0C0C0"/>
                        </a:solidFill>
                        <a:ln w="9525">
                          <a:noFill/>
                        </a:ln>
                      </p:spPr>
                      <p:txBody>
                        <a:bodyPr/>
                        <a:p>
                          <a:endParaRPr lang="zh-CN" altLang="en-US"/>
                        </a:p>
                      </p:txBody>
                    </p:sp>
                    <p:sp>
                      <p:nvSpPr>
                        <p:cNvPr id="62499" name="Freeform 37"/>
                        <p:cNvSpPr>
                          <a:spLocks noChangeAspect="1"/>
                        </p:cNvSpPr>
                        <p:nvPr/>
                      </p:nvSpPr>
                      <p:spPr>
                        <a:xfrm>
                          <a:off x="1421" y="3153"/>
                          <a:ext cx="150" cy="156"/>
                        </a:xfrm>
                        <a:custGeom>
                          <a:avLst/>
                          <a:gdLst/>
                          <a:ahLst/>
                          <a:cxnLst>
                            <a:cxn ang="0">
                              <a:pos x="0" y="0"/>
                            </a:cxn>
                            <a:cxn ang="0">
                              <a:pos x="0" y="1"/>
                            </a:cxn>
                            <a:cxn ang="0">
                              <a:pos x="0" y="1"/>
                            </a:cxn>
                            <a:cxn ang="0">
                              <a:pos x="0" y="1"/>
                            </a:cxn>
                            <a:cxn ang="0">
                              <a:pos x="0" y="1"/>
                            </a:cxn>
                            <a:cxn ang="0">
                              <a:pos x="0" y="1"/>
                            </a:cxn>
                            <a:cxn ang="0">
                              <a:pos x="0" y="1"/>
                            </a:cxn>
                            <a:cxn ang="0">
                              <a:pos x="0" y="1"/>
                            </a:cxn>
                            <a:cxn ang="0">
                              <a:pos x="0" y="1"/>
                            </a:cxn>
                            <a:cxn ang="0">
                              <a:pos x="0" y="2"/>
                            </a:cxn>
                            <a:cxn ang="0">
                              <a:pos x="0" y="2"/>
                            </a:cxn>
                            <a:cxn ang="0">
                              <a:pos x="1" y="2"/>
                            </a:cxn>
                            <a:cxn ang="0">
                              <a:pos x="1" y="2"/>
                            </a:cxn>
                            <a:cxn ang="0">
                              <a:pos x="1" y="2"/>
                            </a:cxn>
                            <a:cxn ang="0">
                              <a:pos x="1" y="2"/>
                            </a:cxn>
                            <a:cxn ang="0">
                              <a:pos x="1" y="2"/>
                            </a:cxn>
                            <a:cxn ang="0">
                              <a:pos x="1" y="2"/>
                            </a:cxn>
                            <a:cxn ang="0">
                              <a:pos x="1" y="2"/>
                            </a:cxn>
                            <a:cxn ang="0">
                              <a:pos x="1" y="2"/>
                            </a:cxn>
                            <a:cxn ang="0">
                              <a:pos x="2" y="2"/>
                            </a:cxn>
                            <a:cxn ang="0">
                              <a:pos x="2" y="2"/>
                            </a:cxn>
                            <a:cxn ang="0">
                              <a:pos x="1" y="1"/>
                            </a:cxn>
                            <a:cxn ang="0">
                              <a:pos x="1" y="1"/>
                            </a:cxn>
                            <a:cxn ang="0">
                              <a:pos x="1" y="1"/>
                            </a:cxn>
                            <a:cxn ang="0">
                              <a:pos x="1" y="0"/>
                            </a:cxn>
                            <a:cxn ang="0">
                              <a:pos x="1" y="0"/>
                            </a:cxn>
                            <a:cxn ang="0">
                              <a:pos x="0" y="0"/>
                            </a:cxn>
                          </a:cxnLst>
                          <a:pathLst>
                            <a:path w="452" h="467">
                              <a:moveTo>
                                <a:pt x="22" y="108"/>
                              </a:moveTo>
                              <a:lnTo>
                                <a:pt x="6" y="132"/>
                              </a:lnTo>
                              <a:lnTo>
                                <a:pt x="0" y="163"/>
                              </a:lnTo>
                              <a:lnTo>
                                <a:pt x="0" y="192"/>
                              </a:lnTo>
                              <a:lnTo>
                                <a:pt x="3" y="232"/>
                              </a:lnTo>
                              <a:lnTo>
                                <a:pt x="13" y="266"/>
                              </a:lnTo>
                              <a:lnTo>
                                <a:pt x="24" y="299"/>
                              </a:lnTo>
                              <a:lnTo>
                                <a:pt x="39" y="327"/>
                              </a:lnTo>
                              <a:lnTo>
                                <a:pt x="62" y="359"/>
                              </a:lnTo>
                              <a:lnTo>
                                <a:pt x="87" y="386"/>
                              </a:lnTo>
                              <a:lnTo>
                                <a:pt x="115" y="412"/>
                              </a:lnTo>
                              <a:lnTo>
                                <a:pt x="139" y="427"/>
                              </a:lnTo>
                              <a:lnTo>
                                <a:pt x="168" y="442"/>
                              </a:lnTo>
                              <a:lnTo>
                                <a:pt x="205" y="455"/>
                              </a:lnTo>
                              <a:lnTo>
                                <a:pt x="238" y="464"/>
                              </a:lnTo>
                              <a:lnTo>
                                <a:pt x="268" y="466"/>
                              </a:lnTo>
                              <a:lnTo>
                                <a:pt x="296" y="467"/>
                              </a:lnTo>
                              <a:lnTo>
                                <a:pt x="325" y="466"/>
                              </a:lnTo>
                              <a:lnTo>
                                <a:pt x="352" y="463"/>
                              </a:lnTo>
                              <a:lnTo>
                                <a:pt x="452" y="440"/>
                              </a:lnTo>
                              <a:lnTo>
                                <a:pt x="382" y="402"/>
                              </a:lnTo>
                              <a:lnTo>
                                <a:pt x="293" y="342"/>
                              </a:lnTo>
                              <a:lnTo>
                                <a:pt x="231" y="265"/>
                              </a:lnTo>
                              <a:lnTo>
                                <a:pt x="157" y="148"/>
                              </a:lnTo>
                              <a:lnTo>
                                <a:pt x="139" y="65"/>
                              </a:lnTo>
                              <a:lnTo>
                                <a:pt x="137" y="0"/>
                              </a:lnTo>
                              <a:lnTo>
                                <a:pt x="22" y="108"/>
                              </a:lnTo>
                              <a:close/>
                            </a:path>
                          </a:pathLst>
                        </a:custGeom>
                        <a:solidFill>
                          <a:srgbClr val="E0E0E0"/>
                        </a:solidFill>
                        <a:ln w="9525">
                          <a:noFill/>
                        </a:ln>
                      </p:spPr>
                      <p:txBody>
                        <a:bodyPr/>
                        <a:p>
                          <a:endParaRPr lang="zh-CN" altLang="en-US"/>
                        </a:p>
                      </p:txBody>
                    </p:sp>
                    <p:sp>
                      <p:nvSpPr>
                        <p:cNvPr id="62500" name="Freeform 38"/>
                        <p:cNvSpPr>
                          <a:spLocks noChangeAspect="1"/>
                        </p:cNvSpPr>
                        <p:nvPr/>
                      </p:nvSpPr>
                      <p:spPr>
                        <a:xfrm>
                          <a:off x="1431" y="3147"/>
                          <a:ext cx="151" cy="156"/>
                        </a:xfrm>
                        <a:custGeom>
                          <a:avLst/>
                          <a:gdLst/>
                          <a:ahLst/>
                          <a:cxnLst>
                            <a:cxn ang="0">
                              <a:pos x="0" y="0"/>
                            </a:cxn>
                            <a:cxn ang="0">
                              <a:pos x="0" y="1"/>
                            </a:cxn>
                            <a:cxn ang="0">
                              <a:pos x="0" y="1"/>
                            </a:cxn>
                            <a:cxn ang="0">
                              <a:pos x="0" y="1"/>
                            </a:cxn>
                            <a:cxn ang="0">
                              <a:pos x="0" y="1"/>
                            </a:cxn>
                            <a:cxn ang="0">
                              <a:pos x="0" y="1"/>
                            </a:cxn>
                            <a:cxn ang="0">
                              <a:pos x="0" y="1"/>
                            </a:cxn>
                            <a:cxn ang="0">
                              <a:pos x="0" y="1"/>
                            </a:cxn>
                            <a:cxn ang="0">
                              <a:pos x="0" y="1"/>
                            </a:cxn>
                            <a:cxn ang="0">
                              <a:pos x="0" y="2"/>
                            </a:cxn>
                            <a:cxn ang="0">
                              <a:pos x="0" y="2"/>
                            </a:cxn>
                            <a:cxn ang="0">
                              <a:pos x="1" y="2"/>
                            </a:cxn>
                            <a:cxn ang="0">
                              <a:pos x="1" y="2"/>
                            </a:cxn>
                            <a:cxn ang="0">
                              <a:pos x="1" y="2"/>
                            </a:cxn>
                            <a:cxn ang="0">
                              <a:pos x="1" y="2"/>
                            </a:cxn>
                            <a:cxn ang="0">
                              <a:pos x="1" y="2"/>
                            </a:cxn>
                            <a:cxn ang="0">
                              <a:pos x="1" y="2"/>
                            </a:cxn>
                            <a:cxn ang="0">
                              <a:pos x="1" y="2"/>
                            </a:cxn>
                            <a:cxn ang="0">
                              <a:pos x="1" y="2"/>
                            </a:cxn>
                            <a:cxn ang="0">
                              <a:pos x="2" y="2"/>
                            </a:cxn>
                            <a:cxn ang="0">
                              <a:pos x="2" y="2"/>
                            </a:cxn>
                            <a:cxn ang="0">
                              <a:pos x="1" y="1"/>
                            </a:cxn>
                            <a:cxn ang="0">
                              <a:pos x="1" y="1"/>
                            </a:cxn>
                            <a:cxn ang="0">
                              <a:pos x="1" y="1"/>
                            </a:cxn>
                            <a:cxn ang="0">
                              <a:pos x="1" y="0"/>
                            </a:cxn>
                            <a:cxn ang="0">
                              <a:pos x="1" y="0"/>
                            </a:cxn>
                            <a:cxn ang="0">
                              <a:pos x="0" y="0"/>
                            </a:cxn>
                          </a:cxnLst>
                          <a:pathLst>
                            <a:path w="452" h="468">
                              <a:moveTo>
                                <a:pt x="22" y="108"/>
                              </a:moveTo>
                              <a:lnTo>
                                <a:pt x="6" y="133"/>
                              </a:lnTo>
                              <a:lnTo>
                                <a:pt x="0" y="165"/>
                              </a:lnTo>
                              <a:lnTo>
                                <a:pt x="0" y="193"/>
                              </a:lnTo>
                              <a:lnTo>
                                <a:pt x="3" y="232"/>
                              </a:lnTo>
                              <a:lnTo>
                                <a:pt x="13" y="267"/>
                              </a:lnTo>
                              <a:lnTo>
                                <a:pt x="24" y="300"/>
                              </a:lnTo>
                              <a:lnTo>
                                <a:pt x="39" y="328"/>
                              </a:lnTo>
                              <a:lnTo>
                                <a:pt x="62" y="360"/>
                              </a:lnTo>
                              <a:lnTo>
                                <a:pt x="87" y="387"/>
                              </a:lnTo>
                              <a:lnTo>
                                <a:pt x="115" y="413"/>
                              </a:lnTo>
                              <a:lnTo>
                                <a:pt x="139" y="428"/>
                              </a:lnTo>
                              <a:lnTo>
                                <a:pt x="168" y="442"/>
                              </a:lnTo>
                              <a:lnTo>
                                <a:pt x="205" y="456"/>
                              </a:lnTo>
                              <a:lnTo>
                                <a:pt x="238" y="465"/>
                              </a:lnTo>
                              <a:lnTo>
                                <a:pt x="268" y="467"/>
                              </a:lnTo>
                              <a:lnTo>
                                <a:pt x="296" y="468"/>
                              </a:lnTo>
                              <a:lnTo>
                                <a:pt x="324" y="467"/>
                              </a:lnTo>
                              <a:lnTo>
                                <a:pt x="352" y="463"/>
                              </a:lnTo>
                              <a:lnTo>
                                <a:pt x="452" y="441"/>
                              </a:lnTo>
                              <a:lnTo>
                                <a:pt x="382" y="403"/>
                              </a:lnTo>
                              <a:lnTo>
                                <a:pt x="293" y="343"/>
                              </a:lnTo>
                              <a:lnTo>
                                <a:pt x="231" y="266"/>
                              </a:lnTo>
                              <a:lnTo>
                                <a:pt x="157" y="149"/>
                              </a:lnTo>
                              <a:lnTo>
                                <a:pt x="139" y="65"/>
                              </a:lnTo>
                              <a:lnTo>
                                <a:pt x="137" y="0"/>
                              </a:lnTo>
                              <a:lnTo>
                                <a:pt x="22" y="108"/>
                              </a:lnTo>
                              <a:close/>
                            </a:path>
                          </a:pathLst>
                        </a:custGeom>
                        <a:solidFill>
                          <a:srgbClr val="FFFFFF"/>
                        </a:solidFill>
                        <a:ln w="9525">
                          <a:noFill/>
                        </a:ln>
                      </p:spPr>
                      <p:txBody>
                        <a:bodyPr/>
                        <a:p>
                          <a:endParaRPr lang="zh-CN" altLang="en-US"/>
                        </a:p>
                      </p:txBody>
                    </p:sp>
                  </p:grpSp>
                  <p:grpSp>
                    <p:nvGrpSpPr>
                      <p:cNvPr id="62501" name="Group 39"/>
                      <p:cNvGrpSpPr>
                        <a:grpSpLocks noChangeAspect="1"/>
                      </p:cNvGrpSpPr>
                      <p:nvPr/>
                    </p:nvGrpSpPr>
                    <p:grpSpPr>
                      <a:xfrm>
                        <a:off x="1570" y="3124"/>
                        <a:ext cx="94" cy="176"/>
                        <a:chOff x="1570" y="3124"/>
                        <a:chExt cx="94" cy="176"/>
                      </a:xfrm>
                    </p:grpSpPr>
                    <p:sp>
                      <p:nvSpPr>
                        <p:cNvPr id="62502" name="Freeform 40"/>
                        <p:cNvSpPr>
                          <a:spLocks noChangeAspect="1"/>
                        </p:cNvSpPr>
                        <p:nvPr/>
                      </p:nvSpPr>
                      <p:spPr>
                        <a:xfrm>
                          <a:off x="1591" y="3124"/>
                          <a:ext cx="73" cy="175"/>
                        </a:xfrm>
                        <a:custGeom>
                          <a:avLst/>
                          <a:gdLst/>
                          <a:ahLst/>
                          <a:cxnLst>
                            <a:cxn ang="0">
                              <a:pos x="0" y="0"/>
                            </a:cxn>
                            <a:cxn ang="0">
                              <a:pos x="1" y="0"/>
                            </a:cxn>
                            <a:cxn ang="0">
                              <a:pos x="1" y="0"/>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2"/>
                            </a:cxn>
                            <a:cxn ang="0">
                              <a:pos x="1" y="2"/>
                            </a:cxn>
                            <a:cxn ang="0">
                              <a:pos x="1" y="2"/>
                            </a:cxn>
                            <a:cxn ang="0">
                              <a:pos x="0" y="2"/>
                            </a:cxn>
                            <a:cxn ang="0">
                              <a:pos x="0" y="2"/>
                            </a:cxn>
                            <a:cxn ang="0">
                              <a:pos x="0" y="2"/>
                            </a:cxn>
                            <a:cxn ang="0">
                              <a:pos x="0" y="2"/>
                            </a:cxn>
                            <a:cxn ang="0">
                              <a:pos x="0" y="1"/>
                            </a:cxn>
                            <a:cxn ang="0">
                              <a:pos x="0" y="0"/>
                            </a:cxn>
                            <a:cxn ang="0">
                              <a:pos x="0" y="0"/>
                            </a:cxn>
                            <a:cxn ang="0">
                              <a:pos x="0" y="0"/>
                            </a:cxn>
                            <a:cxn ang="0">
                              <a:pos x="0" y="0"/>
                            </a:cxn>
                          </a:cxnLst>
                          <a:pathLst>
                            <a:path w="220" h="526">
                              <a:moveTo>
                                <a:pt x="75" y="29"/>
                              </a:moveTo>
                              <a:lnTo>
                                <a:pt x="130" y="64"/>
                              </a:lnTo>
                              <a:lnTo>
                                <a:pt x="163" y="90"/>
                              </a:lnTo>
                              <a:lnTo>
                                <a:pt x="180" y="116"/>
                              </a:lnTo>
                              <a:lnTo>
                                <a:pt x="192" y="137"/>
                              </a:lnTo>
                              <a:lnTo>
                                <a:pt x="203" y="159"/>
                              </a:lnTo>
                              <a:lnTo>
                                <a:pt x="210" y="183"/>
                              </a:lnTo>
                              <a:lnTo>
                                <a:pt x="216" y="205"/>
                              </a:lnTo>
                              <a:lnTo>
                                <a:pt x="220" y="237"/>
                              </a:lnTo>
                              <a:lnTo>
                                <a:pt x="220" y="264"/>
                              </a:lnTo>
                              <a:lnTo>
                                <a:pt x="216" y="295"/>
                              </a:lnTo>
                              <a:lnTo>
                                <a:pt x="212" y="321"/>
                              </a:lnTo>
                              <a:lnTo>
                                <a:pt x="200" y="353"/>
                              </a:lnTo>
                              <a:lnTo>
                                <a:pt x="192" y="377"/>
                              </a:lnTo>
                              <a:lnTo>
                                <a:pt x="174" y="402"/>
                              </a:lnTo>
                              <a:lnTo>
                                <a:pt x="157" y="429"/>
                              </a:lnTo>
                              <a:lnTo>
                                <a:pt x="115" y="462"/>
                              </a:lnTo>
                              <a:lnTo>
                                <a:pt x="4" y="526"/>
                              </a:lnTo>
                              <a:lnTo>
                                <a:pt x="32" y="471"/>
                              </a:lnTo>
                              <a:lnTo>
                                <a:pt x="72" y="374"/>
                              </a:lnTo>
                              <a:lnTo>
                                <a:pt x="98" y="219"/>
                              </a:lnTo>
                              <a:lnTo>
                                <a:pt x="80" y="116"/>
                              </a:lnTo>
                              <a:lnTo>
                                <a:pt x="10" y="22"/>
                              </a:lnTo>
                              <a:lnTo>
                                <a:pt x="0" y="0"/>
                              </a:lnTo>
                              <a:lnTo>
                                <a:pt x="75" y="29"/>
                              </a:lnTo>
                              <a:close/>
                            </a:path>
                          </a:pathLst>
                        </a:custGeom>
                        <a:solidFill>
                          <a:srgbClr val="C0C0C0"/>
                        </a:solidFill>
                        <a:ln w="9525">
                          <a:noFill/>
                        </a:ln>
                      </p:spPr>
                      <p:txBody>
                        <a:bodyPr/>
                        <a:p>
                          <a:endParaRPr lang="zh-CN" altLang="en-US"/>
                        </a:p>
                      </p:txBody>
                    </p:sp>
                    <p:sp>
                      <p:nvSpPr>
                        <p:cNvPr id="62503" name="Freeform 41"/>
                        <p:cNvSpPr>
                          <a:spLocks noChangeAspect="1"/>
                        </p:cNvSpPr>
                        <p:nvPr/>
                      </p:nvSpPr>
                      <p:spPr>
                        <a:xfrm>
                          <a:off x="1581" y="3125"/>
                          <a:ext cx="74" cy="175"/>
                        </a:xfrm>
                        <a:custGeom>
                          <a:avLst/>
                          <a:gdLst/>
                          <a:ahLst/>
                          <a:cxnLst>
                            <a:cxn ang="0">
                              <a:pos x="0" y="0"/>
                            </a:cxn>
                            <a:cxn ang="0">
                              <a:pos x="1" y="0"/>
                            </a:cxn>
                            <a:cxn ang="0">
                              <a:pos x="1" y="0"/>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2"/>
                            </a:cxn>
                            <a:cxn ang="0">
                              <a:pos x="1" y="2"/>
                            </a:cxn>
                            <a:cxn ang="0">
                              <a:pos x="1" y="2"/>
                            </a:cxn>
                            <a:cxn ang="0">
                              <a:pos x="0" y="2"/>
                            </a:cxn>
                            <a:cxn ang="0">
                              <a:pos x="0" y="2"/>
                            </a:cxn>
                            <a:cxn ang="0">
                              <a:pos x="0" y="2"/>
                            </a:cxn>
                            <a:cxn ang="0">
                              <a:pos x="0" y="2"/>
                            </a:cxn>
                            <a:cxn ang="0">
                              <a:pos x="0" y="1"/>
                            </a:cxn>
                            <a:cxn ang="0">
                              <a:pos x="0" y="0"/>
                            </a:cxn>
                            <a:cxn ang="0">
                              <a:pos x="0" y="0"/>
                            </a:cxn>
                            <a:cxn ang="0">
                              <a:pos x="0" y="0"/>
                            </a:cxn>
                            <a:cxn ang="0">
                              <a:pos x="0" y="0"/>
                            </a:cxn>
                          </a:cxnLst>
                          <a:pathLst>
                            <a:path w="222" h="525">
                              <a:moveTo>
                                <a:pt x="75" y="29"/>
                              </a:moveTo>
                              <a:lnTo>
                                <a:pt x="131" y="64"/>
                              </a:lnTo>
                              <a:lnTo>
                                <a:pt x="164" y="91"/>
                              </a:lnTo>
                              <a:lnTo>
                                <a:pt x="181" y="116"/>
                              </a:lnTo>
                              <a:lnTo>
                                <a:pt x="192" y="137"/>
                              </a:lnTo>
                              <a:lnTo>
                                <a:pt x="203" y="159"/>
                              </a:lnTo>
                              <a:lnTo>
                                <a:pt x="210" y="184"/>
                              </a:lnTo>
                              <a:lnTo>
                                <a:pt x="218" y="206"/>
                              </a:lnTo>
                              <a:lnTo>
                                <a:pt x="222" y="238"/>
                              </a:lnTo>
                              <a:lnTo>
                                <a:pt x="222" y="265"/>
                              </a:lnTo>
                              <a:lnTo>
                                <a:pt x="218" y="296"/>
                              </a:lnTo>
                              <a:lnTo>
                                <a:pt x="214" y="322"/>
                              </a:lnTo>
                              <a:lnTo>
                                <a:pt x="201" y="354"/>
                              </a:lnTo>
                              <a:lnTo>
                                <a:pt x="192" y="378"/>
                              </a:lnTo>
                              <a:lnTo>
                                <a:pt x="175" y="403"/>
                              </a:lnTo>
                              <a:lnTo>
                                <a:pt x="158" y="430"/>
                              </a:lnTo>
                              <a:lnTo>
                                <a:pt x="116" y="462"/>
                              </a:lnTo>
                              <a:lnTo>
                                <a:pt x="4" y="525"/>
                              </a:lnTo>
                              <a:lnTo>
                                <a:pt x="32" y="471"/>
                              </a:lnTo>
                              <a:lnTo>
                                <a:pt x="73" y="374"/>
                              </a:lnTo>
                              <a:lnTo>
                                <a:pt x="99" y="220"/>
                              </a:lnTo>
                              <a:lnTo>
                                <a:pt x="80" y="116"/>
                              </a:lnTo>
                              <a:lnTo>
                                <a:pt x="10" y="23"/>
                              </a:lnTo>
                              <a:lnTo>
                                <a:pt x="0" y="0"/>
                              </a:lnTo>
                              <a:lnTo>
                                <a:pt x="75" y="29"/>
                              </a:lnTo>
                              <a:close/>
                            </a:path>
                          </a:pathLst>
                        </a:custGeom>
                        <a:solidFill>
                          <a:srgbClr val="E0E0E0"/>
                        </a:solidFill>
                        <a:ln w="9525">
                          <a:noFill/>
                        </a:ln>
                      </p:spPr>
                      <p:txBody>
                        <a:bodyPr/>
                        <a:p>
                          <a:endParaRPr lang="zh-CN" altLang="en-US"/>
                        </a:p>
                      </p:txBody>
                    </p:sp>
                    <p:sp>
                      <p:nvSpPr>
                        <p:cNvPr id="62504" name="Freeform 42"/>
                        <p:cNvSpPr>
                          <a:spLocks noChangeAspect="1"/>
                        </p:cNvSpPr>
                        <p:nvPr/>
                      </p:nvSpPr>
                      <p:spPr>
                        <a:xfrm>
                          <a:off x="1570" y="3124"/>
                          <a:ext cx="74" cy="175"/>
                        </a:xfrm>
                        <a:custGeom>
                          <a:avLst/>
                          <a:gdLst/>
                          <a:ahLst/>
                          <a:cxnLst>
                            <a:cxn ang="0">
                              <a:pos x="0" y="0"/>
                            </a:cxn>
                            <a:cxn ang="0">
                              <a:pos x="1" y="0"/>
                            </a:cxn>
                            <a:cxn ang="0">
                              <a:pos x="1" y="0"/>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2"/>
                            </a:cxn>
                            <a:cxn ang="0">
                              <a:pos x="1" y="2"/>
                            </a:cxn>
                            <a:cxn ang="0">
                              <a:pos x="1" y="2"/>
                            </a:cxn>
                            <a:cxn ang="0">
                              <a:pos x="0" y="2"/>
                            </a:cxn>
                            <a:cxn ang="0">
                              <a:pos x="0" y="2"/>
                            </a:cxn>
                            <a:cxn ang="0">
                              <a:pos x="0" y="2"/>
                            </a:cxn>
                            <a:cxn ang="0">
                              <a:pos x="0" y="2"/>
                            </a:cxn>
                            <a:cxn ang="0">
                              <a:pos x="0" y="1"/>
                            </a:cxn>
                            <a:cxn ang="0">
                              <a:pos x="0" y="0"/>
                            </a:cxn>
                            <a:cxn ang="0">
                              <a:pos x="0" y="0"/>
                            </a:cxn>
                            <a:cxn ang="0">
                              <a:pos x="0" y="0"/>
                            </a:cxn>
                            <a:cxn ang="0">
                              <a:pos x="0" y="0"/>
                            </a:cxn>
                          </a:cxnLst>
                          <a:pathLst>
                            <a:path w="221" h="527">
                              <a:moveTo>
                                <a:pt x="75" y="30"/>
                              </a:moveTo>
                              <a:lnTo>
                                <a:pt x="130" y="65"/>
                              </a:lnTo>
                              <a:lnTo>
                                <a:pt x="164" y="91"/>
                              </a:lnTo>
                              <a:lnTo>
                                <a:pt x="181" y="117"/>
                              </a:lnTo>
                              <a:lnTo>
                                <a:pt x="192" y="138"/>
                              </a:lnTo>
                              <a:lnTo>
                                <a:pt x="203" y="160"/>
                              </a:lnTo>
                              <a:lnTo>
                                <a:pt x="210" y="185"/>
                              </a:lnTo>
                              <a:lnTo>
                                <a:pt x="218" y="207"/>
                              </a:lnTo>
                              <a:lnTo>
                                <a:pt x="221" y="239"/>
                              </a:lnTo>
                              <a:lnTo>
                                <a:pt x="221" y="266"/>
                              </a:lnTo>
                              <a:lnTo>
                                <a:pt x="218" y="296"/>
                              </a:lnTo>
                              <a:lnTo>
                                <a:pt x="214" y="322"/>
                              </a:lnTo>
                              <a:lnTo>
                                <a:pt x="200" y="354"/>
                              </a:lnTo>
                              <a:lnTo>
                                <a:pt x="192" y="379"/>
                              </a:lnTo>
                              <a:lnTo>
                                <a:pt x="175" y="403"/>
                              </a:lnTo>
                              <a:lnTo>
                                <a:pt x="157" y="430"/>
                              </a:lnTo>
                              <a:lnTo>
                                <a:pt x="116" y="462"/>
                              </a:lnTo>
                              <a:lnTo>
                                <a:pt x="4" y="527"/>
                              </a:lnTo>
                              <a:lnTo>
                                <a:pt x="32" y="472"/>
                              </a:lnTo>
                              <a:lnTo>
                                <a:pt x="73" y="375"/>
                              </a:lnTo>
                              <a:lnTo>
                                <a:pt x="98" y="220"/>
                              </a:lnTo>
                              <a:lnTo>
                                <a:pt x="80" y="117"/>
                              </a:lnTo>
                              <a:lnTo>
                                <a:pt x="10" y="24"/>
                              </a:lnTo>
                              <a:lnTo>
                                <a:pt x="0" y="0"/>
                              </a:lnTo>
                              <a:lnTo>
                                <a:pt x="75" y="30"/>
                              </a:lnTo>
                              <a:close/>
                            </a:path>
                          </a:pathLst>
                        </a:custGeom>
                        <a:solidFill>
                          <a:srgbClr val="FFFFFF"/>
                        </a:solidFill>
                        <a:ln w="9525">
                          <a:noFill/>
                        </a:ln>
                      </p:spPr>
                      <p:txBody>
                        <a:bodyPr/>
                        <a:p>
                          <a:endParaRPr lang="zh-CN" altLang="en-US"/>
                        </a:p>
                      </p:txBody>
                    </p:sp>
                  </p:grpSp>
                </p:grpSp>
                <p:sp>
                  <p:nvSpPr>
                    <p:cNvPr id="62505" name="Freeform 43"/>
                    <p:cNvSpPr>
                      <a:spLocks noChangeAspect="1"/>
                    </p:cNvSpPr>
                    <p:nvPr/>
                  </p:nvSpPr>
                  <p:spPr>
                    <a:xfrm>
                      <a:off x="1372" y="3119"/>
                      <a:ext cx="318" cy="168"/>
                    </a:xfrm>
                    <a:custGeom>
                      <a:avLst/>
                      <a:gdLst/>
                      <a:ahLst/>
                      <a:cxnLst>
                        <a:cxn ang="0">
                          <a:pos x="0" y="2"/>
                        </a:cxn>
                        <a:cxn ang="0">
                          <a:pos x="0" y="2"/>
                        </a:cxn>
                        <a:cxn ang="0">
                          <a:pos x="0" y="2"/>
                        </a:cxn>
                        <a:cxn ang="0">
                          <a:pos x="1" y="2"/>
                        </a:cxn>
                        <a:cxn ang="0">
                          <a:pos x="1" y="2"/>
                        </a:cxn>
                        <a:cxn ang="0">
                          <a:pos x="1" y="1"/>
                        </a:cxn>
                        <a:cxn ang="0">
                          <a:pos x="1" y="1"/>
                        </a:cxn>
                        <a:cxn ang="0">
                          <a:pos x="1" y="1"/>
                        </a:cxn>
                        <a:cxn ang="0">
                          <a:pos x="2" y="1"/>
                        </a:cxn>
                        <a:cxn ang="0">
                          <a:pos x="2" y="1"/>
                        </a:cxn>
                        <a:cxn ang="0">
                          <a:pos x="3" y="1"/>
                        </a:cxn>
                        <a:cxn ang="0">
                          <a:pos x="3" y="1"/>
                        </a:cxn>
                        <a:cxn ang="0">
                          <a:pos x="3" y="1"/>
                        </a:cxn>
                        <a:cxn ang="0">
                          <a:pos x="3" y="1"/>
                        </a:cxn>
                        <a:cxn ang="0">
                          <a:pos x="4" y="1"/>
                        </a:cxn>
                        <a:cxn ang="0">
                          <a:pos x="4" y="1"/>
                        </a:cxn>
                        <a:cxn ang="0">
                          <a:pos x="4" y="1"/>
                        </a:cxn>
                        <a:cxn ang="0">
                          <a:pos x="4" y="1"/>
                        </a:cxn>
                        <a:cxn ang="0">
                          <a:pos x="4" y="1"/>
                        </a:cxn>
                        <a:cxn ang="0">
                          <a:pos x="3" y="1"/>
                        </a:cxn>
                        <a:cxn ang="0">
                          <a:pos x="3" y="0"/>
                        </a:cxn>
                        <a:cxn ang="0">
                          <a:pos x="3" y="0"/>
                        </a:cxn>
                        <a:cxn ang="0">
                          <a:pos x="3" y="0"/>
                        </a:cxn>
                        <a:cxn ang="0">
                          <a:pos x="2" y="0"/>
                        </a:cxn>
                        <a:cxn ang="0">
                          <a:pos x="2" y="0"/>
                        </a:cxn>
                        <a:cxn ang="0">
                          <a:pos x="2" y="0"/>
                        </a:cxn>
                        <a:cxn ang="0">
                          <a:pos x="2" y="0"/>
                        </a:cxn>
                        <a:cxn ang="0">
                          <a:pos x="1" y="0"/>
                        </a:cxn>
                        <a:cxn ang="0">
                          <a:pos x="1" y="1"/>
                        </a:cxn>
                        <a:cxn ang="0">
                          <a:pos x="1" y="1"/>
                        </a:cxn>
                        <a:cxn ang="0">
                          <a:pos x="0" y="1"/>
                        </a:cxn>
                        <a:cxn ang="0">
                          <a:pos x="0" y="1"/>
                        </a:cxn>
                        <a:cxn ang="0">
                          <a:pos x="0" y="2"/>
                        </a:cxn>
                        <a:cxn ang="0">
                          <a:pos x="0" y="2"/>
                        </a:cxn>
                        <a:cxn ang="0">
                          <a:pos x="0" y="2"/>
                        </a:cxn>
                        <a:cxn ang="0">
                          <a:pos x="0" y="2"/>
                        </a:cxn>
                      </a:cxnLst>
                      <a:pathLst>
                        <a:path w="952" h="504">
                          <a:moveTo>
                            <a:pt x="0" y="504"/>
                          </a:moveTo>
                          <a:lnTo>
                            <a:pt x="48" y="468"/>
                          </a:lnTo>
                          <a:lnTo>
                            <a:pt x="91" y="434"/>
                          </a:lnTo>
                          <a:lnTo>
                            <a:pt x="137" y="402"/>
                          </a:lnTo>
                          <a:lnTo>
                            <a:pt x="179" y="373"/>
                          </a:lnTo>
                          <a:lnTo>
                            <a:pt x="227" y="347"/>
                          </a:lnTo>
                          <a:lnTo>
                            <a:pt x="274" y="321"/>
                          </a:lnTo>
                          <a:lnTo>
                            <a:pt x="362" y="288"/>
                          </a:lnTo>
                          <a:lnTo>
                            <a:pt x="465" y="253"/>
                          </a:lnTo>
                          <a:lnTo>
                            <a:pt x="575" y="223"/>
                          </a:lnTo>
                          <a:lnTo>
                            <a:pt x="645" y="205"/>
                          </a:lnTo>
                          <a:lnTo>
                            <a:pt x="707" y="186"/>
                          </a:lnTo>
                          <a:lnTo>
                            <a:pt x="765" y="175"/>
                          </a:lnTo>
                          <a:lnTo>
                            <a:pt x="798" y="179"/>
                          </a:lnTo>
                          <a:lnTo>
                            <a:pt x="857" y="190"/>
                          </a:lnTo>
                          <a:lnTo>
                            <a:pt x="886" y="197"/>
                          </a:lnTo>
                          <a:lnTo>
                            <a:pt x="915" y="205"/>
                          </a:lnTo>
                          <a:lnTo>
                            <a:pt x="952" y="216"/>
                          </a:lnTo>
                          <a:lnTo>
                            <a:pt x="875" y="160"/>
                          </a:lnTo>
                          <a:lnTo>
                            <a:pt x="828" y="127"/>
                          </a:lnTo>
                          <a:lnTo>
                            <a:pt x="747" y="81"/>
                          </a:lnTo>
                          <a:lnTo>
                            <a:pt x="685" y="48"/>
                          </a:lnTo>
                          <a:lnTo>
                            <a:pt x="626" y="25"/>
                          </a:lnTo>
                          <a:lnTo>
                            <a:pt x="582" y="7"/>
                          </a:lnTo>
                          <a:lnTo>
                            <a:pt x="527" y="0"/>
                          </a:lnTo>
                          <a:lnTo>
                            <a:pt x="462" y="11"/>
                          </a:lnTo>
                          <a:lnTo>
                            <a:pt x="370" y="44"/>
                          </a:lnTo>
                          <a:lnTo>
                            <a:pt x="303" y="84"/>
                          </a:lnTo>
                          <a:lnTo>
                            <a:pt x="212" y="153"/>
                          </a:lnTo>
                          <a:lnTo>
                            <a:pt x="161" y="190"/>
                          </a:lnTo>
                          <a:lnTo>
                            <a:pt x="99" y="264"/>
                          </a:lnTo>
                          <a:lnTo>
                            <a:pt x="55" y="325"/>
                          </a:lnTo>
                          <a:lnTo>
                            <a:pt x="29" y="377"/>
                          </a:lnTo>
                          <a:lnTo>
                            <a:pt x="18" y="423"/>
                          </a:lnTo>
                          <a:lnTo>
                            <a:pt x="3" y="468"/>
                          </a:lnTo>
                          <a:lnTo>
                            <a:pt x="0" y="504"/>
                          </a:lnTo>
                          <a:close/>
                        </a:path>
                      </a:pathLst>
                    </a:custGeom>
                    <a:solidFill>
                      <a:srgbClr val="A0A0A0"/>
                    </a:solidFill>
                    <a:ln w="9525">
                      <a:noFill/>
                    </a:ln>
                  </p:spPr>
                  <p:txBody>
                    <a:bodyPr/>
                    <a:p>
                      <a:endParaRPr lang="zh-CN" altLang="en-US"/>
                    </a:p>
                  </p:txBody>
                </p:sp>
                <p:grpSp>
                  <p:nvGrpSpPr>
                    <p:cNvPr id="62506" name="Group 44"/>
                    <p:cNvGrpSpPr>
                      <a:grpSpLocks noChangeAspect="1"/>
                    </p:cNvGrpSpPr>
                    <p:nvPr/>
                  </p:nvGrpSpPr>
                  <p:grpSpPr>
                    <a:xfrm>
                      <a:off x="1441" y="3114"/>
                      <a:ext cx="195" cy="189"/>
                      <a:chOff x="1441" y="3114"/>
                      <a:chExt cx="195" cy="189"/>
                    </a:xfrm>
                  </p:grpSpPr>
                  <p:sp>
                    <p:nvSpPr>
                      <p:cNvPr id="62507" name="Oval 45"/>
                      <p:cNvSpPr>
                        <a:spLocks noChangeAspect="1"/>
                      </p:cNvSpPr>
                      <p:nvPr/>
                    </p:nvSpPr>
                    <p:spPr>
                      <a:xfrm>
                        <a:off x="1441" y="3114"/>
                        <a:ext cx="195" cy="189"/>
                      </a:xfrm>
                      <a:prstGeom prst="ellipse">
                        <a:avLst/>
                      </a:prstGeom>
                      <a:solidFill>
                        <a:srgbClr val="804000"/>
                      </a:solidFill>
                      <a:ln w="9525">
                        <a:noFill/>
                      </a:ln>
                    </p:spPr>
                    <p:txBody>
                      <a:bodyPr anchor="t" anchorCtr="0"/>
                      <a:p>
                        <a:endParaRPr lang="zh-CN" altLang="en-US" dirty="0">
                          <a:latin typeface="Arial" panose="020B0604020202020204" pitchFamily="34" charset="0"/>
                        </a:endParaRPr>
                      </a:p>
                    </p:txBody>
                  </p:sp>
                  <p:sp>
                    <p:nvSpPr>
                      <p:cNvPr id="62508" name="Freeform 46"/>
                      <p:cNvSpPr>
                        <a:spLocks noChangeAspect="1"/>
                      </p:cNvSpPr>
                      <p:nvPr/>
                    </p:nvSpPr>
                    <p:spPr>
                      <a:xfrm>
                        <a:off x="1441" y="3118"/>
                        <a:ext cx="190" cy="118"/>
                      </a:xfrm>
                      <a:custGeom>
                        <a:avLst/>
                        <a:gdLst/>
                        <a:ahLst/>
                        <a:cxnLst>
                          <a:cxn ang="0">
                            <a:pos x="0" y="1"/>
                          </a:cxn>
                          <a:cxn ang="0">
                            <a:pos x="0" y="1"/>
                          </a:cxn>
                          <a:cxn ang="0">
                            <a:pos x="0" y="1"/>
                          </a:cxn>
                          <a:cxn ang="0">
                            <a:pos x="1" y="1"/>
                          </a:cxn>
                          <a:cxn ang="0">
                            <a:pos x="1" y="1"/>
                          </a:cxn>
                          <a:cxn ang="0">
                            <a:pos x="1" y="1"/>
                          </a:cxn>
                          <a:cxn ang="0">
                            <a:pos x="2" y="1"/>
                          </a:cxn>
                          <a:cxn ang="0">
                            <a:pos x="2" y="1"/>
                          </a:cxn>
                          <a:cxn ang="0">
                            <a:pos x="2" y="1"/>
                          </a:cxn>
                          <a:cxn ang="0">
                            <a:pos x="2" y="1"/>
                          </a:cxn>
                          <a:cxn ang="0">
                            <a:pos x="2" y="1"/>
                          </a:cxn>
                          <a:cxn ang="0">
                            <a:pos x="2" y="0"/>
                          </a:cxn>
                          <a:cxn ang="0">
                            <a:pos x="2" y="0"/>
                          </a:cxn>
                          <a:cxn ang="0">
                            <a:pos x="2" y="0"/>
                          </a:cxn>
                          <a:cxn ang="0">
                            <a:pos x="2" y="0"/>
                          </a:cxn>
                          <a:cxn ang="0">
                            <a:pos x="2" y="0"/>
                          </a:cxn>
                          <a:cxn ang="0">
                            <a:pos x="1" y="0"/>
                          </a:cxn>
                          <a:cxn ang="0">
                            <a:pos x="1" y="0"/>
                          </a:cxn>
                          <a:cxn ang="0">
                            <a:pos x="1" y="0"/>
                          </a:cxn>
                          <a:cxn ang="0">
                            <a:pos x="0" y="0"/>
                          </a:cxn>
                          <a:cxn ang="0">
                            <a:pos x="0" y="1"/>
                          </a:cxn>
                          <a:cxn ang="0">
                            <a:pos x="0" y="1"/>
                          </a:cxn>
                          <a:cxn ang="0">
                            <a:pos x="0" y="1"/>
                          </a:cxn>
                          <a:cxn ang="0">
                            <a:pos x="0" y="1"/>
                          </a:cxn>
                          <a:cxn ang="0">
                            <a:pos x="0" y="1"/>
                          </a:cxn>
                          <a:cxn ang="0">
                            <a:pos x="0" y="1"/>
                          </a:cxn>
                          <a:cxn ang="0">
                            <a:pos x="0" y="1"/>
                          </a:cxn>
                        </a:cxnLst>
                        <a:pathLst>
                          <a:path w="568" h="354">
                            <a:moveTo>
                              <a:pt x="15" y="354"/>
                            </a:moveTo>
                            <a:lnTo>
                              <a:pt x="52" y="335"/>
                            </a:lnTo>
                            <a:lnTo>
                              <a:pt x="107" y="313"/>
                            </a:lnTo>
                            <a:lnTo>
                              <a:pt x="165" y="295"/>
                            </a:lnTo>
                            <a:lnTo>
                              <a:pt x="239" y="269"/>
                            </a:lnTo>
                            <a:lnTo>
                              <a:pt x="315" y="246"/>
                            </a:lnTo>
                            <a:lnTo>
                              <a:pt x="392" y="227"/>
                            </a:lnTo>
                            <a:lnTo>
                              <a:pt x="468" y="209"/>
                            </a:lnTo>
                            <a:lnTo>
                              <a:pt x="520" y="194"/>
                            </a:lnTo>
                            <a:lnTo>
                              <a:pt x="568" y="179"/>
                            </a:lnTo>
                            <a:lnTo>
                              <a:pt x="553" y="142"/>
                            </a:lnTo>
                            <a:lnTo>
                              <a:pt x="539" y="110"/>
                            </a:lnTo>
                            <a:lnTo>
                              <a:pt x="516" y="85"/>
                            </a:lnTo>
                            <a:lnTo>
                              <a:pt x="470" y="48"/>
                            </a:lnTo>
                            <a:lnTo>
                              <a:pt x="428" y="23"/>
                            </a:lnTo>
                            <a:lnTo>
                              <a:pt x="386" y="7"/>
                            </a:lnTo>
                            <a:lnTo>
                              <a:pt x="341" y="0"/>
                            </a:lnTo>
                            <a:lnTo>
                              <a:pt x="279" y="4"/>
                            </a:lnTo>
                            <a:lnTo>
                              <a:pt x="195" y="40"/>
                            </a:lnTo>
                            <a:lnTo>
                              <a:pt x="118" y="85"/>
                            </a:lnTo>
                            <a:lnTo>
                              <a:pt x="37" y="142"/>
                            </a:lnTo>
                            <a:lnTo>
                              <a:pt x="20" y="157"/>
                            </a:lnTo>
                            <a:lnTo>
                              <a:pt x="4" y="184"/>
                            </a:lnTo>
                            <a:lnTo>
                              <a:pt x="0" y="212"/>
                            </a:lnTo>
                            <a:lnTo>
                              <a:pt x="0" y="258"/>
                            </a:lnTo>
                            <a:lnTo>
                              <a:pt x="4" y="309"/>
                            </a:lnTo>
                            <a:lnTo>
                              <a:pt x="15" y="354"/>
                            </a:lnTo>
                            <a:close/>
                          </a:path>
                        </a:pathLst>
                      </a:custGeom>
                      <a:solidFill>
                        <a:srgbClr val="201000"/>
                      </a:solidFill>
                      <a:ln w="9525">
                        <a:noFill/>
                      </a:ln>
                    </p:spPr>
                    <p:txBody>
                      <a:bodyPr/>
                      <a:p>
                        <a:endParaRPr lang="zh-CN" altLang="en-US"/>
                      </a:p>
                    </p:txBody>
                  </p:sp>
                  <p:sp>
                    <p:nvSpPr>
                      <p:cNvPr id="62509" name="Oval 47"/>
                      <p:cNvSpPr>
                        <a:spLocks noChangeAspect="1"/>
                      </p:cNvSpPr>
                      <p:nvPr/>
                    </p:nvSpPr>
                    <p:spPr>
                      <a:xfrm>
                        <a:off x="1496" y="3166"/>
                        <a:ext cx="88" cy="87"/>
                      </a:xfrm>
                      <a:prstGeom prst="ellipse">
                        <a:avLst/>
                      </a:prstGeom>
                      <a:solidFill>
                        <a:srgbClr val="000000"/>
                      </a:solidFill>
                      <a:ln w="9525">
                        <a:noFill/>
                      </a:ln>
                    </p:spPr>
                    <p:txBody>
                      <a:bodyPr anchor="t" anchorCtr="0"/>
                      <a:p>
                        <a:endParaRPr lang="zh-CN" altLang="en-US" dirty="0">
                          <a:latin typeface="Arial" panose="020B0604020202020204" pitchFamily="34" charset="0"/>
                        </a:endParaRPr>
                      </a:p>
                    </p:txBody>
                  </p:sp>
                  <p:sp>
                    <p:nvSpPr>
                      <p:cNvPr id="62510" name="Oval 48"/>
                      <p:cNvSpPr>
                        <a:spLocks noChangeAspect="1"/>
                      </p:cNvSpPr>
                      <p:nvPr/>
                    </p:nvSpPr>
                    <p:spPr>
                      <a:xfrm>
                        <a:off x="1492" y="3163"/>
                        <a:ext cx="39" cy="37"/>
                      </a:xfrm>
                      <a:prstGeom prst="ellipse">
                        <a:avLst/>
                      </a:prstGeom>
                      <a:solidFill>
                        <a:srgbClr val="FFFFFF"/>
                      </a:solidFill>
                      <a:ln w="9525">
                        <a:noFill/>
                      </a:ln>
                    </p:spPr>
                    <p:txBody>
                      <a:bodyPr anchor="t" anchorCtr="0"/>
                      <a:p>
                        <a:endParaRPr lang="zh-CN" altLang="en-US" dirty="0">
                          <a:latin typeface="Arial" panose="020B0604020202020204" pitchFamily="34" charset="0"/>
                        </a:endParaRPr>
                      </a:p>
                    </p:txBody>
                  </p:sp>
                </p:grpSp>
              </p:grpSp>
            </p:grpSp>
            <p:grpSp>
              <p:nvGrpSpPr>
                <p:cNvPr id="62511" name="Group 49"/>
                <p:cNvGrpSpPr>
                  <a:grpSpLocks noChangeAspect="1"/>
                </p:cNvGrpSpPr>
                <p:nvPr/>
              </p:nvGrpSpPr>
              <p:grpSpPr>
                <a:xfrm>
                  <a:off x="1369" y="3112"/>
                  <a:ext cx="353" cy="214"/>
                  <a:chOff x="1369" y="3112"/>
                  <a:chExt cx="353" cy="214"/>
                </a:xfrm>
              </p:grpSpPr>
              <p:sp>
                <p:nvSpPr>
                  <p:cNvPr id="62512" name="Freeform 50"/>
                  <p:cNvSpPr>
                    <a:spLocks noChangeAspect="1"/>
                  </p:cNvSpPr>
                  <p:nvPr/>
                </p:nvSpPr>
                <p:spPr>
                  <a:xfrm>
                    <a:off x="1693" y="3193"/>
                    <a:ext cx="29" cy="2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86" h="70">
                        <a:moveTo>
                          <a:pt x="10" y="4"/>
                        </a:moveTo>
                        <a:lnTo>
                          <a:pt x="23" y="4"/>
                        </a:lnTo>
                        <a:lnTo>
                          <a:pt x="65" y="0"/>
                        </a:lnTo>
                        <a:lnTo>
                          <a:pt x="78" y="6"/>
                        </a:lnTo>
                        <a:lnTo>
                          <a:pt x="86" y="15"/>
                        </a:lnTo>
                        <a:lnTo>
                          <a:pt x="86" y="23"/>
                        </a:lnTo>
                        <a:lnTo>
                          <a:pt x="77" y="38"/>
                        </a:lnTo>
                        <a:lnTo>
                          <a:pt x="60" y="53"/>
                        </a:lnTo>
                        <a:lnTo>
                          <a:pt x="43" y="62"/>
                        </a:lnTo>
                        <a:lnTo>
                          <a:pt x="15" y="70"/>
                        </a:lnTo>
                        <a:lnTo>
                          <a:pt x="0" y="70"/>
                        </a:lnTo>
                        <a:lnTo>
                          <a:pt x="13" y="59"/>
                        </a:lnTo>
                        <a:lnTo>
                          <a:pt x="21" y="49"/>
                        </a:lnTo>
                        <a:lnTo>
                          <a:pt x="27" y="36"/>
                        </a:lnTo>
                        <a:lnTo>
                          <a:pt x="27" y="27"/>
                        </a:lnTo>
                        <a:lnTo>
                          <a:pt x="10" y="4"/>
                        </a:lnTo>
                        <a:close/>
                      </a:path>
                    </a:pathLst>
                  </a:custGeom>
                  <a:solidFill>
                    <a:srgbClr val="600000"/>
                  </a:solidFill>
                  <a:ln w="9525">
                    <a:noFill/>
                  </a:ln>
                </p:spPr>
                <p:txBody>
                  <a:bodyPr/>
                  <a:p>
                    <a:endParaRPr lang="zh-CN" altLang="en-US"/>
                  </a:p>
                </p:txBody>
              </p:sp>
              <p:grpSp>
                <p:nvGrpSpPr>
                  <p:cNvPr id="62513" name="Group 51"/>
                  <p:cNvGrpSpPr>
                    <a:grpSpLocks noChangeAspect="1"/>
                  </p:cNvGrpSpPr>
                  <p:nvPr/>
                </p:nvGrpSpPr>
                <p:grpSpPr>
                  <a:xfrm>
                    <a:off x="1369" y="3112"/>
                    <a:ext cx="342" cy="214"/>
                    <a:chOff x="1369" y="3112"/>
                    <a:chExt cx="342" cy="214"/>
                  </a:xfrm>
                </p:grpSpPr>
                <p:sp>
                  <p:nvSpPr>
                    <p:cNvPr id="62514" name="Freeform 52"/>
                    <p:cNvSpPr>
                      <a:spLocks noChangeAspect="1"/>
                    </p:cNvSpPr>
                    <p:nvPr/>
                  </p:nvSpPr>
                  <p:spPr>
                    <a:xfrm>
                      <a:off x="1369" y="3206"/>
                      <a:ext cx="336" cy="120"/>
                    </a:xfrm>
                    <a:custGeom>
                      <a:avLst/>
                      <a:gdLst/>
                      <a:ahLst/>
                      <a:cxnLst>
                        <a:cxn ang="0">
                          <a:pos x="0" y="1"/>
                        </a:cxn>
                        <a:cxn ang="0">
                          <a:pos x="0" y="1"/>
                        </a:cxn>
                        <a:cxn ang="0">
                          <a:pos x="0" y="1"/>
                        </a:cxn>
                        <a:cxn ang="0">
                          <a:pos x="1" y="1"/>
                        </a:cxn>
                        <a:cxn ang="0">
                          <a:pos x="1" y="1"/>
                        </a:cxn>
                        <a:cxn ang="0">
                          <a:pos x="1" y="1"/>
                        </a:cxn>
                        <a:cxn ang="0">
                          <a:pos x="1" y="1"/>
                        </a:cxn>
                        <a:cxn ang="0">
                          <a:pos x="2" y="1"/>
                        </a:cxn>
                        <a:cxn ang="0">
                          <a:pos x="2" y="1"/>
                        </a:cxn>
                        <a:cxn ang="0">
                          <a:pos x="2" y="1"/>
                        </a:cxn>
                        <a:cxn ang="0">
                          <a:pos x="3" y="1"/>
                        </a:cxn>
                        <a:cxn ang="0">
                          <a:pos x="3" y="1"/>
                        </a:cxn>
                        <a:cxn ang="0">
                          <a:pos x="3" y="1"/>
                        </a:cxn>
                        <a:cxn ang="0">
                          <a:pos x="3" y="1"/>
                        </a:cxn>
                        <a:cxn ang="0">
                          <a:pos x="3" y="1"/>
                        </a:cxn>
                        <a:cxn ang="0">
                          <a:pos x="4" y="0"/>
                        </a:cxn>
                        <a:cxn ang="0">
                          <a:pos x="4" y="0"/>
                        </a:cxn>
                        <a:cxn ang="0">
                          <a:pos x="4" y="0"/>
                        </a:cxn>
                        <a:cxn ang="0">
                          <a:pos x="4" y="0"/>
                        </a:cxn>
                        <a:cxn ang="0">
                          <a:pos x="4" y="0"/>
                        </a:cxn>
                        <a:cxn ang="0">
                          <a:pos x="4" y="0"/>
                        </a:cxn>
                        <a:cxn ang="0">
                          <a:pos x="4" y="0"/>
                        </a:cxn>
                        <a:cxn ang="0">
                          <a:pos x="4" y="1"/>
                        </a:cxn>
                        <a:cxn ang="0">
                          <a:pos x="4" y="1"/>
                        </a:cxn>
                        <a:cxn ang="0">
                          <a:pos x="3" y="1"/>
                        </a:cxn>
                        <a:cxn ang="0">
                          <a:pos x="3" y="1"/>
                        </a:cxn>
                        <a:cxn ang="0">
                          <a:pos x="3" y="1"/>
                        </a:cxn>
                        <a:cxn ang="0">
                          <a:pos x="3" y="1"/>
                        </a:cxn>
                        <a:cxn ang="0">
                          <a:pos x="3" y="1"/>
                        </a:cxn>
                        <a:cxn ang="0">
                          <a:pos x="3" y="1"/>
                        </a:cxn>
                        <a:cxn ang="0">
                          <a:pos x="2" y="1"/>
                        </a:cxn>
                        <a:cxn ang="0">
                          <a:pos x="2" y="1"/>
                        </a:cxn>
                        <a:cxn ang="0">
                          <a:pos x="2" y="1"/>
                        </a:cxn>
                        <a:cxn ang="0">
                          <a:pos x="2" y="1"/>
                        </a:cxn>
                        <a:cxn ang="0">
                          <a:pos x="1" y="1"/>
                        </a:cxn>
                        <a:cxn ang="0">
                          <a:pos x="1" y="1"/>
                        </a:cxn>
                        <a:cxn ang="0">
                          <a:pos x="1" y="1"/>
                        </a:cxn>
                        <a:cxn ang="0">
                          <a:pos x="1" y="1"/>
                        </a:cxn>
                        <a:cxn ang="0">
                          <a:pos x="1" y="1"/>
                        </a:cxn>
                        <a:cxn ang="0">
                          <a:pos x="0" y="1"/>
                        </a:cxn>
                        <a:cxn ang="0">
                          <a:pos x="0" y="1"/>
                        </a:cxn>
                        <a:cxn ang="0">
                          <a:pos x="0" y="1"/>
                        </a:cxn>
                        <a:cxn ang="0">
                          <a:pos x="0" y="1"/>
                        </a:cxn>
                        <a:cxn ang="0">
                          <a:pos x="0" y="1"/>
                        </a:cxn>
                        <a:cxn ang="0">
                          <a:pos x="0" y="1"/>
                        </a:cxn>
                      </a:cxnLst>
                      <a:pathLst>
                        <a:path w="1008" h="361">
                          <a:moveTo>
                            <a:pt x="11" y="256"/>
                          </a:moveTo>
                          <a:lnTo>
                            <a:pt x="51" y="281"/>
                          </a:lnTo>
                          <a:lnTo>
                            <a:pt x="95" y="296"/>
                          </a:lnTo>
                          <a:lnTo>
                            <a:pt x="149" y="304"/>
                          </a:lnTo>
                          <a:lnTo>
                            <a:pt x="235" y="315"/>
                          </a:lnTo>
                          <a:lnTo>
                            <a:pt x="289" y="315"/>
                          </a:lnTo>
                          <a:lnTo>
                            <a:pt x="350" y="307"/>
                          </a:lnTo>
                          <a:lnTo>
                            <a:pt x="422" y="300"/>
                          </a:lnTo>
                          <a:lnTo>
                            <a:pt x="499" y="288"/>
                          </a:lnTo>
                          <a:lnTo>
                            <a:pt x="564" y="273"/>
                          </a:lnTo>
                          <a:lnTo>
                            <a:pt x="626" y="254"/>
                          </a:lnTo>
                          <a:lnTo>
                            <a:pt x="692" y="220"/>
                          </a:lnTo>
                          <a:lnTo>
                            <a:pt x="751" y="194"/>
                          </a:lnTo>
                          <a:lnTo>
                            <a:pt x="802" y="161"/>
                          </a:lnTo>
                          <a:lnTo>
                            <a:pt x="850" y="132"/>
                          </a:lnTo>
                          <a:lnTo>
                            <a:pt x="897" y="95"/>
                          </a:lnTo>
                          <a:lnTo>
                            <a:pt x="925" y="70"/>
                          </a:lnTo>
                          <a:lnTo>
                            <a:pt x="949" y="47"/>
                          </a:lnTo>
                          <a:lnTo>
                            <a:pt x="1008" y="0"/>
                          </a:lnTo>
                          <a:lnTo>
                            <a:pt x="1008" y="21"/>
                          </a:lnTo>
                          <a:lnTo>
                            <a:pt x="989" y="54"/>
                          </a:lnTo>
                          <a:lnTo>
                            <a:pt x="945" y="101"/>
                          </a:lnTo>
                          <a:lnTo>
                            <a:pt x="893" y="138"/>
                          </a:lnTo>
                          <a:lnTo>
                            <a:pt x="865" y="160"/>
                          </a:lnTo>
                          <a:lnTo>
                            <a:pt x="828" y="189"/>
                          </a:lnTo>
                          <a:lnTo>
                            <a:pt x="799" y="211"/>
                          </a:lnTo>
                          <a:lnTo>
                            <a:pt x="762" y="237"/>
                          </a:lnTo>
                          <a:lnTo>
                            <a:pt x="719" y="256"/>
                          </a:lnTo>
                          <a:lnTo>
                            <a:pt x="675" y="277"/>
                          </a:lnTo>
                          <a:lnTo>
                            <a:pt x="612" y="302"/>
                          </a:lnTo>
                          <a:lnTo>
                            <a:pt x="538" y="317"/>
                          </a:lnTo>
                          <a:lnTo>
                            <a:pt x="484" y="328"/>
                          </a:lnTo>
                          <a:lnTo>
                            <a:pt x="440" y="335"/>
                          </a:lnTo>
                          <a:lnTo>
                            <a:pt x="403" y="343"/>
                          </a:lnTo>
                          <a:lnTo>
                            <a:pt x="355" y="350"/>
                          </a:lnTo>
                          <a:lnTo>
                            <a:pt x="304" y="358"/>
                          </a:lnTo>
                          <a:lnTo>
                            <a:pt x="256" y="361"/>
                          </a:lnTo>
                          <a:lnTo>
                            <a:pt x="209" y="361"/>
                          </a:lnTo>
                          <a:lnTo>
                            <a:pt x="154" y="361"/>
                          </a:lnTo>
                          <a:lnTo>
                            <a:pt x="96" y="355"/>
                          </a:lnTo>
                          <a:lnTo>
                            <a:pt x="59" y="344"/>
                          </a:lnTo>
                          <a:lnTo>
                            <a:pt x="26" y="323"/>
                          </a:lnTo>
                          <a:lnTo>
                            <a:pt x="0" y="335"/>
                          </a:lnTo>
                          <a:lnTo>
                            <a:pt x="0" y="310"/>
                          </a:lnTo>
                          <a:lnTo>
                            <a:pt x="11" y="256"/>
                          </a:lnTo>
                          <a:close/>
                        </a:path>
                      </a:pathLst>
                    </a:custGeom>
                    <a:solidFill>
                      <a:srgbClr val="201000"/>
                    </a:solidFill>
                    <a:ln w="9525">
                      <a:noFill/>
                    </a:ln>
                  </p:spPr>
                  <p:txBody>
                    <a:bodyPr/>
                    <a:p>
                      <a:endParaRPr lang="zh-CN" altLang="en-US"/>
                    </a:p>
                  </p:txBody>
                </p:sp>
                <p:sp>
                  <p:nvSpPr>
                    <p:cNvPr id="62515" name="Freeform 53"/>
                    <p:cNvSpPr>
                      <a:spLocks noChangeAspect="1"/>
                    </p:cNvSpPr>
                    <p:nvPr/>
                  </p:nvSpPr>
                  <p:spPr>
                    <a:xfrm>
                      <a:off x="1369" y="3112"/>
                      <a:ext cx="342" cy="174"/>
                    </a:xfrm>
                    <a:custGeom>
                      <a:avLst/>
                      <a:gdLst/>
                      <a:ahLst/>
                      <a:cxnLst>
                        <a:cxn ang="0">
                          <a:pos x="0" y="2"/>
                        </a:cxn>
                        <a:cxn ang="0">
                          <a:pos x="0" y="2"/>
                        </a:cxn>
                        <a:cxn ang="0">
                          <a:pos x="0" y="1"/>
                        </a:cxn>
                        <a:cxn ang="0">
                          <a:pos x="0" y="1"/>
                        </a:cxn>
                        <a:cxn ang="0">
                          <a:pos x="1" y="1"/>
                        </a:cxn>
                        <a:cxn ang="0">
                          <a:pos x="1" y="1"/>
                        </a:cxn>
                        <a:cxn ang="0">
                          <a:pos x="1" y="1"/>
                        </a:cxn>
                        <a:cxn ang="0">
                          <a:pos x="1" y="1"/>
                        </a:cxn>
                        <a:cxn ang="0">
                          <a:pos x="2" y="0"/>
                        </a:cxn>
                        <a:cxn ang="0">
                          <a:pos x="2" y="0"/>
                        </a:cxn>
                        <a:cxn ang="0">
                          <a:pos x="2" y="0"/>
                        </a:cxn>
                        <a:cxn ang="0">
                          <a:pos x="2" y="0"/>
                        </a:cxn>
                        <a:cxn ang="0">
                          <a:pos x="3" y="0"/>
                        </a:cxn>
                        <a:cxn ang="0">
                          <a:pos x="3" y="1"/>
                        </a:cxn>
                        <a:cxn ang="0">
                          <a:pos x="4" y="1"/>
                        </a:cxn>
                        <a:cxn ang="0">
                          <a:pos x="4" y="1"/>
                        </a:cxn>
                        <a:cxn ang="0">
                          <a:pos x="4" y="1"/>
                        </a:cxn>
                        <a:cxn ang="0">
                          <a:pos x="4" y="1"/>
                        </a:cxn>
                        <a:cxn ang="0">
                          <a:pos x="4" y="1"/>
                        </a:cxn>
                        <a:cxn ang="0">
                          <a:pos x="4" y="1"/>
                        </a:cxn>
                        <a:cxn ang="0">
                          <a:pos x="4" y="0"/>
                        </a:cxn>
                        <a:cxn ang="0">
                          <a:pos x="3" y="0"/>
                        </a:cxn>
                        <a:cxn ang="0">
                          <a:pos x="3" y="0"/>
                        </a:cxn>
                        <a:cxn ang="0">
                          <a:pos x="3" y="0"/>
                        </a:cxn>
                        <a:cxn ang="0">
                          <a:pos x="2" y="0"/>
                        </a:cxn>
                        <a:cxn ang="0">
                          <a:pos x="2" y="0"/>
                        </a:cxn>
                        <a:cxn ang="0">
                          <a:pos x="2" y="0"/>
                        </a:cxn>
                        <a:cxn ang="0">
                          <a:pos x="1" y="0"/>
                        </a:cxn>
                        <a:cxn ang="0">
                          <a:pos x="1" y="0"/>
                        </a:cxn>
                        <a:cxn ang="0">
                          <a:pos x="1" y="1"/>
                        </a:cxn>
                        <a:cxn ang="0">
                          <a:pos x="1" y="1"/>
                        </a:cxn>
                        <a:cxn ang="0">
                          <a:pos x="0" y="1"/>
                        </a:cxn>
                        <a:cxn ang="0">
                          <a:pos x="0" y="1"/>
                        </a:cxn>
                        <a:cxn ang="0">
                          <a:pos x="0" y="2"/>
                        </a:cxn>
                        <a:cxn ang="0">
                          <a:pos x="0" y="2"/>
                        </a:cxn>
                      </a:cxnLst>
                      <a:pathLst>
                        <a:path w="1024" h="522">
                          <a:moveTo>
                            <a:pt x="0" y="522"/>
                          </a:moveTo>
                          <a:lnTo>
                            <a:pt x="26" y="477"/>
                          </a:lnTo>
                          <a:lnTo>
                            <a:pt x="44" y="448"/>
                          </a:lnTo>
                          <a:lnTo>
                            <a:pt x="52" y="404"/>
                          </a:lnTo>
                          <a:lnTo>
                            <a:pt x="60" y="377"/>
                          </a:lnTo>
                          <a:lnTo>
                            <a:pt x="75" y="355"/>
                          </a:lnTo>
                          <a:lnTo>
                            <a:pt x="97" y="333"/>
                          </a:lnTo>
                          <a:lnTo>
                            <a:pt x="119" y="310"/>
                          </a:lnTo>
                          <a:lnTo>
                            <a:pt x="137" y="288"/>
                          </a:lnTo>
                          <a:lnTo>
                            <a:pt x="148" y="267"/>
                          </a:lnTo>
                          <a:lnTo>
                            <a:pt x="170" y="238"/>
                          </a:lnTo>
                          <a:lnTo>
                            <a:pt x="188" y="216"/>
                          </a:lnTo>
                          <a:lnTo>
                            <a:pt x="210" y="205"/>
                          </a:lnTo>
                          <a:lnTo>
                            <a:pt x="243" y="186"/>
                          </a:lnTo>
                          <a:lnTo>
                            <a:pt x="275" y="161"/>
                          </a:lnTo>
                          <a:lnTo>
                            <a:pt x="316" y="135"/>
                          </a:lnTo>
                          <a:lnTo>
                            <a:pt x="349" y="114"/>
                          </a:lnTo>
                          <a:lnTo>
                            <a:pt x="390" y="92"/>
                          </a:lnTo>
                          <a:lnTo>
                            <a:pt x="426" y="73"/>
                          </a:lnTo>
                          <a:lnTo>
                            <a:pt x="467" y="51"/>
                          </a:lnTo>
                          <a:lnTo>
                            <a:pt x="504" y="37"/>
                          </a:lnTo>
                          <a:lnTo>
                            <a:pt x="532" y="33"/>
                          </a:lnTo>
                          <a:lnTo>
                            <a:pt x="558" y="37"/>
                          </a:lnTo>
                          <a:lnTo>
                            <a:pt x="595" y="44"/>
                          </a:lnTo>
                          <a:lnTo>
                            <a:pt x="635" y="59"/>
                          </a:lnTo>
                          <a:lnTo>
                            <a:pt x="698" y="81"/>
                          </a:lnTo>
                          <a:lnTo>
                            <a:pt x="742" y="110"/>
                          </a:lnTo>
                          <a:lnTo>
                            <a:pt x="785" y="131"/>
                          </a:lnTo>
                          <a:lnTo>
                            <a:pt x="829" y="161"/>
                          </a:lnTo>
                          <a:lnTo>
                            <a:pt x="859" y="172"/>
                          </a:lnTo>
                          <a:lnTo>
                            <a:pt x="884" y="190"/>
                          </a:lnTo>
                          <a:lnTo>
                            <a:pt x="909" y="216"/>
                          </a:lnTo>
                          <a:lnTo>
                            <a:pt x="939" y="234"/>
                          </a:lnTo>
                          <a:lnTo>
                            <a:pt x="961" y="245"/>
                          </a:lnTo>
                          <a:lnTo>
                            <a:pt x="987" y="249"/>
                          </a:lnTo>
                          <a:lnTo>
                            <a:pt x="1005" y="249"/>
                          </a:lnTo>
                          <a:lnTo>
                            <a:pt x="1024" y="249"/>
                          </a:lnTo>
                          <a:lnTo>
                            <a:pt x="987" y="216"/>
                          </a:lnTo>
                          <a:lnTo>
                            <a:pt x="950" y="183"/>
                          </a:lnTo>
                          <a:lnTo>
                            <a:pt x="920" y="161"/>
                          </a:lnTo>
                          <a:lnTo>
                            <a:pt x="887" y="139"/>
                          </a:lnTo>
                          <a:lnTo>
                            <a:pt x="848" y="110"/>
                          </a:lnTo>
                          <a:lnTo>
                            <a:pt x="826" y="92"/>
                          </a:lnTo>
                          <a:lnTo>
                            <a:pt x="800" y="81"/>
                          </a:lnTo>
                          <a:lnTo>
                            <a:pt x="746" y="62"/>
                          </a:lnTo>
                          <a:lnTo>
                            <a:pt x="705" y="44"/>
                          </a:lnTo>
                          <a:lnTo>
                            <a:pt x="661" y="26"/>
                          </a:lnTo>
                          <a:lnTo>
                            <a:pt x="617" y="11"/>
                          </a:lnTo>
                          <a:lnTo>
                            <a:pt x="562" y="0"/>
                          </a:lnTo>
                          <a:lnTo>
                            <a:pt x="525" y="0"/>
                          </a:lnTo>
                          <a:lnTo>
                            <a:pt x="489" y="3"/>
                          </a:lnTo>
                          <a:lnTo>
                            <a:pt x="456" y="7"/>
                          </a:lnTo>
                          <a:lnTo>
                            <a:pt x="423" y="14"/>
                          </a:lnTo>
                          <a:lnTo>
                            <a:pt x="393" y="26"/>
                          </a:lnTo>
                          <a:lnTo>
                            <a:pt x="360" y="40"/>
                          </a:lnTo>
                          <a:lnTo>
                            <a:pt x="331" y="59"/>
                          </a:lnTo>
                          <a:lnTo>
                            <a:pt x="305" y="77"/>
                          </a:lnTo>
                          <a:lnTo>
                            <a:pt x="283" y="99"/>
                          </a:lnTo>
                          <a:lnTo>
                            <a:pt x="251" y="125"/>
                          </a:lnTo>
                          <a:lnTo>
                            <a:pt x="214" y="150"/>
                          </a:lnTo>
                          <a:lnTo>
                            <a:pt x="181" y="183"/>
                          </a:lnTo>
                          <a:lnTo>
                            <a:pt x="151" y="216"/>
                          </a:lnTo>
                          <a:lnTo>
                            <a:pt x="127" y="242"/>
                          </a:lnTo>
                          <a:lnTo>
                            <a:pt x="101" y="275"/>
                          </a:lnTo>
                          <a:lnTo>
                            <a:pt x="75" y="307"/>
                          </a:lnTo>
                          <a:lnTo>
                            <a:pt x="53" y="336"/>
                          </a:lnTo>
                          <a:lnTo>
                            <a:pt x="42" y="366"/>
                          </a:lnTo>
                          <a:lnTo>
                            <a:pt x="42" y="380"/>
                          </a:lnTo>
                          <a:lnTo>
                            <a:pt x="22" y="415"/>
                          </a:lnTo>
                          <a:lnTo>
                            <a:pt x="11" y="463"/>
                          </a:lnTo>
                          <a:lnTo>
                            <a:pt x="0" y="522"/>
                          </a:lnTo>
                          <a:close/>
                        </a:path>
                      </a:pathLst>
                    </a:custGeom>
                    <a:solidFill>
                      <a:srgbClr val="202020"/>
                    </a:solidFill>
                    <a:ln w="9525">
                      <a:noFill/>
                    </a:ln>
                  </p:spPr>
                  <p:txBody>
                    <a:bodyPr/>
                    <a:p>
                      <a:endParaRPr lang="zh-CN" altLang="en-US"/>
                    </a:p>
                  </p:txBody>
                </p:sp>
              </p:grpSp>
            </p:grpSp>
          </p:grpSp>
        </p:grpSp>
        <p:cxnSp>
          <p:nvCxnSpPr>
            <p:cNvPr id="4" name="直接箭头连接符 3"/>
            <p:cNvCxnSpPr/>
            <p:nvPr/>
          </p:nvCxnSpPr>
          <p:spPr>
            <a:xfrm flipV="1">
              <a:off x="1828263" y="3498922"/>
              <a:ext cx="0" cy="1270019"/>
            </a:xfrm>
            <a:prstGeom prst="straightConnector1">
              <a:avLst/>
            </a:prstGeom>
            <a:ln w="25400">
              <a:solidFill>
                <a:schemeClr val="tx1">
                  <a:lumMod val="95000"/>
                  <a:lumOff val="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1223317" y="4768941"/>
              <a:ext cx="624000" cy="544521"/>
            </a:xfrm>
            <a:prstGeom prst="straightConnector1">
              <a:avLst/>
            </a:prstGeom>
            <a:ln w="25400">
              <a:solidFill>
                <a:schemeClr val="tx1">
                  <a:lumMod val="95000"/>
                  <a:lumOff val="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flipH="1" flipV="1">
              <a:off x="826371" y="4648289"/>
              <a:ext cx="1001892" cy="120652"/>
            </a:xfrm>
            <a:prstGeom prst="straightConnector1">
              <a:avLst/>
            </a:prstGeom>
            <a:ln w="25400">
              <a:solidFill>
                <a:schemeClr val="tx1">
                  <a:lumMod val="95000"/>
                  <a:lumOff val="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62519" name="TextBox 11"/>
            <p:cNvSpPr txBox="1"/>
            <p:nvPr/>
          </p:nvSpPr>
          <p:spPr>
            <a:xfrm>
              <a:off x="990693" y="5467243"/>
              <a:ext cx="544543" cy="646331"/>
            </a:xfrm>
            <a:prstGeom prst="rect">
              <a:avLst/>
            </a:prstGeom>
            <a:noFill/>
            <a:ln w="9525">
              <a:noFill/>
            </a:ln>
          </p:spPr>
          <p:txBody>
            <a:bodyPr anchor="t" anchorCtr="0">
              <a:spAutoFit/>
            </a:bodyPr>
            <a:p>
              <a:r>
                <a:rPr lang="en-US" altLang="zh-CN" dirty="0">
                  <a:latin typeface="Arial" panose="020B0604020202020204" pitchFamily="34" charset="0"/>
                </a:rPr>
                <a:t>x</a:t>
              </a:r>
              <a:r>
                <a:rPr lang="en-US" altLang="zh-CN" baseline="-25000" dirty="0">
                  <a:latin typeface="Arial" panose="020B0604020202020204" pitchFamily="34" charset="0"/>
                </a:rPr>
                <a:t>v</a:t>
              </a:r>
              <a:endParaRPr lang="zh-CN" altLang="en-US" baseline="-25000" dirty="0">
                <a:latin typeface="Arial" panose="020B0604020202020204" pitchFamily="34" charset="0"/>
              </a:endParaRPr>
            </a:p>
            <a:p>
              <a:endParaRPr lang="zh-CN" altLang="en-US" dirty="0">
                <a:latin typeface="Arial" panose="020B0604020202020204" pitchFamily="34" charset="0"/>
              </a:endParaRPr>
            </a:p>
          </p:txBody>
        </p:sp>
        <p:sp>
          <p:nvSpPr>
            <p:cNvPr id="62520" name="TextBox 83"/>
            <p:cNvSpPr txBox="1"/>
            <p:nvPr/>
          </p:nvSpPr>
          <p:spPr>
            <a:xfrm>
              <a:off x="2057466" y="3384620"/>
              <a:ext cx="380990" cy="369332"/>
            </a:xfrm>
            <a:prstGeom prst="rect">
              <a:avLst/>
            </a:prstGeom>
            <a:noFill/>
            <a:ln w="9525">
              <a:noFill/>
            </a:ln>
          </p:spPr>
          <p:txBody>
            <a:bodyPr anchor="t" anchorCtr="0">
              <a:spAutoFit/>
            </a:bodyPr>
            <a:p>
              <a:r>
                <a:rPr lang="en-US" altLang="zh-CN" dirty="0">
                  <a:latin typeface="Arial" panose="020B0604020202020204" pitchFamily="34" charset="0"/>
                </a:rPr>
                <a:t>y</a:t>
              </a:r>
              <a:r>
                <a:rPr lang="en-US" altLang="zh-CN" baseline="-25000" dirty="0">
                  <a:latin typeface="Arial" panose="020B0604020202020204" pitchFamily="34" charset="0"/>
                </a:rPr>
                <a:t>v</a:t>
              </a:r>
              <a:endParaRPr lang="zh-CN" altLang="en-US" baseline="-25000" dirty="0">
                <a:latin typeface="Arial" panose="020B0604020202020204" pitchFamily="34" charset="0"/>
              </a:endParaRPr>
            </a:p>
          </p:txBody>
        </p:sp>
        <p:sp>
          <p:nvSpPr>
            <p:cNvPr id="62521" name="TextBox 84"/>
            <p:cNvSpPr txBox="1"/>
            <p:nvPr/>
          </p:nvSpPr>
          <p:spPr>
            <a:xfrm>
              <a:off x="542158" y="4568432"/>
              <a:ext cx="448535" cy="646331"/>
            </a:xfrm>
            <a:prstGeom prst="rect">
              <a:avLst/>
            </a:prstGeom>
            <a:noFill/>
            <a:ln w="9525">
              <a:noFill/>
            </a:ln>
          </p:spPr>
          <p:txBody>
            <a:bodyPr anchor="t" anchorCtr="0">
              <a:spAutoFit/>
            </a:bodyPr>
            <a:p>
              <a:r>
                <a:rPr lang="en-US" altLang="zh-CN" dirty="0">
                  <a:latin typeface="Arial" panose="020B0604020202020204" pitchFamily="34" charset="0"/>
                </a:rPr>
                <a:t>z</a:t>
              </a:r>
              <a:r>
                <a:rPr lang="en-US" altLang="zh-CN" baseline="-25000" dirty="0">
                  <a:latin typeface="Arial" panose="020B0604020202020204" pitchFamily="34" charset="0"/>
                </a:rPr>
                <a:t>v</a:t>
              </a:r>
              <a:endParaRPr lang="zh-CN" altLang="en-US" baseline="-25000" dirty="0">
                <a:latin typeface="Arial" panose="020B0604020202020204" pitchFamily="34" charset="0"/>
              </a:endParaRPr>
            </a:p>
            <a:p>
              <a:endParaRPr lang="zh-CN" altLang="en-US" dirty="0">
                <a:latin typeface="Arial" panose="020B0604020202020204" pitchFamily="34" charset="0"/>
              </a:endParaRPr>
            </a:p>
          </p:txBody>
        </p:sp>
        <p:cxnSp>
          <p:nvCxnSpPr>
            <p:cNvPr id="89" name="直接箭头连接符 88"/>
            <p:cNvCxnSpPr/>
            <p:nvPr/>
          </p:nvCxnSpPr>
          <p:spPr>
            <a:xfrm>
              <a:off x="1809209" y="4781641"/>
              <a:ext cx="2991385" cy="433395"/>
            </a:xfrm>
            <a:prstGeom prst="straightConnector1">
              <a:avLst/>
            </a:prstGeom>
            <a:ln w="25400">
              <a:solidFill>
                <a:schemeClr val="tx1">
                  <a:lumMod val="95000"/>
                  <a:lumOff val="5000"/>
                </a:schemeClr>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266491" y="3967242"/>
              <a:ext cx="809770" cy="1603399"/>
            </a:xfrm>
            <a:custGeom>
              <a:avLst/>
              <a:gdLst>
                <a:gd name="connsiteX0" fmla="*/ 0 w 733460"/>
                <a:gd name="connsiteY0" fmla="*/ 0 h 928596"/>
                <a:gd name="connsiteX1" fmla="*/ 733460 w 733460"/>
                <a:gd name="connsiteY1" fmla="*/ 0 h 928596"/>
                <a:gd name="connsiteX2" fmla="*/ 733460 w 733460"/>
                <a:gd name="connsiteY2" fmla="*/ 928596 h 928596"/>
                <a:gd name="connsiteX3" fmla="*/ 0 w 733460"/>
                <a:gd name="connsiteY3" fmla="*/ 928596 h 928596"/>
                <a:gd name="connsiteX4" fmla="*/ 0 w 733460"/>
                <a:gd name="connsiteY4" fmla="*/ 0 h 928596"/>
                <a:gd name="connsiteX0-1" fmla="*/ 0 w 752510"/>
                <a:gd name="connsiteY0-2" fmla="*/ 476250 h 1404846"/>
                <a:gd name="connsiteX1-3" fmla="*/ 752510 w 752510"/>
                <a:gd name="connsiteY1-4" fmla="*/ 0 h 1404846"/>
                <a:gd name="connsiteX2-5" fmla="*/ 733460 w 752510"/>
                <a:gd name="connsiteY2-6" fmla="*/ 1404846 h 1404846"/>
                <a:gd name="connsiteX3-7" fmla="*/ 0 w 752510"/>
                <a:gd name="connsiteY3-8" fmla="*/ 1404846 h 1404846"/>
                <a:gd name="connsiteX4-9" fmla="*/ 0 w 752510"/>
                <a:gd name="connsiteY4-10" fmla="*/ 476250 h 1404846"/>
                <a:gd name="connsiteX0-11" fmla="*/ 0 w 752510"/>
                <a:gd name="connsiteY0-12" fmla="*/ 476250 h 1404846"/>
                <a:gd name="connsiteX1-13" fmla="*/ 752510 w 752510"/>
                <a:gd name="connsiteY1-14" fmla="*/ 0 h 1404846"/>
                <a:gd name="connsiteX2-15" fmla="*/ 733460 w 752510"/>
                <a:gd name="connsiteY2-16" fmla="*/ 900021 h 1404846"/>
                <a:gd name="connsiteX3-17" fmla="*/ 0 w 752510"/>
                <a:gd name="connsiteY3-18" fmla="*/ 1404846 h 1404846"/>
                <a:gd name="connsiteX4-19" fmla="*/ 0 w 752510"/>
                <a:gd name="connsiteY4-20" fmla="*/ 476250 h 14048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52510" h="1404846">
                  <a:moveTo>
                    <a:pt x="0" y="476250"/>
                  </a:moveTo>
                  <a:lnTo>
                    <a:pt x="752510" y="0"/>
                  </a:lnTo>
                  <a:lnTo>
                    <a:pt x="733460" y="900021"/>
                  </a:lnTo>
                  <a:lnTo>
                    <a:pt x="0" y="1404846"/>
                  </a:lnTo>
                  <a:lnTo>
                    <a:pt x="0" y="476250"/>
                  </a:lnTo>
                  <a:close/>
                </a:path>
              </a:pathLst>
            </a:cu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 name="椭圆 18"/>
            <p:cNvSpPr/>
            <p:nvPr/>
          </p:nvSpPr>
          <p:spPr>
            <a:xfrm>
              <a:off x="3657390" y="3967242"/>
              <a:ext cx="76214" cy="777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9392" name="直接连接符 59391"/>
            <p:cNvCxnSpPr>
              <a:endCxn id="19" idx="2"/>
            </p:cNvCxnSpPr>
            <p:nvPr/>
          </p:nvCxnSpPr>
          <p:spPr>
            <a:xfrm flipV="1">
              <a:off x="1847316" y="4005342"/>
              <a:ext cx="1810073" cy="76359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2526" name="TextBox 97"/>
            <p:cNvSpPr txBox="1"/>
            <p:nvPr/>
          </p:nvSpPr>
          <p:spPr>
            <a:xfrm>
              <a:off x="3076667" y="3389526"/>
              <a:ext cx="1381074" cy="369332"/>
            </a:xfrm>
            <a:prstGeom prst="rect">
              <a:avLst/>
            </a:prstGeom>
            <a:noFill/>
            <a:ln w="9525">
              <a:noFill/>
            </a:ln>
          </p:spPr>
          <p:txBody>
            <a:bodyPr anchor="t" anchorCtr="0">
              <a:spAutoFit/>
            </a:bodyPr>
            <a:p>
              <a:r>
                <a:rPr lang="en-US" altLang="zh-CN" dirty="0">
                  <a:latin typeface="Arial" panose="020B0604020202020204" pitchFamily="34" charset="0"/>
                </a:rPr>
                <a:t>P</a:t>
              </a:r>
              <a:r>
                <a:rPr lang="en-US" altLang="zh-CN" baseline="-25000" dirty="0">
                  <a:latin typeface="Arial" panose="020B0604020202020204" pitchFamily="34" charset="0"/>
                </a:rPr>
                <a:t>v</a:t>
              </a:r>
              <a:r>
                <a:rPr lang="en-US" altLang="zh-CN" dirty="0">
                  <a:latin typeface="Arial" panose="020B0604020202020204" pitchFamily="34" charset="0"/>
                </a:rPr>
                <a:t>(xv,yv,zv)</a:t>
              </a:r>
              <a:endParaRPr lang="zh-CN" altLang="en-US" baseline="-25000" dirty="0">
                <a:latin typeface="Arial" panose="020B0604020202020204" pitchFamily="34" charset="0"/>
              </a:endParaRPr>
            </a:p>
          </p:txBody>
        </p:sp>
        <p:sp>
          <p:nvSpPr>
            <p:cNvPr id="99" name="椭圆 98"/>
            <p:cNvSpPr/>
            <p:nvPr/>
          </p:nvSpPr>
          <p:spPr>
            <a:xfrm>
              <a:off x="2742826" y="4341897"/>
              <a:ext cx="76214" cy="777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2528" name="TextBox 99"/>
            <p:cNvSpPr txBox="1"/>
            <p:nvPr/>
          </p:nvSpPr>
          <p:spPr>
            <a:xfrm>
              <a:off x="2657155" y="4541790"/>
              <a:ext cx="1381074" cy="369332"/>
            </a:xfrm>
            <a:prstGeom prst="rect">
              <a:avLst/>
            </a:prstGeom>
            <a:noFill/>
            <a:ln w="9525">
              <a:noFill/>
            </a:ln>
          </p:spPr>
          <p:txBody>
            <a:bodyPr anchor="t" anchorCtr="0">
              <a:spAutoFit/>
            </a:bodyPr>
            <a:p>
              <a:r>
                <a:rPr lang="en-US" altLang="zh-CN" dirty="0">
                  <a:latin typeface="Arial" panose="020B0604020202020204" pitchFamily="34" charset="0"/>
                </a:rPr>
                <a:t>P</a:t>
              </a:r>
              <a:r>
                <a:rPr lang="en-US" altLang="zh-CN" baseline="-25000" dirty="0">
                  <a:latin typeface="Arial" panose="020B0604020202020204" pitchFamily="34" charset="0"/>
                </a:rPr>
                <a:t>p</a:t>
              </a:r>
              <a:r>
                <a:rPr lang="en-US" altLang="zh-CN" dirty="0">
                  <a:latin typeface="Arial" panose="020B0604020202020204" pitchFamily="34" charset="0"/>
                </a:rPr>
                <a:t>(xp,yp,zp)</a:t>
              </a:r>
              <a:endParaRPr lang="zh-CN" altLang="en-US" baseline="-25000" dirty="0">
                <a:latin typeface="Arial" panose="020B0604020202020204" pitchFamily="34" charset="0"/>
              </a:endParaRPr>
            </a:p>
          </p:txBody>
        </p:sp>
        <p:cxnSp>
          <p:nvCxnSpPr>
            <p:cNvPr id="59413" name="直接连接符 59412"/>
            <p:cNvCxnSpPr>
              <a:endCxn id="19" idx="2"/>
            </p:cNvCxnSpPr>
            <p:nvPr/>
          </p:nvCxnSpPr>
          <p:spPr>
            <a:xfrm>
              <a:off x="3705023" y="4005342"/>
              <a:ext cx="0" cy="146210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endCxn id="19" idx="2"/>
            </p:cNvCxnSpPr>
            <p:nvPr/>
          </p:nvCxnSpPr>
          <p:spPr>
            <a:xfrm>
              <a:off x="2780933" y="4413335"/>
              <a:ext cx="0" cy="70486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endCxn id="19" idx="2"/>
            </p:cNvCxnSpPr>
            <p:nvPr/>
          </p:nvCxnSpPr>
          <p:spPr>
            <a:xfrm>
              <a:off x="1847316" y="4768941"/>
              <a:ext cx="1886287" cy="69851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9" name="直接连接符 108"/>
            <p:cNvCxnSpPr>
              <a:endCxn id="19" idx="2"/>
            </p:cNvCxnSpPr>
            <p:nvPr/>
          </p:nvCxnSpPr>
          <p:spPr>
            <a:xfrm flipH="1">
              <a:off x="3733603" y="5118196"/>
              <a:ext cx="304854" cy="349255"/>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endCxn id="19" idx="2"/>
            </p:cNvCxnSpPr>
            <p:nvPr/>
          </p:nvCxnSpPr>
          <p:spPr>
            <a:xfrm flipH="1">
              <a:off x="4067038" y="5138834"/>
              <a:ext cx="123847" cy="153989"/>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endCxn id="19" idx="2"/>
            </p:cNvCxnSpPr>
            <p:nvPr/>
          </p:nvCxnSpPr>
          <p:spPr>
            <a:xfrm flipH="1" flipV="1">
              <a:off x="3924137" y="5267423"/>
              <a:ext cx="142901" cy="22225"/>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aphicFrame>
        <p:nvGraphicFramePr>
          <p:cNvPr id="62535" name="对象 79"/>
          <p:cNvGraphicFramePr>
            <a:graphicFrameLocks noChangeAspect="1"/>
          </p:cNvGraphicFramePr>
          <p:nvPr/>
        </p:nvGraphicFramePr>
        <p:xfrm>
          <a:off x="4538663" y="2606358"/>
          <a:ext cx="2049145" cy="1513840"/>
        </p:xfrm>
        <a:graphic>
          <a:graphicData uri="http://schemas.openxmlformats.org/presentationml/2006/ole">
            <mc:AlternateContent xmlns:mc="http://schemas.openxmlformats.org/markup-compatibility/2006">
              <mc:Choice xmlns:v="urn:schemas-microsoft-com:vml" Requires="v">
                <p:oleObj spid="_x0000_s3109" name="" r:id="rId1" imgW="1188085" imgH="878840" progId="Equation.AxMath">
                  <p:embed/>
                </p:oleObj>
              </mc:Choice>
              <mc:Fallback>
                <p:oleObj name="" r:id="rId1" imgW="1188085" imgH="878840" progId="Equation.AxMath">
                  <p:embed/>
                  <p:pic>
                    <p:nvPicPr>
                      <p:cNvPr id="0" name="图片 3108"/>
                      <p:cNvPicPr/>
                      <p:nvPr/>
                    </p:nvPicPr>
                    <p:blipFill>
                      <a:blip r:embed="rId2"/>
                      <a:stretch>
                        <a:fillRect/>
                      </a:stretch>
                    </p:blipFill>
                    <p:spPr>
                      <a:xfrm>
                        <a:off x="4538663" y="2606358"/>
                        <a:ext cx="2049145" cy="1513840"/>
                      </a:xfrm>
                      <a:prstGeom prst="rect">
                        <a:avLst/>
                      </a:prstGeom>
                      <a:noFill/>
                      <a:ln w="38100">
                        <a:noFill/>
                        <a:miter/>
                      </a:ln>
                    </p:spPr>
                  </p:pic>
                </p:oleObj>
              </mc:Fallback>
            </mc:AlternateContent>
          </a:graphicData>
        </a:graphic>
      </p:graphicFrame>
      <p:graphicFrame>
        <p:nvGraphicFramePr>
          <p:cNvPr id="62536" name="对象 124"/>
          <p:cNvGraphicFramePr>
            <a:graphicFrameLocks noChangeAspect="1"/>
          </p:cNvGraphicFramePr>
          <p:nvPr/>
        </p:nvGraphicFramePr>
        <p:xfrm>
          <a:off x="7239000" y="2515236"/>
          <a:ext cx="1480820" cy="1510030"/>
        </p:xfrm>
        <a:graphic>
          <a:graphicData uri="http://schemas.openxmlformats.org/presentationml/2006/ole">
            <mc:AlternateContent xmlns:mc="http://schemas.openxmlformats.org/markup-compatibility/2006">
              <mc:Choice xmlns:v="urn:schemas-microsoft-com:vml" Requires="v">
                <p:oleObj spid="_x0000_s3107" name="" r:id="rId3" imgW="861695" imgH="878840" progId="Equation.AxMath">
                  <p:embed/>
                </p:oleObj>
              </mc:Choice>
              <mc:Fallback>
                <p:oleObj name="" r:id="rId3" imgW="861695" imgH="878840" progId="Equation.AxMath">
                  <p:embed/>
                  <p:pic>
                    <p:nvPicPr>
                      <p:cNvPr id="0" name="图片 3106"/>
                      <p:cNvPicPr/>
                      <p:nvPr/>
                    </p:nvPicPr>
                    <p:blipFill>
                      <a:blip r:embed="rId4"/>
                      <a:stretch>
                        <a:fillRect/>
                      </a:stretch>
                    </p:blipFill>
                    <p:spPr>
                      <a:xfrm>
                        <a:off x="7239000" y="2515236"/>
                        <a:ext cx="1480820" cy="1510030"/>
                      </a:xfrm>
                      <a:prstGeom prst="rect">
                        <a:avLst/>
                      </a:prstGeom>
                      <a:noFill/>
                      <a:ln w="38100">
                        <a:noFill/>
                        <a:miter/>
                      </a:ln>
                    </p:spPr>
                  </p:pic>
                </p:oleObj>
              </mc:Fallback>
            </mc:AlternateContent>
          </a:graphicData>
        </a:graphic>
      </p:graphicFrame>
      <p:graphicFrame>
        <p:nvGraphicFramePr>
          <p:cNvPr id="62537" name="对象 81"/>
          <p:cNvGraphicFramePr>
            <a:graphicFrameLocks noChangeAspect="1"/>
          </p:cNvGraphicFramePr>
          <p:nvPr/>
        </p:nvGraphicFramePr>
        <p:xfrm>
          <a:off x="5027613" y="4805363"/>
          <a:ext cx="3582987" cy="1565275"/>
        </p:xfrm>
        <a:graphic>
          <a:graphicData uri="http://schemas.openxmlformats.org/presentationml/2006/ole">
            <mc:AlternateContent xmlns:mc="http://schemas.openxmlformats.org/markup-compatibility/2006">
              <mc:Choice xmlns:v="urn:schemas-microsoft-com:vml" Requires="v">
                <p:oleObj spid="_x0000_s3108" name="" r:id="rId5" imgW="2084070" imgH="874395" progId="Equation.AxMath">
                  <p:embed/>
                </p:oleObj>
              </mc:Choice>
              <mc:Fallback>
                <p:oleObj name="" r:id="rId5" imgW="2084070" imgH="874395" progId="Equation.AxMath">
                  <p:embed/>
                  <p:pic>
                    <p:nvPicPr>
                      <p:cNvPr id="0" name="图片 3107"/>
                      <p:cNvPicPr/>
                      <p:nvPr/>
                    </p:nvPicPr>
                    <p:blipFill>
                      <a:blip r:embed="rId6"/>
                      <a:stretch>
                        <a:fillRect/>
                      </a:stretch>
                    </p:blipFill>
                    <p:spPr>
                      <a:xfrm>
                        <a:off x="5027613" y="4805363"/>
                        <a:ext cx="3582987" cy="1565275"/>
                      </a:xfrm>
                      <a:prstGeom prst="rect">
                        <a:avLst/>
                      </a:prstGeom>
                      <a:noFill/>
                      <a:ln w="38100">
                        <a:noFill/>
                        <a:miter/>
                      </a:ln>
                    </p:spPr>
                  </p:pic>
                </p:oleObj>
              </mc:Fallback>
            </mc:AlternateContent>
          </a:graphicData>
        </a:graphic>
      </p:graphicFrame>
      <p:sp>
        <p:nvSpPr>
          <p:cNvPr id="83" name="右箭头 82"/>
          <p:cNvSpPr/>
          <p:nvPr/>
        </p:nvSpPr>
        <p:spPr>
          <a:xfrm>
            <a:off x="6781800" y="3652838"/>
            <a:ext cx="457200" cy="2778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9" name="右箭头 128"/>
          <p:cNvSpPr/>
          <p:nvPr/>
        </p:nvSpPr>
        <p:spPr>
          <a:xfrm rot="5400000">
            <a:off x="7629525" y="4437063"/>
            <a:ext cx="457200" cy="279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2540" name="TextBox 1"/>
          <p:cNvSpPr txBox="1"/>
          <p:nvPr/>
        </p:nvSpPr>
        <p:spPr>
          <a:xfrm>
            <a:off x="6362700" y="6464300"/>
            <a:ext cx="1295400" cy="369888"/>
          </a:xfrm>
          <a:prstGeom prst="rect">
            <a:avLst/>
          </a:prstGeom>
          <a:noFill/>
          <a:ln w="9525">
            <a:noFill/>
          </a:ln>
        </p:spPr>
        <p:txBody>
          <a:bodyPr anchor="t" anchorCtr="0">
            <a:spAutoFit/>
          </a:bodyPr>
          <a:p>
            <a:r>
              <a:rPr lang="zh-CN" altLang="en-US" dirty="0">
                <a:latin typeface="华文楷体" panose="02010600040101010101" pitchFamily="2" charset="-122"/>
                <a:ea typeface="华文楷体" panose="02010600040101010101" pitchFamily="2" charset="-122"/>
              </a:rPr>
              <a:t>透视变换</a:t>
            </a:r>
            <a:endParaRPr lang="zh-CN" altLang="en-US" dirty="0">
              <a:latin typeface="华文楷体" panose="02010600040101010101" pitchFamily="2" charset="-122"/>
              <a:ea typeface="华文楷体" panose="02010600040101010101" pitchFamily="2" charset="-122"/>
            </a:endParaRPr>
          </a:p>
        </p:txBody>
      </p:sp>
      <p:sp>
        <p:nvSpPr>
          <p:cNvPr id="62541" name="文本框 46158"/>
          <p:cNvSpPr txBox="1"/>
          <p:nvPr/>
        </p:nvSpPr>
        <p:spPr>
          <a:xfrm>
            <a:off x="7543800" y="5943600"/>
            <a:ext cx="304800" cy="396875"/>
          </a:xfrm>
          <a:prstGeom prst="rect">
            <a:avLst/>
          </a:prstGeom>
          <a:solidFill>
            <a:schemeClr val="bg1"/>
          </a:solidFill>
          <a:ln w="9525">
            <a:noFill/>
          </a:ln>
        </p:spPr>
        <p:txBody>
          <a:bodyPr anchor="t" anchorCtr="0">
            <a:spAutoFit/>
          </a:bodyPr>
          <a:p>
            <a:pPr>
              <a:spcBef>
                <a:spcPct val="50000"/>
              </a:spcBef>
            </a:pPr>
            <a:r>
              <a:rPr lang="en-US" altLang="zh-CN" sz="2000">
                <a:solidFill>
                  <a:srgbClr val="0000FF"/>
                </a:solidFill>
                <a:latin typeface="Arial" panose="020B0604020202020204" pitchFamily="34" charset="0"/>
              </a:rPr>
              <a:t>0</a:t>
            </a:r>
            <a:endParaRPr lang="en-US" altLang="zh-CN" sz="2000">
              <a:solidFill>
                <a:srgbClr val="0000FF"/>
              </a:solidFill>
              <a:latin typeface="Arial" panose="020B0604020202020204" pitchFamily="34" charset="0"/>
            </a:endParaRPr>
          </a:p>
        </p:txBody>
      </p:sp>
      <p:sp>
        <p:nvSpPr>
          <p:cNvPr id="62542" name="文本框 46159"/>
          <p:cNvSpPr txBox="1"/>
          <p:nvPr/>
        </p:nvSpPr>
        <p:spPr>
          <a:xfrm>
            <a:off x="5181600" y="6019800"/>
            <a:ext cx="304800" cy="396875"/>
          </a:xfrm>
          <a:prstGeom prst="rect">
            <a:avLst/>
          </a:prstGeom>
          <a:solidFill>
            <a:schemeClr val="bg1"/>
          </a:solidFill>
          <a:ln w="9525">
            <a:noFill/>
          </a:ln>
        </p:spPr>
        <p:txBody>
          <a:bodyPr anchor="t" anchorCtr="0">
            <a:spAutoFit/>
          </a:bodyPr>
          <a:p>
            <a:pPr>
              <a:spcBef>
                <a:spcPct val="50000"/>
              </a:spcBef>
            </a:pPr>
            <a:r>
              <a:rPr lang="en-US" altLang="zh-CN" sz="2000">
                <a:solidFill>
                  <a:srgbClr val="0000FF"/>
                </a:solidFill>
                <a:latin typeface="Arial" panose="020B0604020202020204" pitchFamily="34" charset="0"/>
              </a:rPr>
              <a:t>w</a:t>
            </a:r>
            <a:endParaRPr lang="en-US" altLang="zh-CN" sz="2000">
              <a:solidFill>
                <a:srgbClr val="0000FF"/>
              </a:solidFill>
              <a:latin typeface="Arial" panose="020B0604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a:t>透视变换结果</a:t>
            </a:r>
            <a:endParaRPr lang="zh-CN" altLang="en-US"/>
          </a:p>
          <a:p>
            <a:endParaRPr lang="zh-CN" altLang="en-US"/>
          </a:p>
          <a:p>
            <a:endParaRPr lang="zh-CN" altLang="en-US"/>
          </a:p>
          <a:p>
            <a:endParaRPr lang="zh-CN" altLang="en-US"/>
          </a:p>
          <a:p>
            <a:endParaRPr lang="zh-CN" altLang="en-US"/>
          </a:p>
          <a:p>
            <a:r>
              <a:rPr lang="zh-CN" altLang="en-US"/>
              <a:t>透视变换后再进行投影变换</a:t>
            </a:r>
            <a:endParaRPr lang="en-US" altLang="zh-CN"/>
          </a:p>
        </p:txBody>
      </p:sp>
      <p:sp>
        <p:nvSpPr>
          <p:cNvPr id="64516" name="标题 1"/>
          <p:cNvSpPr>
            <a:spLocks noGrp="1"/>
          </p:cNvSpPr>
          <p:nvPr>
            <p:ph type="title"/>
            <p:custDataLst>
              <p:tags r:id="rId1"/>
            </p:custDataLst>
          </p:nvPr>
        </p:nvSpPr>
        <p:spPr>
          <a:xfrm>
            <a:off x="457200" y="274638"/>
            <a:ext cx="8229600" cy="944562"/>
          </a:xfrm>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5.3.3  </a:t>
            </a:r>
            <a:r>
              <a:rPr lang="zh-CN" altLang="en-US" baseline="0" dirty="0">
                <a:latin typeface="楷体" panose="02010609060101010101" pitchFamily="49" charset="-122"/>
                <a:ea typeface="楷体" panose="02010609060101010101" pitchFamily="49" charset="-122"/>
                <a:cs typeface="+mj-cs"/>
              </a:rPr>
              <a:t>透视投影</a:t>
            </a:r>
            <a:endParaRPr lang="zh-CN" altLang="en-US" baseline="0" dirty="0">
              <a:latin typeface="楷体" panose="02010609060101010101" pitchFamily="49" charset="-122"/>
              <a:ea typeface="楷体" panose="02010609060101010101" pitchFamily="49" charset="-122"/>
              <a:cs typeface="+mj-cs"/>
            </a:endParaRPr>
          </a:p>
        </p:txBody>
      </p:sp>
      <p:graphicFrame>
        <p:nvGraphicFramePr>
          <p:cNvPr id="62537" name="对象 81"/>
          <p:cNvGraphicFramePr>
            <a:graphicFrameLocks noChangeAspect="1"/>
          </p:cNvGraphicFramePr>
          <p:nvPr>
            <p:custDataLst>
              <p:tags r:id="rId2"/>
            </p:custDataLst>
          </p:nvPr>
        </p:nvGraphicFramePr>
        <p:xfrm>
          <a:off x="1676559" y="2286636"/>
          <a:ext cx="5314315" cy="1606550"/>
        </p:xfrm>
        <a:graphic>
          <a:graphicData uri="http://schemas.openxmlformats.org/presentationml/2006/ole">
            <mc:AlternateContent xmlns:mc="http://schemas.openxmlformats.org/markup-compatibility/2006">
              <mc:Choice xmlns:v="urn:schemas-microsoft-com:vml" Requires="v">
                <p:oleObj spid="_x0000_s3108" name="" r:id="rId3" imgW="3090545" imgH="897255" progId="Equation.AxMath">
                  <p:embed/>
                </p:oleObj>
              </mc:Choice>
              <mc:Fallback>
                <p:oleObj name="" r:id="rId3" imgW="3090545" imgH="897255" progId="Equation.AxMath">
                  <p:embed/>
                  <p:pic>
                    <p:nvPicPr>
                      <p:cNvPr id="0" name="图片 3107"/>
                      <p:cNvPicPr/>
                      <p:nvPr/>
                    </p:nvPicPr>
                    <p:blipFill>
                      <a:blip r:embed="rId4"/>
                      <a:stretch>
                        <a:fillRect/>
                      </a:stretch>
                    </p:blipFill>
                    <p:spPr>
                      <a:xfrm>
                        <a:off x="1676559" y="2286636"/>
                        <a:ext cx="5314315" cy="1606550"/>
                      </a:xfrm>
                      <a:prstGeom prst="rect">
                        <a:avLst/>
                      </a:prstGeom>
                      <a:noFill/>
                      <a:ln w="38100">
                        <a:noFill/>
                        <a:miter/>
                      </a:ln>
                    </p:spPr>
                  </p:pic>
                </p:oleObj>
              </mc:Fallback>
            </mc:AlternateContent>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内容占位符 2"/>
          <p:cNvSpPr>
            <a:spLocks noGrp="1"/>
          </p:cNvSpPr>
          <p:nvPr>
            <p:ph idx="1"/>
          </p:nvPr>
        </p:nvSpPr>
        <p:spPr/>
        <p:txBody>
          <a:bodyPr vert="horz" wrap="square" lIns="91440" tIns="45720" rIns="91440" bIns="45720" anchor="t" anchorCtr="0"/>
          <a:p>
            <a:r>
              <a:rPr lang="zh-CN" altLang="en-US" dirty="0">
                <a:latin typeface="楷体" panose="02010609060101010101" pitchFamily="49" charset="-122"/>
                <a:ea typeface="楷体" panose="02010609060101010101" pitchFamily="49" charset="-122"/>
                <a:cs typeface="+mn-cs"/>
              </a:rPr>
              <a:t>结果投影到</a:t>
            </a:r>
            <a:r>
              <a:rPr lang="en-US" altLang="zh-CN" dirty="0">
                <a:latin typeface="楷体" panose="02010609060101010101" pitchFamily="49" charset="-122"/>
                <a:ea typeface="楷体" panose="02010609060101010101" pitchFamily="49" charset="-122"/>
                <a:cs typeface="+mn-cs"/>
              </a:rPr>
              <a:t>Z=0</a:t>
            </a:r>
            <a:endParaRPr lang="zh-CN" altLang="en-US" dirty="0">
              <a:latin typeface="楷体" panose="02010609060101010101" pitchFamily="49" charset="-122"/>
              <a:ea typeface="楷体" panose="02010609060101010101" pitchFamily="49" charset="-122"/>
              <a:cs typeface="+mn-cs"/>
            </a:endParaRPr>
          </a:p>
        </p:txBody>
      </p:sp>
      <p:graphicFrame>
        <p:nvGraphicFramePr>
          <p:cNvPr id="64514" name="对象 3"/>
          <p:cNvGraphicFramePr>
            <a:graphicFrameLocks noChangeAspect="1"/>
          </p:cNvGraphicFramePr>
          <p:nvPr/>
        </p:nvGraphicFramePr>
        <p:xfrm>
          <a:off x="1905000" y="2286000"/>
          <a:ext cx="5089525" cy="1565275"/>
        </p:xfrm>
        <a:graphic>
          <a:graphicData uri="http://schemas.openxmlformats.org/presentationml/2006/ole">
            <mc:AlternateContent xmlns:mc="http://schemas.openxmlformats.org/markup-compatibility/2006">
              <mc:Choice xmlns:v="urn:schemas-microsoft-com:vml" Requires="v">
                <p:oleObj spid="_x0000_s3110" name="" r:id="rId1" imgW="2961005" imgH="874395" progId="Equation.AxMath">
                  <p:embed/>
                </p:oleObj>
              </mc:Choice>
              <mc:Fallback>
                <p:oleObj name="" r:id="rId1" imgW="2961005" imgH="874395" progId="Equation.AxMath">
                  <p:embed/>
                  <p:pic>
                    <p:nvPicPr>
                      <p:cNvPr id="0" name="图片 3109"/>
                      <p:cNvPicPr/>
                      <p:nvPr/>
                    </p:nvPicPr>
                    <p:blipFill>
                      <a:blip r:embed="rId2"/>
                      <a:stretch>
                        <a:fillRect/>
                      </a:stretch>
                    </p:blipFill>
                    <p:spPr>
                      <a:xfrm>
                        <a:off x="1905000" y="2286000"/>
                        <a:ext cx="5089525" cy="1565275"/>
                      </a:xfrm>
                      <a:prstGeom prst="rect">
                        <a:avLst/>
                      </a:prstGeom>
                      <a:noFill/>
                      <a:ln w="38100">
                        <a:noFill/>
                        <a:miter/>
                      </a:ln>
                    </p:spPr>
                  </p:pic>
                </p:oleObj>
              </mc:Fallback>
            </mc:AlternateContent>
          </a:graphicData>
        </a:graphic>
      </p:graphicFrame>
      <p:graphicFrame>
        <p:nvGraphicFramePr>
          <p:cNvPr id="64515" name="对象 6"/>
          <p:cNvGraphicFramePr>
            <a:graphicFrameLocks noChangeAspect="1"/>
          </p:cNvGraphicFramePr>
          <p:nvPr/>
        </p:nvGraphicFramePr>
        <p:xfrm>
          <a:off x="568008" y="4918075"/>
          <a:ext cx="7668260" cy="1594485"/>
        </p:xfrm>
        <a:graphic>
          <a:graphicData uri="http://schemas.openxmlformats.org/presentationml/2006/ole">
            <mc:AlternateContent xmlns:mc="http://schemas.openxmlformats.org/markup-compatibility/2006">
              <mc:Choice xmlns:v="urn:schemas-microsoft-com:vml" Requires="v">
                <p:oleObj spid="_x0000_s3111" name="" r:id="rId3" imgW="3939540" imgH="878840" progId="Equation.AxMath">
                  <p:embed/>
                </p:oleObj>
              </mc:Choice>
              <mc:Fallback>
                <p:oleObj name="" r:id="rId3" imgW="3939540" imgH="878840" progId="Equation.AxMath">
                  <p:embed/>
                  <p:pic>
                    <p:nvPicPr>
                      <p:cNvPr id="0" name="图片 3110"/>
                      <p:cNvPicPr/>
                      <p:nvPr/>
                    </p:nvPicPr>
                    <p:blipFill>
                      <a:blip r:embed="rId4"/>
                      <a:stretch>
                        <a:fillRect/>
                      </a:stretch>
                    </p:blipFill>
                    <p:spPr>
                      <a:xfrm>
                        <a:off x="568008" y="4918075"/>
                        <a:ext cx="7668260" cy="1594485"/>
                      </a:xfrm>
                      <a:prstGeom prst="rect">
                        <a:avLst/>
                      </a:prstGeom>
                      <a:noFill/>
                      <a:ln w="38100">
                        <a:noFill/>
                        <a:miter/>
                      </a:ln>
                    </p:spPr>
                  </p:pic>
                </p:oleObj>
              </mc:Fallback>
            </mc:AlternateContent>
          </a:graphicData>
        </a:graphic>
      </p:graphicFrame>
      <p:sp>
        <p:nvSpPr>
          <p:cNvPr id="64516" name="标题 1"/>
          <p:cNvSpPr>
            <a:spLocks noGrp="1"/>
          </p:cNvSpPr>
          <p:nvPr>
            <p:ph type="title"/>
          </p:nvPr>
        </p:nvSpPr>
        <p:spPr>
          <a:xfrm>
            <a:off x="457200" y="274638"/>
            <a:ext cx="8229600" cy="944562"/>
          </a:xfrm>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5.3.3  </a:t>
            </a:r>
            <a:r>
              <a:rPr lang="zh-CN" altLang="en-US" baseline="0" dirty="0">
                <a:latin typeface="楷体" panose="02010609060101010101" pitchFamily="49" charset="-122"/>
                <a:ea typeface="楷体" panose="02010609060101010101" pitchFamily="49" charset="-122"/>
                <a:cs typeface="+mj-cs"/>
              </a:rPr>
              <a:t>透视投影</a:t>
            </a:r>
            <a:endParaRPr lang="zh-CN" altLang="en-US" baseline="0" dirty="0">
              <a:latin typeface="楷体" panose="02010609060101010101" pitchFamily="49" charset="-122"/>
              <a:ea typeface="楷体" panose="02010609060101010101" pitchFamily="49" charset="-122"/>
              <a:cs typeface="+mj-cs"/>
            </a:endParaRPr>
          </a:p>
        </p:txBody>
      </p:sp>
      <p:sp>
        <p:nvSpPr>
          <p:cNvPr id="64517" name="TextBox 7"/>
          <p:cNvSpPr txBox="1"/>
          <p:nvPr/>
        </p:nvSpPr>
        <p:spPr>
          <a:xfrm>
            <a:off x="4833938" y="3810000"/>
            <a:ext cx="1295400" cy="369888"/>
          </a:xfrm>
          <a:prstGeom prst="rect">
            <a:avLst/>
          </a:prstGeom>
          <a:noFill/>
          <a:ln w="9525">
            <a:noFill/>
          </a:ln>
        </p:spPr>
        <p:txBody>
          <a:bodyPr anchor="t" anchorCtr="0">
            <a:spAutoFit/>
          </a:bodyPr>
          <a:p>
            <a:r>
              <a:rPr lang="zh-CN" altLang="en-US" dirty="0">
                <a:latin typeface="华文楷体" panose="02010600040101010101" pitchFamily="2" charset="-122"/>
                <a:ea typeface="华文楷体" panose="02010600040101010101" pitchFamily="2" charset="-122"/>
              </a:rPr>
              <a:t>透视变换</a:t>
            </a:r>
            <a:endParaRPr lang="zh-CN" altLang="en-US" dirty="0">
              <a:latin typeface="华文楷体" panose="02010600040101010101" pitchFamily="2" charset="-122"/>
              <a:ea typeface="华文楷体" panose="02010600040101010101" pitchFamily="2" charset="-122"/>
            </a:endParaRPr>
          </a:p>
        </p:txBody>
      </p:sp>
      <p:sp>
        <p:nvSpPr>
          <p:cNvPr id="64518" name="TextBox 8"/>
          <p:cNvSpPr txBox="1"/>
          <p:nvPr/>
        </p:nvSpPr>
        <p:spPr>
          <a:xfrm>
            <a:off x="2992120" y="3810000"/>
            <a:ext cx="1427480" cy="368300"/>
          </a:xfrm>
          <a:prstGeom prst="rect">
            <a:avLst/>
          </a:prstGeom>
          <a:noFill/>
          <a:ln w="9525">
            <a:noFill/>
          </a:ln>
        </p:spPr>
        <p:txBody>
          <a:bodyPr wrap="square" anchor="t" anchorCtr="0">
            <a:spAutoFit/>
          </a:bodyPr>
          <a:p>
            <a:r>
              <a:rPr lang="zh-CN" altLang="en-US" dirty="0">
                <a:latin typeface="华文楷体" panose="02010600040101010101" pitchFamily="2" charset="-122"/>
                <a:ea typeface="华文楷体" panose="02010600040101010101" pitchFamily="2" charset="-122"/>
              </a:rPr>
              <a:t>正投影变换</a:t>
            </a:r>
            <a:endParaRPr lang="zh-CN" altLang="en-US" dirty="0">
              <a:latin typeface="华文楷体" panose="02010600040101010101" pitchFamily="2" charset="-122"/>
              <a:ea typeface="华文楷体" panose="02010600040101010101" pitchFamily="2" charset="-122"/>
            </a:endParaRPr>
          </a:p>
        </p:txBody>
      </p:sp>
      <p:sp>
        <p:nvSpPr>
          <p:cNvPr id="64519" name="TextBox 8"/>
          <p:cNvSpPr txBox="1"/>
          <p:nvPr/>
        </p:nvSpPr>
        <p:spPr>
          <a:xfrm>
            <a:off x="1905000" y="4419600"/>
            <a:ext cx="4536440" cy="398780"/>
          </a:xfrm>
          <a:prstGeom prst="rect">
            <a:avLst/>
          </a:prstGeom>
          <a:noFill/>
          <a:ln w="9525">
            <a:noFill/>
          </a:ln>
        </p:spPr>
        <p:txBody>
          <a:bodyPr wrap="square" anchor="t" anchorCtr="0">
            <a:spAutoFit/>
          </a:bodyPr>
          <a:p>
            <a:r>
              <a:rPr lang="zh-CN" altLang="en-US" sz="2000" b="1" dirty="0">
                <a:latin typeface="华文楷体" panose="02010600040101010101" pitchFamily="2" charset="-122"/>
                <a:ea typeface="华文楷体" panose="02010600040101010101" pitchFamily="2" charset="-122"/>
              </a:rPr>
              <a:t>透视投影变换</a:t>
            </a:r>
            <a:r>
              <a:rPr lang="en-US" altLang="zh-CN" sz="2000" b="1" dirty="0">
                <a:latin typeface="华文楷体" panose="02010600040101010101" pitchFamily="2" charset="-122"/>
                <a:ea typeface="华文楷体" panose="02010600040101010101" pitchFamily="2" charset="-122"/>
              </a:rPr>
              <a:t>=</a:t>
            </a:r>
            <a:r>
              <a:rPr lang="zh-CN" altLang="en-US" sz="2000" b="1" dirty="0">
                <a:latin typeface="华文楷体" panose="02010600040101010101" pitchFamily="2" charset="-122"/>
                <a:ea typeface="华文楷体" panose="02010600040101010101" pitchFamily="2" charset="-122"/>
              </a:rPr>
              <a:t>透视变换</a:t>
            </a:r>
            <a:r>
              <a:rPr lang="en-US" altLang="zh-CN" sz="2000" b="1" dirty="0">
                <a:latin typeface="华文楷体" panose="02010600040101010101" pitchFamily="2" charset="-122"/>
                <a:ea typeface="华文楷体" panose="02010600040101010101" pitchFamily="2" charset="-122"/>
              </a:rPr>
              <a:t>+</a:t>
            </a:r>
            <a:r>
              <a:rPr lang="zh-CN" altLang="en-US" sz="2000" b="1" dirty="0">
                <a:latin typeface="华文楷体" panose="02010600040101010101" pitchFamily="2" charset="-122"/>
                <a:ea typeface="华文楷体" panose="02010600040101010101" pitchFamily="2" charset="-122"/>
              </a:rPr>
              <a:t>正投影变换</a:t>
            </a:r>
            <a:endParaRPr lang="zh-CN" altLang="en-US" sz="2000" b="1" dirty="0">
              <a:latin typeface="华文楷体" panose="02010600040101010101" pitchFamily="2" charset="-122"/>
              <a:ea typeface="华文楷体" panose="02010600040101010101" pitchFamily="2" charset="-122"/>
            </a:endParaRPr>
          </a:p>
        </p:txBody>
      </p:sp>
      <p:sp>
        <p:nvSpPr>
          <p:cNvPr id="64520" name="文本框 47114"/>
          <p:cNvSpPr txBox="1"/>
          <p:nvPr/>
        </p:nvSpPr>
        <p:spPr>
          <a:xfrm>
            <a:off x="5943600" y="3505200"/>
            <a:ext cx="304800" cy="396875"/>
          </a:xfrm>
          <a:prstGeom prst="rect">
            <a:avLst/>
          </a:prstGeom>
          <a:solidFill>
            <a:schemeClr val="bg1"/>
          </a:solidFill>
          <a:ln w="9525">
            <a:noFill/>
          </a:ln>
        </p:spPr>
        <p:txBody>
          <a:bodyPr anchor="t" anchorCtr="0">
            <a:spAutoFit/>
          </a:bodyPr>
          <a:p>
            <a:pPr>
              <a:spcBef>
                <a:spcPct val="50000"/>
              </a:spcBef>
            </a:pPr>
            <a:r>
              <a:rPr lang="en-US" altLang="zh-CN" sz="2000">
                <a:solidFill>
                  <a:srgbClr val="0000FF"/>
                </a:solidFill>
                <a:latin typeface="Arial" panose="020B0604020202020204" pitchFamily="34" charset="0"/>
              </a:rPr>
              <a:t>0</a:t>
            </a:r>
            <a:endParaRPr lang="en-US" altLang="zh-CN" sz="2000">
              <a:solidFill>
                <a:srgbClr val="0000FF"/>
              </a:solidFill>
              <a:latin typeface="Arial" panose="020B0604020202020204" pitchFamily="34" charset="0"/>
            </a:endParaRPr>
          </a:p>
        </p:txBody>
      </p:sp>
      <p:sp>
        <p:nvSpPr>
          <p:cNvPr id="64522" name="文本框 47116"/>
          <p:cNvSpPr txBox="1"/>
          <p:nvPr/>
        </p:nvSpPr>
        <p:spPr>
          <a:xfrm>
            <a:off x="2057400" y="3505200"/>
            <a:ext cx="304800" cy="396875"/>
          </a:xfrm>
          <a:prstGeom prst="rect">
            <a:avLst/>
          </a:prstGeom>
          <a:solidFill>
            <a:schemeClr val="bg1"/>
          </a:solidFill>
          <a:ln w="9525">
            <a:noFill/>
          </a:ln>
        </p:spPr>
        <p:txBody>
          <a:bodyPr anchor="t" anchorCtr="0">
            <a:spAutoFit/>
          </a:bodyPr>
          <a:p>
            <a:pPr>
              <a:spcBef>
                <a:spcPct val="50000"/>
              </a:spcBef>
            </a:pPr>
            <a:r>
              <a:rPr lang="en-US" altLang="zh-CN" sz="2000">
                <a:solidFill>
                  <a:srgbClr val="0000FF"/>
                </a:solidFill>
                <a:latin typeface="Arial" panose="020B0604020202020204" pitchFamily="34" charset="0"/>
              </a:rPr>
              <a:t>w</a:t>
            </a:r>
            <a:endParaRPr lang="en-US" altLang="zh-CN" sz="2000">
              <a:solidFill>
                <a:srgbClr val="0000FF"/>
              </a:solidFill>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内容占位符 2"/>
          <p:cNvSpPr>
            <a:spLocks noGrp="1"/>
          </p:cNvSpPr>
          <p:nvPr>
            <p:ph idx="1"/>
          </p:nvPr>
        </p:nvSpPr>
        <p:spPr>
          <a:xfrm>
            <a:off x="228600" y="1524000"/>
            <a:ext cx="8763000" cy="5029200"/>
          </a:xfrm>
        </p:spPr>
        <p:txBody>
          <a:bodyPr vert="horz" wrap="square" lIns="91440" tIns="45720" rIns="91440" bIns="45720" anchor="t" anchorCtr="0"/>
          <a:p>
            <a:pPr marL="107950" indent="0" algn="just">
              <a:lnSpc>
                <a:spcPct val="110000"/>
              </a:lnSpc>
              <a:buNone/>
            </a:pPr>
            <a:r>
              <a:rPr lang="en-US" altLang="zh-CN" sz="2400" b="1" dirty="0">
                <a:solidFill>
                  <a:srgbClr val="0000FF"/>
                </a:solidFill>
                <a:latin typeface="Times New Roman" panose="02020603050405020304" pitchFamily="18" charset="0"/>
                <a:ea typeface="楷体" panose="02010609060101010101" pitchFamily="49" charset="-122"/>
                <a:cs typeface="+mn-cs"/>
              </a:rPr>
              <a:t>1)</a:t>
            </a:r>
            <a:r>
              <a:rPr lang="zh-CN" altLang="en-US" sz="2400" b="1" dirty="0">
                <a:solidFill>
                  <a:srgbClr val="0000FF"/>
                </a:solidFill>
                <a:latin typeface="Times New Roman" panose="02020603050405020304" pitchFamily="18" charset="0"/>
                <a:ea typeface="楷体" panose="02010609060101010101" pitchFamily="49" charset="-122"/>
                <a:cs typeface="+mn-cs"/>
              </a:rPr>
              <a:t>模型坐标系</a:t>
            </a:r>
            <a:r>
              <a:rPr lang="en-US" altLang="zh-CN" sz="2400" b="1" dirty="0">
                <a:solidFill>
                  <a:srgbClr val="0000FF"/>
                </a:solidFill>
                <a:latin typeface="Times New Roman" panose="02020603050405020304" pitchFamily="18" charset="0"/>
                <a:ea typeface="楷体" panose="02010609060101010101" pitchFamily="49" charset="-122"/>
                <a:cs typeface="+mn-cs"/>
              </a:rPr>
              <a:t>(</a:t>
            </a:r>
            <a:r>
              <a:rPr lang="en-US" altLang="zh-CN" sz="1400" b="1" dirty="0">
                <a:latin typeface="Times New Roman" panose="02020603050405020304" pitchFamily="18" charset="0"/>
                <a:ea typeface="楷体" panose="02010609060101010101" pitchFamily="49" charset="-122"/>
                <a:cs typeface="+mn-cs"/>
              </a:rPr>
              <a:t>Modeling Coordinate Systems</a:t>
            </a:r>
            <a:r>
              <a:rPr lang="en-US" altLang="zh-CN" sz="2400" b="1" dirty="0">
                <a:solidFill>
                  <a:srgbClr val="0000FF"/>
                </a:solidFill>
                <a:latin typeface="Times New Roman" panose="02020603050405020304" pitchFamily="18" charset="0"/>
                <a:ea typeface="楷体" panose="02010609060101010101" pitchFamily="49" charset="-122"/>
                <a:cs typeface="+mn-cs"/>
              </a:rPr>
              <a:t>)</a:t>
            </a:r>
            <a:r>
              <a:rPr lang="zh-CN" altLang="en-US" sz="2400" b="1" dirty="0">
                <a:solidFill>
                  <a:srgbClr val="0000FF"/>
                </a:solidFill>
                <a:latin typeface="Times New Roman" panose="02020603050405020304" pitchFamily="18" charset="0"/>
                <a:ea typeface="楷体" panose="02010609060101010101" pitchFamily="49" charset="-122"/>
                <a:cs typeface="+mn-cs"/>
              </a:rPr>
              <a:t>：</a:t>
            </a:r>
            <a:r>
              <a:rPr lang="zh-CN" altLang="zh-CN" sz="2400" b="1" dirty="0">
                <a:solidFill>
                  <a:srgbClr val="0000FF"/>
                </a:solidFill>
                <a:latin typeface="Times New Roman" panose="02020603050405020304" pitchFamily="18" charset="0"/>
                <a:ea typeface="楷体" panose="02010609060101010101" pitchFamily="49" charset="-122"/>
                <a:cs typeface="+mn-cs"/>
              </a:rPr>
              <a:t>局部坐标系</a:t>
            </a:r>
            <a:r>
              <a:rPr lang="zh-CN" altLang="en-US" sz="2400" b="1" dirty="0">
                <a:latin typeface="Times New Roman" panose="02020603050405020304" pitchFamily="18" charset="0"/>
                <a:ea typeface="楷体" panose="02010609060101010101" pitchFamily="49" charset="-122"/>
                <a:cs typeface="+mn-cs"/>
              </a:rPr>
              <a:t>。</a:t>
            </a:r>
            <a:r>
              <a:rPr lang="zh-CN" altLang="en-US" sz="2400" b="1" dirty="0">
                <a:solidFill>
                  <a:srgbClr val="FF0000"/>
                </a:solidFill>
                <a:latin typeface="Times New Roman" panose="02020603050405020304" pitchFamily="18" charset="0"/>
                <a:ea typeface="楷体" panose="02010609060101010101" pitchFamily="49" charset="-122"/>
                <a:cs typeface="+mn-cs"/>
              </a:rPr>
              <a:t>右手</a:t>
            </a:r>
            <a:r>
              <a:rPr lang="en-US" altLang="zh-CN" sz="2400" b="1" dirty="0">
                <a:solidFill>
                  <a:srgbClr val="FF0000"/>
                </a:solidFill>
                <a:latin typeface="Times New Roman" panose="02020603050405020304" pitchFamily="18" charset="0"/>
                <a:ea typeface="楷体" panose="02010609060101010101" pitchFamily="49" charset="-122"/>
                <a:cs typeface="+mn-cs"/>
              </a:rPr>
              <a:t> 3D</a:t>
            </a:r>
            <a:r>
              <a:rPr lang="zh-CN" altLang="en-US" sz="2400" b="1" dirty="0">
                <a:solidFill>
                  <a:srgbClr val="FF0000"/>
                </a:solidFill>
                <a:latin typeface="Times New Roman" panose="02020603050405020304" pitchFamily="18" charset="0"/>
                <a:ea typeface="楷体" panose="02010609060101010101" pitchFamily="49" charset="-122"/>
                <a:cs typeface="+mn-cs"/>
              </a:rPr>
              <a:t>坐标系</a:t>
            </a:r>
            <a:endParaRPr lang="en-US" altLang="zh-CN" sz="2400" b="1" dirty="0">
              <a:latin typeface="Times New Roman" panose="02020603050405020304" pitchFamily="18" charset="0"/>
              <a:ea typeface="楷体" panose="02010609060101010101" pitchFamily="49" charset="-122"/>
              <a:cs typeface="+mn-cs"/>
            </a:endParaRPr>
          </a:p>
          <a:p>
            <a:pPr marL="107950" indent="0" algn="just">
              <a:lnSpc>
                <a:spcPct val="110000"/>
              </a:lnSpc>
            </a:pPr>
            <a:r>
              <a:rPr lang="zh-CN" altLang="zh-CN" sz="2400" b="1" dirty="0">
                <a:latin typeface="Times New Roman" panose="02020603050405020304" pitchFamily="18" charset="0"/>
                <a:ea typeface="楷体" panose="02010609060101010101" pitchFamily="49" charset="-122"/>
                <a:cs typeface="+mn-cs"/>
              </a:rPr>
              <a:t>为</a:t>
            </a:r>
            <a:r>
              <a:rPr lang="zh-CN" altLang="en-US" sz="2400" b="1" dirty="0">
                <a:latin typeface="Times New Roman" panose="02020603050405020304" pitchFamily="18" charset="0"/>
                <a:ea typeface="楷体" panose="02010609060101010101" pitchFamily="49" charset="-122"/>
                <a:cs typeface="+mn-cs"/>
              </a:rPr>
              <a:t>了建模和模型变换</a:t>
            </a:r>
            <a:r>
              <a:rPr lang="zh-CN" altLang="zh-CN" sz="2400" b="1" dirty="0">
                <a:latin typeface="Times New Roman" panose="02020603050405020304" pitchFamily="18" charset="0"/>
                <a:ea typeface="楷体" panose="02010609060101010101" pitchFamily="49" charset="-122"/>
                <a:cs typeface="+mn-cs"/>
              </a:rPr>
              <a:t>方便而构建的坐标系，</a:t>
            </a:r>
            <a:r>
              <a:rPr lang="zh-CN" altLang="en-US" sz="2400" b="1" dirty="0">
                <a:latin typeface="Times New Roman" panose="02020603050405020304" pitchFamily="18" charset="0"/>
                <a:ea typeface="楷体" panose="02010609060101010101" pitchFamily="49" charset="-122"/>
                <a:cs typeface="+mn-cs"/>
              </a:rPr>
              <a:t>需</a:t>
            </a:r>
            <a:r>
              <a:rPr lang="zh-CN" altLang="zh-CN" sz="2400" b="1" dirty="0">
                <a:latin typeface="Times New Roman" panose="02020603050405020304" pitchFamily="18" charset="0"/>
                <a:ea typeface="楷体" panose="02010609060101010101" pitchFamily="49" charset="-122"/>
                <a:cs typeface="+mn-cs"/>
              </a:rPr>
              <a:t>独立于世界坐标系来定义物体</a:t>
            </a:r>
            <a:r>
              <a:rPr lang="zh-CN" altLang="en-US" sz="2400" b="1" dirty="0">
                <a:latin typeface="Times New Roman" panose="02020603050405020304" pitchFamily="18" charset="0"/>
                <a:ea typeface="楷体" panose="02010609060101010101" pitchFamily="49" charset="-122"/>
                <a:cs typeface="+mn-cs"/>
              </a:rPr>
              <a:t>。</a:t>
            </a:r>
            <a:endParaRPr lang="en-US" altLang="zh-CN" sz="2400" b="1" dirty="0">
              <a:latin typeface="Times New Roman" panose="02020603050405020304" pitchFamily="18" charset="0"/>
              <a:ea typeface="楷体" panose="02010609060101010101" pitchFamily="49" charset="-122"/>
              <a:cs typeface="+mn-cs"/>
            </a:endParaRPr>
          </a:p>
          <a:p>
            <a:pPr marL="107950" lvl="1" indent="0" algn="just">
              <a:lnSpc>
                <a:spcPct val="110000"/>
              </a:lnSpc>
              <a:buChar char="•"/>
            </a:pPr>
            <a:r>
              <a:rPr lang="zh-CN" altLang="en-US" sz="2400" b="1" dirty="0">
                <a:latin typeface="楷体" panose="02010609060101010101" pitchFamily="49" charset="-122"/>
                <a:ea typeface="楷体" panose="02010609060101010101" pitchFamily="49" charset="-122"/>
              </a:rPr>
              <a:t>描述某个模型（基本形体）所使用的</a:t>
            </a:r>
            <a:r>
              <a:rPr lang="zh-CN" altLang="zh-CN" sz="2400" b="1" dirty="0">
                <a:latin typeface="Times New Roman" panose="02020603050405020304" pitchFamily="18" charset="0"/>
                <a:cs typeface="+mn-cs"/>
                <a:sym typeface="+mn-ea"/>
              </a:rPr>
              <a:t>局部</a:t>
            </a:r>
            <a:r>
              <a:rPr lang="zh-CN" altLang="en-US" sz="2400" b="1" dirty="0">
                <a:latin typeface="楷体" panose="02010609060101010101" pitchFamily="49" charset="-122"/>
                <a:ea typeface="楷体" panose="02010609060101010101" pitchFamily="49" charset="-122"/>
              </a:rPr>
              <a:t>坐标系。</a:t>
            </a:r>
            <a:r>
              <a:rPr lang="zh-CN" altLang="en-US" sz="2400" b="1" dirty="0">
                <a:solidFill>
                  <a:srgbClr val="FF0000"/>
                </a:solidFill>
                <a:latin typeface="楷体" panose="02010609060101010101" pitchFamily="49" charset="-122"/>
                <a:ea typeface="楷体" panose="02010609060101010101" pitchFamily="49" charset="-122"/>
              </a:rPr>
              <a:t>简化模型表示</a:t>
            </a:r>
            <a:endParaRPr lang="zh-CN" altLang="en-US" sz="2400" b="1" dirty="0">
              <a:latin typeface="Times New Roman" panose="02020603050405020304" pitchFamily="18" charset="0"/>
              <a:ea typeface="楷体" panose="02010609060101010101" pitchFamily="49" charset="-122"/>
              <a:cs typeface="+mn-cs"/>
            </a:endParaRPr>
          </a:p>
        </p:txBody>
      </p:sp>
      <p:sp>
        <p:nvSpPr>
          <p:cNvPr id="9218" name="Rectangle 2"/>
          <p:cNvSpPr>
            <a:spLocks noGrp="1"/>
          </p:cNvSpPr>
          <p:nvPr>
            <p:ph type="title"/>
          </p:nvPr>
        </p:nvSpPr>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5.1 </a:t>
            </a:r>
            <a:r>
              <a:rPr lang="zh-CN" altLang="en-US" baseline="0" dirty="0">
                <a:latin typeface="楷体" panose="02010609060101010101" pitchFamily="49" charset="-122"/>
                <a:ea typeface="楷体" panose="02010609060101010101" pitchFamily="49" charset="-122"/>
                <a:cs typeface="+mj-cs"/>
              </a:rPr>
              <a:t>三维观察流程</a:t>
            </a:r>
            <a:r>
              <a:rPr lang="en-US" altLang="zh-CN" baseline="0" dirty="0">
                <a:latin typeface="楷体" panose="02010609060101010101" pitchFamily="49" charset="-122"/>
                <a:ea typeface="楷体" panose="02010609060101010101" pitchFamily="49" charset="-122"/>
                <a:cs typeface="+mj-cs"/>
              </a:rPr>
              <a:t>—</a:t>
            </a:r>
            <a:r>
              <a:rPr lang="zh-CN" altLang="en-US" baseline="0" dirty="0">
                <a:latin typeface="楷体" panose="02010609060101010101" pitchFamily="49" charset="-122"/>
                <a:ea typeface="楷体" panose="02010609060101010101" pitchFamily="49" charset="-122"/>
                <a:cs typeface="+mj-cs"/>
              </a:rPr>
              <a:t>三维坐标系统和变换</a:t>
            </a:r>
            <a:endParaRPr lang="zh-CN" altLang="en-US" baseline="0" dirty="0">
              <a:latin typeface="楷体" panose="02010609060101010101" pitchFamily="49" charset="-122"/>
              <a:ea typeface="楷体" panose="02010609060101010101" pitchFamily="49" charset="-122"/>
              <a:cs typeface="+mj-c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p>
                <a:r>
                  <a:rPr lang="en-US" altLang="zh-CN"/>
                  <a:t>z=-d</a:t>
                </a:r>
                <a:r>
                  <a:rPr lang="zh-CN" altLang="en-US"/>
                  <a:t>时，点的透视与原有点重合，即投影面上点的投影就是自身。</a:t>
                </a:r>
                <a:endParaRPr lang="zh-CN" altLang="en-US"/>
              </a:p>
              <a:p>
                <a:r>
                  <a:rPr lang="zh-CN" altLang="en-US"/>
                  <a:t>当</a:t>
                </a:r>
                <a14:m>
                  <m:oMath xmlns:m="http://schemas.openxmlformats.org/officeDocument/2006/math">
                    <m:r>
                      <a:rPr lang="en-US" altLang="zh-CN" i="1">
                        <a:latin typeface="Cambria Math" panose="02040503050406030204" charset="0"/>
                        <a:cs typeface="Cambria Math" panose="02040503050406030204" charset="0"/>
                      </a:rPr>
                      <m:t>𝑧−</m:t>
                    </m:r>
                    <m:r>
                      <a:rPr lang="en-US" altLang="zh-CN" i="1">
                        <a:latin typeface="Cambria Math" panose="02040503050406030204" charset="0"/>
                        <a:cs typeface="Cambria Math" panose="02040503050406030204" charset="0"/>
                      </a:rPr>
                      <m:t>&gt;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a:t>
                </a:r>
                <a:r>
                  <a:rPr lang="zh-CN" altLang="en-US"/>
                  <a:t>投影为</a:t>
                </a:r>
                <a:r>
                  <a:rPr lang="en-US" altLang="zh-CN">
                    <a:sym typeface="+mn-ea"/>
                  </a:rPr>
                  <a:t>(0,0,-d)</a:t>
                </a:r>
                <a:r>
                  <a:rPr lang="zh-CN" altLang="en-US">
                    <a:sym typeface="+mn-ea"/>
                  </a:rPr>
                  <a:t>，即</a:t>
                </a:r>
                <a:r>
                  <a:rPr lang="zh-CN" altLang="en-US"/>
                  <a:t>垂直于画面的所有直线，其透视后汇聚于一点</a:t>
                </a:r>
                <a:r>
                  <a:rPr lang="en-US" altLang="zh-CN"/>
                  <a:t>(0,0,-d)</a:t>
                </a:r>
                <a:endParaRPr lang="en-US" altLang="zh-CN"/>
              </a:p>
              <a:p>
                <a:r>
                  <a:rPr lang="zh-CN" altLang="en-US"/>
                  <a:t>思考，能否根据透视投影推到正交投影？</a:t>
                </a:r>
                <a:endParaRPr lang="zh-CN" altLang="en-US"/>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zh-CN" altLang="en-US">
                    <a:noFill/>
                  </a:rPr>
                  <a:t> </a:t>
                </a:r>
              </a:p>
            </p:txBody>
          </p:sp>
        </mc:Fallback>
      </mc:AlternateContent>
      <p:sp>
        <p:nvSpPr>
          <p:cNvPr id="64516" name="标题 1"/>
          <p:cNvSpPr>
            <a:spLocks noGrp="1"/>
          </p:cNvSpPr>
          <p:nvPr>
            <p:ph type="title"/>
            <p:custDataLst>
              <p:tags r:id="rId2"/>
            </p:custDataLst>
          </p:nvPr>
        </p:nvSpPr>
        <p:spPr>
          <a:xfrm>
            <a:off x="457200" y="274638"/>
            <a:ext cx="8229600" cy="944562"/>
          </a:xfrm>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5.3.3  </a:t>
            </a:r>
            <a:r>
              <a:rPr lang="zh-CN" altLang="en-US" baseline="0" dirty="0">
                <a:latin typeface="楷体" panose="02010609060101010101" pitchFamily="49" charset="-122"/>
                <a:ea typeface="楷体" panose="02010609060101010101" pitchFamily="49" charset="-122"/>
                <a:cs typeface="+mj-cs"/>
              </a:rPr>
              <a:t>透视投影</a:t>
            </a:r>
            <a:endParaRPr lang="zh-CN" altLang="en-US" baseline="0" dirty="0">
              <a:latin typeface="楷体" panose="02010609060101010101" pitchFamily="49" charset="-122"/>
              <a:ea typeface="楷体" panose="02010609060101010101" pitchFamily="49" charset="-122"/>
              <a:cs typeface="+mj-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另外，透视投影后，</a:t>
            </a:r>
            <a:r>
              <a:rPr lang="en-US" altLang="zh-CN"/>
              <a:t>zp=0</a:t>
            </a:r>
            <a:r>
              <a:rPr lang="zh-CN" altLang="en-US"/>
              <a:t>，导致</a:t>
            </a:r>
            <a:r>
              <a:rPr lang="en-US" altLang="zh-CN"/>
              <a:t>P</a:t>
            </a:r>
            <a:r>
              <a:rPr lang="zh-CN" altLang="en-US"/>
              <a:t>点和视点的距离</a:t>
            </a:r>
            <a:r>
              <a:rPr lang="en-US" altLang="zh-CN"/>
              <a:t>(</a:t>
            </a:r>
            <a:r>
              <a:rPr lang="zh-CN" altLang="en-US"/>
              <a:t>深度</a:t>
            </a:r>
            <a:r>
              <a:rPr lang="en-US" altLang="zh-CN"/>
              <a:t>)</a:t>
            </a:r>
            <a:r>
              <a:rPr lang="zh-CN" altLang="en-US"/>
              <a:t>信息无法计算，这将导致后续无法进行隐藏面消除。因此，实际投影后，仍需要保存顶点对应的原始</a:t>
            </a:r>
            <a:r>
              <a:rPr lang="en-US" altLang="zh-CN"/>
              <a:t>-z</a:t>
            </a:r>
            <a:r>
              <a:rPr lang="zh-CN" altLang="en-US"/>
              <a:t>坐标（伪深度）。</a:t>
            </a: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Rectangle 3"/>
          <p:cNvSpPr>
            <a:spLocks noGrp="1"/>
          </p:cNvSpPr>
          <p:nvPr>
            <p:ph idx="1"/>
          </p:nvPr>
        </p:nvSpPr>
        <p:spPr>
          <a:xfrm>
            <a:off x="152400" y="1066800"/>
            <a:ext cx="8686800" cy="4906963"/>
          </a:xfrm>
        </p:spPr>
        <p:txBody>
          <a:bodyPr vert="horz" wrap="square" lIns="91440" tIns="45720" rIns="91440" bIns="45720" anchor="t" anchorCtr="0"/>
          <a:p>
            <a:r>
              <a:rPr lang="zh-CN" altLang="en-US" sz="2400" b="1" dirty="0">
                <a:latin typeface="楷体" panose="02010609060101010101" pitchFamily="49" charset="-122"/>
                <a:ea typeface="楷体" panose="02010609060101010101" pitchFamily="49" charset="-122"/>
                <a:cs typeface="+mn-cs"/>
              </a:rPr>
              <a:t>透视投影</a:t>
            </a:r>
            <a:endParaRPr lang="zh-CN" altLang="en-US" sz="2400" b="1" dirty="0">
              <a:latin typeface="楷体" panose="02010609060101010101" pitchFamily="49" charset="-122"/>
              <a:ea typeface="楷体" panose="02010609060101010101" pitchFamily="49" charset="-122"/>
              <a:cs typeface="+mn-cs"/>
            </a:endParaRPr>
          </a:p>
          <a:p>
            <a:pPr lvl="1" algn="l">
              <a:spcBef>
                <a:spcPts val="600"/>
              </a:spcBef>
              <a:buClrTx/>
              <a:buSzTx/>
              <a:buFontTx/>
            </a:pPr>
            <a:r>
              <a:rPr lang="zh-CN" altLang="en-US" sz="2400" dirty="0">
                <a:cs typeface="+mn-ea"/>
                <a:sym typeface="+mn-ea"/>
              </a:rPr>
              <a:t>平行于投影面的平行线，透视投影后仍然平行。不平行于投影面的平行线，透视投影后不再平行，必将汇聚于一点，这个点称为消失点，或灭点。</a:t>
            </a:r>
            <a:endParaRPr lang="zh-CN" altLang="en-US" sz="2400" dirty="0">
              <a:cs typeface="+mn-ea"/>
              <a:sym typeface="+mn-ea"/>
            </a:endParaRPr>
          </a:p>
          <a:p>
            <a:pPr lvl="1" algn="l">
              <a:spcBef>
                <a:spcPts val="600"/>
              </a:spcBef>
              <a:buClrTx/>
              <a:buSzTx/>
              <a:buFontTx/>
            </a:pPr>
            <a:r>
              <a:rPr lang="zh-CN" altLang="en-US" sz="2400" dirty="0">
                <a:cs typeface="+mn-ea"/>
                <a:sym typeface="+mn-ea"/>
              </a:rPr>
              <a:t>三维空间中，平行直线可以认为相交于无穷远点，所以灭点可以认为是无穷远点投射后得到的点</a:t>
            </a:r>
            <a:endParaRPr lang="zh-CN" altLang="en-US" sz="2400" dirty="0">
              <a:cs typeface="+mn-ea"/>
              <a:sym typeface="+mn-ea"/>
            </a:endParaRPr>
          </a:p>
          <a:p>
            <a:pPr lvl="1" algn="l">
              <a:spcBef>
                <a:spcPts val="600"/>
              </a:spcBef>
              <a:buClrTx/>
              <a:buSzTx/>
              <a:buFontTx/>
            </a:pPr>
            <a:r>
              <a:rPr lang="zh-CN" altLang="en-US" sz="2400" dirty="0">
                <a:cs typeface="+mn-ea"/>
                <a:sym typeface="+mn-ea"/>
              </a:rPr>
              <a:t>灭点有无穷多个。平行于坐标轴的平行线所形成的灭点称为主灭点，所以主灭点最多有三个。</a:t>
            </a:r>
            <a:endParaRPr lang="zh-CN" altLang="en-US" sz="2400" dirty="0">
              <a:latin typeface="楷体" panose="02010609060101010101" pitchFamily="49" charset="-122"/>
              <a:ea typeface="楷体" panose="02010609060101010101" pitchFamily="49" charset="-122"/>
              <a:cs typeface="+mn-ea"/>
            </a:endParaRPr>
          </a:p>
          <a:p>
            <a:pPr lvl="1"/>
            <a:r>
              <a:rPr lang="zh-CN" altLang="en-US" sz="2400" b="1" dirty="0">
                <a:latin typeface="楷体" panose="02010609060101010101" pitchFamily="49" charset="-122"/>
                <a:ea typeface="楷体" panose="02010609060101010101" pitchFamily="49" charset="-122"/>
              </a:rPr>
              <a:t>透视投影按照主灭点的个数分为一点透视、两点透视、三点透视。分类依据是投影面与坐标轴相交数目（教材的中问题）</a:t>
            </a:r>
            <a:endParaRPr lang="en-US" altLang="zh-CN" sz="2400" b="1" dirty="0">
              <a:latin typeface="楷体" panose="02010609060101010101" pitchFamily="49" charset="-122"/>
              <a:ea typeface="楷体" panose="02010609060101010101" pitchFamily="49" charset="-122"/>
            </a:endParaRPr>
          </a:p>
          <a:p>
            <a:pPr lvl="1"/>
            <a:endParaRPr lang="zh-CN" altLang="en-US" sz="2400" b="1" dirty="0">
              <a:latin typeface="楷体" panose="02010609060101010101" pitchFamily="49" charset="-122"/>
              <a:ea typeface="楷体" panose="02010609060101010101" pitchFamily="49" charset="-122"/>
            </a:endParaRPr>
          </a:p>
        </p:txBody>
      </p:sp>
      <p:pic>
        <p:nvPicPr>
          <p:cNvPr id="67586" name="Picture 4" descr="lines"/>
          <p:cNvPicPr>
            <a:picLocks noChangeAspect="1"/>
          </p:cNvPicPr>
          <p:nvPr/>
        </p:nvPicPr>
        <p:blipFill>
          <a:blip r:embed="rId1"/>
          <a:stretch>
            <a:fillRect/>
          </a:stretch>
        </p:blipFill>
        <p:spPr>
          <a:xfrm>
            <a:off x="1981200" y="5029200"/>
            <a:ext cx="6278880" cy="1857375"/>
          </a:xfrm>
          <a:prstGeom prst="rect">
            <a:avLst/>
          </a:prstGeom>
          <a:noFill/>
          <a:ln w="9525">
            <a:noFill/>
          </a:ln>
        </p:spPr>
      </p:pic>
      <p:sp>
        <p:nvSpPr>
          <p:cNvPr id="67587" name="标题 1"/>
          <p:cNvSpPr>
            <a:spLocks noGrp="1"/>
          </p:cNvSpPr>
          <p:nvPr>
            <p:ph type="title"/>
          </p:nvPr>
        </p:nvSpPr>
        <p:spPr>
          <a:xfrm>
            <a:off x="457200" y="274638"/>
            <a:ext cx="8229600" cy="944562"/>
          </a:xfrm>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5.3.3  </a:t>
            </a:r>
            <a:r>
              <a:rPr lang="zh-CN" altLang="en-US" baseline="0" dirty="0">
                <a:latin typeface="楷体" panose="02010609060101010101" pitchFamily="49" charset="-122"/>
                <a:ea typeface="楷体" panose="02010609060101010101" pitchFamily="49" charset="-122"/>
                <a:cs typeface="+mj-cs"/>
              </a:rPr>
              <a:t>透视投影</a:t>
            </a:r>
            <a:r>
              <a:rPr lang="en-US" altLang="zh-CN" baseline="0" dirty="0">
                <a:latin typeface="楷体" panose="02010609060101010101" pitchFamily="49" charset="-122"/>
                <a:ea typeface="楷体" panose="02010609060101010101" pitchFamily="49" charset="-122"/>
                <a:cs typeface="+mj-cs"/>
              </a:rPr>
              <a:t>-</a:t>
            </a:r>
            <a:r>
              <a:rPr lang="zh-CN" altLang="en-US" baseline="0" dirty="0">
                <a:latin typeface="楷体" panose="02010609060101010101" pitchFamily="49" charset="-122"/>
                <a:ea typeface="楷体" panose="02010609060101010101" pitchFamily="49" charset="-122"/>
                <a:cs typeface="+mj-cs"/>
              </a:rPr>
              <a:t>灭点</a:t>
            </a:r>
            <a:endParaRPr lang="zh-CN" altLang="en-US" baseline="0" dirty="0">
              <a:latin typeface="楷体" panose="02010609060101010101" pitchFamily="49" charset="-122"/>
              <a:ea typeface="楷体" panose="02010609060101010101" pitchFamily="49" charset="-122"/>
              <a:cs typeface="+mj-cs"/>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标题 1"/>
          <p:cNvSpPr>
            <a:spLocks noGrp="1"/>
          </p:cNvSpPr>
          <p:nvPr>
            <p:ph type="title"/>
          </p:nvPr>
        </p:nvSpPr>
        <p:spPr/>
        <p:txBody>
          <a:bodyPr vert="horz" wrap="square" lIns="91440" tIns="45720" rIns="91440" bIns="45720" anchor="ctr" anchorCtr="0"/>
          <a:p>
            <a:endParaRPr lang="zh-CN" altLang="en-US" baseline="0" dirty="0">
              <a:latin typeface="楷体" panose="02010609060101010101" pitchFamily="49" charset="-122"/>
              <a:ea typeface="楷体" panose="02010609060101010101" pitchFamily="49" charset="-122"/>
              <a:cs typeface="+mj-cs"/>
            </a:endParaRPr>
          </a:p>
        </p:txBody>
      </p:sp>
      <p:sp>
        <p:nvSpPr>
          <p:cNvPr id="68610" name="内容占位符 2"/>
          <p:cNvSpPr>
            <a:spLocks noGrp="1"/>
          </p:cNvSpPr>
          <p:nvPr>
            <p:ph idx="1"/>
          </p:nvPr>
        </p:nvSpPr>
        <p:spPr/>
        <p:txBody>
          <a:bodyPr vert="horz" wrap="square" lIns="91440" tIns="45720" rIns="91440" bIns="45720" anchor="t" anchorCtr="0"/>
          <a:p>
            <a:endParaRPr lang="zh-CN" altLang="en-US" dirty="0">
              <a:latin typeface="楷体" panose="02010609060101010101" pitchFamily="49" charset="-122"/>
              <a:ea typeface="楷体" panose="02010609060101010101" pitchFamily="49" charset="-122"/>
              <a:cs typeface="+mn-cs"/>
            </a:endParaRPr>
          </a:p>
        </p:txBody>
      </p:sp>
      <p:pic>
        <p:nvPicPr>
          <p:cNvPr id="68611" name="Picture 2" descr="https://img2018.cnblogs.com/blog/1484107/201810/1484107-20181007161442567-84900447.png"/>
          <p:cNvPicPr>
            <a:picLocks noChangeAspect="1"/>
          </p:cNvPicPr>
          <p:nvPr/>
        </p:nvPicPr>
        <p:blipFill>
          <a:blip r:embed="rId1"/>
          <a:stretch>
            <a:fillRect/>
          </a:stretch>
        </p:blipFill>
        <p:spPr>
          <a:xfrm>
            <a:off x="419100" y="1738313"/>
            <a:ext cx="8343900" cy="4281487"/>
          </a:xfrm>
          <a:prstGeom prst="rect">
            <a:avLst/>
          </a:prstGeom>
          <a:noFill/>
          <a:ln w="9525">
            <a:noFill/>
          </a:ln>
        </p:spPr>
      </p:pic>
      <p:pic>
        <p:nvPicPr>
          <p:cNvPr id="68612" name="Picture 3" descr="6-19"/>
          <p:cNvPicPr>
            <a:picLocks noChangeAspect="1"/>
          </p:cNvPicPr>
          <p:nvPr/>
        </p:nvPicPr>
        <p:blipFill>
          <a:blip r:embed="rId2"/>
          <a:stretch>
            <a:fillRect/>
          </a:stretch>
        </p:blipFill>
        <p:spPr>
          <a:xfrm>
            <a:off x="152400" y="228600"/>
            <a:ext cx="2015490" cy="2005965"/>
          </a:xfrm>
          <a:prstGeom prst="rect">
            <a:avLst/>
          </a:prstGeom>
          <a:noFill/>
          <a:ln w="9525">
            <a:noFill/>
          </a:ln>
        </p:spPr>
      </p:pic>
      <p:pic>
        <p:nvPicPr>
          <p:cNvPr id="68613" name="Picture 4" descr="6-20"/>
          <p:cNvPicPr>
            <a:picLocks noChangeAspect="1"/>
          </p:cNvPicPr>
          <p:nvPr/>
        </p:nvPicPr>
        <p:blipFill>
          <a:blip r:embed="rId3"/>
          <a:stretch>
            <a:fillRect/>
          </a:stretch>
        </p:blipFill>
        <p:spPr>
          <a:xfrm>
            <a:off x="3048000" y="228600"/>
            <a:ext cx="2030730" cy="1885950"/>
          </a:xfrm>
          <a:prstGeom prst="rect">
            <a:avLst/>
          </a:prstGeom>
          <a:noFill/>
          <a:ln w="9525">
            <a:noFill/>
          </a:ln>
        </p:spPr>
      </p:pic>
      <p:pic>
        <p:nvPicPr>
          <p:cNvPr id="68614" name="Picture 6" descr="6-21"/>
          <p:cNvPicPr>
            <a:picLocks noChangeAspect="1"/>
          </p:cNvPicPr>
          <p:nvPr/>
        </p:nvPicPr>
        <p:blipFill>
          <a:blip r:embed="rId4"/>
          <a:stretch>
            <a:fillRect/>
          </a:stretch>
        </p:blipFill>
        <p:spPr>
          <a:xfrm>
            <a:off x="6096000" y="152400"/>
            <a:ext cx="1824990" cy="1962150"/>
          </a:xfrm>
          <a:prstGeom prst="rect">
            <a:avLst/>
          </a:prstGeom>
          <a:noFill/>
          <a:ln w="9525">
            <a:noFill/>
          </a:ln>
        </p:spPr>
      </p:pic>
      <p:sp>
        <p:nvSpPr>
          <p:cNvPr id="68615" name="矩形 3"/>
          <p:cNvSpPr/>
          <p:nvPr/>
        </p:nvSpPr>
        <p:spPr>
          <a:xfrm>
            <a:off x="490538" y="6019800"/>
            <a:ext cx="2024062" cy="646113"/>
          </a:xfrm>
          <a:prstGeom prst="rect">
            <a:avLst/>
          </a:prstGeom>
          <a:noFill/>
          <a:ln w="9525">
            <a:noFill/>
          </a:ln>
        </p:spPr>
        <p:txBody>
          <a:bodyPr anchor="t" anchorCtr="0">
            <a:spAutoFit/>
          </a:bodyPr>
          <a:p>
            <a:r>
              <a:rPr lang="zh-CN" altLang="en-US" b="1" dirty="0">
                <a:solidFill>
                  <a:srgbClr val="0000FF"/>
                </a:solidFill>
                <a:latin typeface="华文楷体" panose="02010600040101010101" pitchFamily="2" charset="-122"/>
                <a:ea typeface="华文楷体" panose="02010600040101010101" pitchFamily="2" charset="-122"/>
              </a:rPr>
              <a:t>投影平面法线方向</a:t>
            </a:r>
            <a:endParaRPr lang="en-US" altLang="zh-CN" b="1" dirty="0">
              <a:solidFill>
                <a:srgbClr val="0000FF"/>
              </a:solidFill>
              <a:latin typeface="华文楷体" panose="02010600040101010101" pitchFamily="2" charset="-122"/>
              <a:ea typeface="华文楷体" panose="02010600040101010101" pitchFamily="2" charset="-122"/>
            </a:endParaRPr>
          </a:p>
          <a:p>
            <a:r>
              <a:rPr lang="zh-CN" altLang="en-US" b="1" dirty="0">
                <a:solidFill>
                  <a:srgbClr val="0000FF"/>
                </a:solidFill>
                <a:latin typeface="华文楷体" panose="02010600040101010101" pitchFamily="2" charset="-122"/>
                <a:ea typeface="华文楷体" panose="02010600040101010101" pitchFamily="2" charset="-122"/>
              </a:rPr>
              <a:t>是（</a:t>
            </a:r>
            <a:r>
              <a:rPr lang="en-US" altLang="zh-CN" b="1" dirty="0">
                <a:solidFill>
                  <a:srgbClr val="0000FF"/>
                </a:solidFill>
                <a:latin typeface="华文楷体" panose="02010600040101010101" pitchFamily="2" charset="-122"/>
                <a:ea typeface="华文楷体" panose="02010600040101010101" pitchFamily="2" charset="-122"/>
              </a:rPr>
              <a:t>0</a:t>
            </a:r>
            <a:r>
              <a:rPr lang="zh-CN" altLang="en-US" b="1" dirty="0">
                <a:solidFill>
                  <a:srgbClr val="0000FF"/>
                </a:solidFill>
                <a:latin typeface="华文楷体" panose="02010600040101010101" pitchFamily="2" charset="-122"/>
                <a:ea typeface="华文楷体" panose="02010600040101010101" pitchFamily="2" charset="-122"/>
              </a:rPr>
              <a:t>，</a:t>
            </a:r>
            <a:r>
              <a:rPr lang="en-US" altLang="zh-CN" b="1" dirty="0">
                <a:solidFill>
                  <a:srgbClr val="0000FF"/>
                </a:solidFill>
                <a:latin typeface="华文楷体" panose="02010600040101010101" pitchFamily="2" charset="-122"/>
                <a:ea typeface="华文楷体" panose="02010600040101010101" pitchFamily="2" charset="-122"/>
              </a:rPr>
              <a:t>0</a:t>
            </a:r>
            <a:r>
              <a:rPr lang="zh-CN" altLang="en-US" b="1" dirty="0">
                <a:solidFill>
                  <a:srgbClr val="0000FF"/>
                </a:solidFill>
                <a:latin typeface="华文楷体" panose="02010600040101010101" pitchFamily="2" charset="-122"/>
                <a:ea typeface="华文楷体" panose="02010600040101010101" pitchFamily="2" charset="-122"/>
              </a:rPr>
              <a:t>，</a:t>
            </a:r>
            <a:r>
              <a:rPr lang="en-US" altLang="zh-CN" b="1" dirty="0">
                <a:solidFill>
                  <a:srgbClr val="0000FF"/>
                </a:solidFill>
                <a:latin typeface="华文楷体" panose="02010600040101010101" pitchFamily="2" charset="-122"/>
                <a:ea typeface="华文楷体" panose="02010600040101010101" pitchFamily="2" charset="-122"/>
              </a:rPr>
              <a:t>1</a:t>
            </a:r>
            <a:r>
              <a:rPr lang="zh-CN" altLang="en-US" b="1" dirty="0">
                <a:solidFill>
                  <a:srgbClr val="0000FF"/>
                </a:solidFill>
                <a:latin typeface="华文楷体" panose="02010600040101010101" pitchFamily="2" charset="-122"/>
                <a:ea typeface="华文楷体" panose="02010600040101010101" pitchFamily="2" charset="-122"/>
              </a:rPr>
              <a:t>）</a:t>
            </a:r>
            <a:endParaRPr lang="zh-CN" altLang="en-US" b="1" dirty="0">
              <a:solidFill>
                <a:srgbClr val="0000FF"/>
              </a:solidFill>
              <a:latin typeface="华文楷体" panose="02010600040101010101" pitchFamily="2" charset="-122"/>
              <a:ea typeface="华文楷体" panose="02010600040101010101" pitchFamily="2" charset="-122"/>
            </a:endParaRPr>
          </a:p>
        </p:txBody>
      </p:sp>
      <p:sp>
        <p:nvSpPr>
          <p:cNvPr id="68616" name="矩形 8"/>
          <p:cNvSpPr/>
          <p:nvPr/>
        </p:nvSpPr>
        <p:spPr>
          <a:xfrm>
            <a:off x="3038475" y="6000750"/>
            <a:ext cx="2024063" cy="646113"/>
          </a:xfrm>
          <a:prstGeom prst="rect">
            <a:avLst/>
          </a:prstGeom>
          <a:noFill/>
          <a:ln w="9525">
            <a:noFill/>
          </a:ln>
        </p:spPr>
        <p:txBody>
          <a:bodyPr anchor="t" anchorCtr="0">
            <a:spAutoFit/>
          </a:bodyPr>
          <a:p>
            <a:r>
              <a:rPr lang="zh-CN" altLang="en-US" b="1" dirty="0">
                <a:solidFill>
                  <a:srgbClr val="0000FF"/>
                </a:solidFill>
                <a:latin typeface="华文楷体" panose="02010600040101010101" pitchFamily="2" charset="-122"/>
                <a:ea typeface="华文楷体" panose="02010600040101010101" pitchFamily="2" charset="-122"/>
              </a:rPr>
              <a:t>投影平面法线方向</a:t>
            </a:r>
            <a:endParaRPr lang="en-US" altLang="zh-CN" b="1" dirty="0">
              <a:solidFill>
                <a:srgbClr val="0000FF"/>
              </a:solidFill>
              <a:latin typeface="华文楷体" panose="02010600040101010101" pitchFamily="2" charset="-122"/>
              <a:ea typeface="华文楷体" panose="02010600040101010101" pitchFamily="2" charset="-122"/>
            </a:endParaRPr>
          </a:p>
          <a:p>
            <a:r>
              <a:rPr lang="zh-CN" altLang="en-US" b="1" dirty="0">
                <a:solidFill>
                  <a:srgbClr val="0000FF"/>
                </a:solidFill>
                <a:latin typeface="华文楷体" panose="02010600040101010101" pitchFamily="2" charset="-122"/>
                <a:ea typeface="华文楷体" panose="02010600040101010101" pitchFamily="2" charset="-122"/>
              </a:rPr>
              <a:t>是（</a:t>
            </a:r>
            <a:r>
              <a:rPr lang="en-US" altLang="zh-CN" b="1" dirty="0">
                <a:solidFill>
                  <a:srgbClr val="0000FF"/>
                </a:solidFill>
                <a:latin typeface="华文楷体" panose="02010600040101010101" pitchFamily="2" charset="-122"/>
                <a:ea typeface="华文楷体" panose="02010600040101010101" pitchFamily="2" charset="-122"/>
              </a:rPr>
              <a:t>1</a:t>
            </a:r>
            <a:r>
              <a:rPr lang="zh-CN" altLang="en-US" b="1" dirty="0">
                <a:solidFill>
                  <a:srgbClr val="0000FF"/>
                </a:solidFill>
                <a:latin typeface="华文楷体" panose="02010600040101010101" pitchFamily="2" charset="-122"/>
                <a:ea typeface="华文楷体" panose="02010600040101010101" pitchFamily="2" charset="-122"/>
              </a:rPr>
              <a:t>，</a:t>
            </a:r>
            <a:r>
              <a:rPr lang="en-US" altLang="zh-CN" b="1" dirty="0">
                <a:solidFill>
                  <a:srgbClr val="0000FF"/>
                </a:solidFill>
                <a:latin typeface="华文楷体" panose="02010600040101010101" pitchFamily="2" charset="-122"/>
                <a:ea typeface="华文楷体" panose="02010600040101010101" pitchFamily="2" charset="-122"/>
              </a:rPr>
              <a:t>0</a:t>
            </a:r>
            <a:r>
              <a:rPr lang="zh-CN" altLang="en-US" b="1" dirty="0">
                <a:solidFill>
                  <a:srgbClr val="0000FF"/>
                </a:solidFill>
                <a:latin typeface="华文楷体" panose="02010600040101010101" pitchFamily="2" charset="-122"/>
                <a:ea typeface="华文楷体" panose="02010600040101010101" pitchFamily="2" charset="-122"/>
              </a:rPr>
              <a:t>，</a:t>
            </a:r>
            <a:r>
              <a:rPr lang="en-US" altLang="zh-CN" b="1" dirty="0">
                <a:solidFill>
                  <a:srgbClr val="0000FF"/>
                </a:solidFill>
                <a:latin typeface="华文楷体" panose="02010600040101010101" pitchFamily="2" charset="-122"/>
                <a:ea typeface="华文楷体" panose="02010600040101010101" pitchFamily="2" charset="-122"/>
              </a:rPr>
              <a:t>1</a:t>
            </a:r>
            <a:r>
              <a:rPr lang="zh-CN" altLang="en-US" b="1" dirty="0">
                <a:solidFill>
                  <a:srgbClr val="0000FF"/>
                </a:solidFill>
                <a:latin typeface="华文楷体" panose="02010600040101010101" pitchFamily="2" charset="-122"/>
                <a:ea typeface="华文楷体" panose="02010600040101010101" pitchFamily="2" charset="-122"/>
              </a:rPr>
              <a:t>）</a:t>
            </a:r>
            <a:endParaRPr lang="zh-CN" altLang="en-US" b="1" dirty="0">
              <a:solidFill>
                <a:srgbClr val="0000FF"/>
              </a:solidFill>
              <a:latin typeface="华文楷体" panose="02010600040101010101" pitchFamily="2" charset="-122"/>
              <a:ea typeface="华文楷体" panose="02010600040101010101" pitchFamily="2" charset="-122"/>
            </a:endParaRPr>
          </a:p>
        </p:txBody>
      </p:sp>
      <p:sp>
        <p:nvSpPr>
          <p:cNvPr id="68617" name="矩形 9"/>
          <p:cNvSpPr/>
          <p:nvPr/>
        </p:nvSpPr>
        <p:spPr>
          <a:xfrm>
            <a:off x="6048375" y="6000750"/>
            <a:ext cx="2024063" cy="646113"/>
          </a:xfrm>
          <a:prstGeom prst="rect">
            <a:avLst/>
          </a:prstGeom>
          <a:noFill/>
          <a:ln w="9525">
            <a:noFill/>
          </a:ln>
        </p:spPr>
        <p:txBody>
          <a:bodyPr anchor="t" anchorCtr="0">
            <a:spAutoFit/>
          </a:bodyPr>
          <a:p>
            <a:r>
              <a:rPr lang="zh-CN" altLang="en-US" b="1" dirty="0">
                <a:solidFill>
                  <a:srgbClr val="0000FF"/>
                </a:solidFill>
                <a:latin typeface="华文楷体" panose="02010600040101010101" pitchFamily="2" charset="-122"/>
                <a:ea typeface="华文楷体" panose="02010600040101010101" pitchFamily="2" charset="-122"/>
              </a:rPr>
              <a:t>投影平面法线方向</a:t>
            </a:r>
            <a:endParaRPr lang="en-US" altLang="zh-CN" b="1" dirty="0">
              <a:solidFill>
                <a:srgbClr val="0000FF"/>
              </a:solidFill>
              <a:latin typeface="华文楷体" panose="02010600040101010101" pitchFamily="2" charset="-122"/>
              <a:ea typeface="华文楷体" panose="02010600040101010101" pitchFamily="2" charset="-122"/>
            </a:endParaRPr>
          </a:p>
          <a:p>
            <a:r>
              <a:rPr lang="zh-CN" altLang="en-US" b="1" dirty="0">
                <a:solidFill>
                  <a:srgbClr val="0000FF"/>
                </a:solidFill>
                <a:latin typeface="华文楷体" panose="02010600040101010101" pitchFamily="2" charset="-122"/>
                <a:ea typeface="华文楷体" panose="02010600040101010101" pitchFamily="2" charset="-122"/>
              </a:rPr>
              <a:t>是（</a:t>
            </a:r>
            <a:r>
              <a:rPr lang="en-US" altLang="zh-CN" b="1" dirty="0">
                <a:solidFill>
                  <a:srgbClr val="0000FF"/>
                </a:solidFill>
                <a:latin typeface="华文楷体" panose="02010600040101010101" pitchFamily="2" charset="-122"/>
                <a:ea typeface="华文楷体" panose="02010600040101010101" pitchFamily="2" charset="-122"/>
              </a:rPr>
              <a:t>1</a:t>
            </a:r>
            <a:r>
              <a:rPr lang="zh-CN" altLang="en-US" b="1" dirty="0">
                <a:solidFill>
                  <a:srgbClr val="0000FF"/>
                </a:solidFill>
                <a:latin typeface="华文楷体" panose="02010600040101010101" pitchFamily="2" charset="-122"/>
                <a:ea typeface="华文楷体" panose="02010600040101010101" pitchFamily="2" charset="-122"/>
              </a:rPr>
              <a:t>，</a:t>
            </a:r>
            <a:r>
              <a:rPr lang="en-US" altLang="zh-CN" b="1" dirty="0">
                <a:solidFill>
                  <a:srgbClr val="0000FF"/>
                </a:solidFill>
                <a:latin typeface="华文楷体" panose="02010600040101010101" pitchFamily="2" charset="-122"/>
                <a:ea typeface="华文楷体" panose="02010600040101010101" pitchFamily="2" charset="-122"/>
              </a:rPr>
              <a:t>1</a:t>
            </a:r>
            <a:r>
              <a:rPr lang="zh-CN" altLang="en-US" b="1" dirty="0">
                <a:solidFill>
                  <a:srgbClr val="0000FF"/>
                </a:solidFill>
                <a:latin typeface="华文楷体" panose="02010600040101010101" pitchFamily="2" charset="-122"/>
                <a:ea typeface="华文楷体" panose="02010600040101010101" pitchFamily="2" charset="-122"/>
              </a:rPr>
              <a:t>，</a:t>
            </a:r>
            <a:r>
              <a:rPr lang="en-US" altLang="zh-CN" b="1" dirty="0">
                <a:solidFill>
                  <a:srgbClr val="0000FF"/>
                </a:solidFill>
                <a:latin typeface="华文楷体" panose="02010600040101010101" pitchFamily="2" charset="-122"/>
                <a:ea typeface="华文楷体" panose="02010600040101010101" pitchFamily="2" charset="-122"/>
              </a:rPr>
              <a:t>1</a:t>
            </a:r>
            <a:r>
              <a:rPr lang="zh-CN" altLang="en-US" b="1" dirty="0">
                <a:solidFill>
                  <a:srgbClr val="0000FF"/>
                </a:solidFill>
                <a:latin typeface="华文楷体" panose="02010600040101010101" pitchFamily="2" charset="-122"/>
                <a:ea typeface="华文楷体" panose="02010600040101010101" pitchFamily="2" charset="-122"/>
              </a:rPr>
              <a:t>）</a:t>
            </a:r>
            <a:endParaRPr lang="zh-CN" altLang="en-US" b="1" dirty="0">
              <a:solidFill>
                <a:srgbClr val="0000FF"/>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en-US" altLang="zh-CN"/>
              <a:t> </a:t>
            </a:r>
            <a:endParaRPr lang="en-US" altLang="zh-CN"/>
          </a:p>
        </p:txBody>
      </p:sp>
      <p:pic>
        <p:nvPicPr>
          <p:cNvPr id="4" name="图片 3"/>
          <p:cNvPicPr>
            <a:picLocks noChangeAspect="1"/>
          </p:cNvPicPr>
          <p:nvPr>
            <p:custDataLst>
              <p:tags r:id="rId1"/>
            </p:custDataLst>
          </p:nvPr>
        </p:nvPicPr>
        <p:blipFill>
          <a:blip r:embed="rId2"/>
          <a:stretch>
            <a:fillRect/>
          </a:stretch>
        </p:blipFill>
        <p:spPr>
          <a:xfrm>
            <a:off x="228600" y="1143000"/>
            <a:ext cx="2973705" cy="245491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3886200" y="536575"/>
            <a:ext cx="4126230" cy="2364105"/>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3886200" y="3276600"/>
            <a:ext cx="4046855" cy="330073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Rectangle 3"/>
          <p:cNvSpPr>
            <a:spLocks noGrp="1"/>
          </p:cNvSpPr>
          <p:nvPr>
            <p:ph idx="1"/>
          </p:nvPr>
        </p:nvSpPr>
        <p:spPr>
          <a:xfrm>
            <a:off x="457200" y="1447800"/>
            <a:ext cx="8229600" cy="4678363"/>
          </a:xfrm>
        </p:spPr>
        <p:txBody>
          <a:bodyPr vert="horz" wrap="square" lIns="91440" tIns="45720" rIns="91440" bIns="45720" anchor="t" anchorCtr="0"/>
          <a:p>
            <a:pPr>
              <a:spcBef>
                <a:spcPts val="600"/>
              </a:spcBef>
            </a:pPr>
            <a:r>
              <a:rPr lang="zh-CN" altLang="en-US" sz="2600" b="1" dirty="0">
                <a:latin typeface="华文楷体" panose="02010600040101010101" pitchFamily="2" charset="-122"/>
                <a:ea typeface="华文楷体" panose="02010600040101010101" pitchFamily="2" charset="-122"/>
                <a:cs typeface="+mn-cs"/>
              </a:rPr>
              <a:t>之前推导的投影公式对应一点透视</a:t>
            </a:r>
            <a:endParaRPr lang="zh-CN" altLang="en-US" sz="2600" b="1" dirty="0">
              <a:latin typeface="华文楷体" panose="02010600040101010101" pitchFamily="2" charset="-122"/>
              <a:ea typeface="华文楷体" panose="02010600040101010101" pitchFamily="2" charset="-122"/>
              <a:cs typeface="+mn-cs"/>
            </a:endParaRPr>
          </a:p>
          <a:p>
            <a:pPr>
              <a:spcBef>
                <a:spcPts val="600"/>
              </a:spcBef>
            </a:pPr>
            <a:r>
              <a:rPr lang="zh-CN" altLang="en-US" sz="2600" b="1" dirty="0">
                <a:latin typeface="华文楷体" panose="02010600040101010101" pitchFamily="2" charset="-122"/>
                <a:ea typeface="华文楷体" panose="02010600040101010101" pitchFamily="2" charset="-122"/>
                <a:cs typeface="+mn-cs"/>
              </a:rPr>
              <a:t>透视投影分类</a:t>
            </a:r>
            <a:endParaRPr lang="en-US" altLang="zh-CN" sz="2600" b="1" dirty="0">
              <a:latin typeface="华文楷体" panose="02010600040101010101" pitchFamily="2" charset="-122"/>
              <a:ea typeface="华文楷体" panose="02010600040101010101" pitchFamily="2" charset="-122"/>
              <a:cs typeface="+mn-cs"/>
            </a:endParaRPr>
          </a:p>
          <a:p>
            <a:pPr lvl="1">
              <a:spcBef>
                <a:spcPts val="600"/>
              </a:spcBef>
            </a:pPr>
            <a:r>
              <a:rPr lang="zh-CN" altLang="en-US" sz="2400" b="1" dirty="0">
                <a:latin typeface="华文楷体" panose="02010600040101010101" pitchFamily="2" charset="-122"/>
                <a:ea typeface="华文楷体" panose="02010600040101010101" pitchFamily="2" charset="-122"/>
              </a:rPr>
              <a:t>一点透视变换矩阵：</a:t>
            </a:r>
            <a:r>
              <a:rPr lang="en-US" altLang="zh-CN" sz="2400" b="1" dirty="0">
                <a:latin typeface="华文楷体" panose="02010600040101010101" pitchFamily="2" charset="-122"/>
                <a:ea typeface="华文楷体" panose="02010600040101010101" pitchFamily="2" charset="-122"/>
              </a:rPr>
              <a:t>p</a:t>
            </a:r>
            <a:r>
              <a:rPr lang="zh-CN" altLang="en-US" sz="2400" b="1" dirty="0">
                <a:latin typeface="华文楷体" panose="02010600040101010101" pitchFamily="2" charset="-122"/>
                <a:ea typeface="华文楷体" panose="02010600040101010101" pitchFamily="2" charset="-122"/>
              </a:rPr>
              <a:t>、</a:t>
            </a:r>
            <a:r>
              <a:rPr lang="en-US" altLang="zh-CN" sz="2400" b="1" dirty="0">
                <a:latin typeface="华文楷体" panose="02010600040101010101" pitchFamily="2" charset="-122"/>
                <a:ea typeface="华文楷体" panose="02010600040101010101" pitchFamily="2" charset="-122"/>
              </a:rPr>
              <a:t>q</a:t>
            </a:r>
            <a:r>
              <a:rPr lang="zh-CN" altLang="en-US" sz="2400" b="1" dirty="0">
                <a:latin typeface="华文楷体" panose="02010600040101010101" pitchFamily="2" charset="-122"/>
                <a:ea typeface="华文楷体" panose="02010600040101010101" pitchFamily="2" charset="-122"/>
              </a:rPr>
              <a:t>、</a:t>
            </a:r>
            <a:r>
              <a:rPr lang="en-US" altLang="zh-CN" sz="2400" b="1" dirty="0">
                <a:latin typeface="华文楷体" panose="02010600040101010101" pitchFamily="2" charset="-122"/>
                <a:ea typeface="华文楷体" panose="02010600040101010101" pitchFamily="2" charset="-122"/>
              </a:rPr>
              <a:t>r</a:t>
            </a:r>
            <a:r>
              <a:rPr lang="zh-CN" altLang="en-US" sz="2400" b="1" dirty="0">
                <a:latin typeface="华文楷体" panose="02010600040101010101" pitchFamily="2" charset="-122"/>
                <a:ea typeface="华文楷体" panose="02010600040101010101" pitchFamily="2" charset="-122"/>
              </a:rPr>
              <a:t>中，有一个不为零</a:t>
            </a:r>
            <a:endParaRPr lang="en-US" altLang="zh-CN" sz="2400" b="1" dirty="0">
              <a:latin typeface="华文楷体" panose="02010600040101010101" pitchFamily="2" charset="-122"/>
              <a:ea typeface="华文楷体" panose="02010600040101010101" pitchFamily="2" charset="-122"/>
            </a:endParaRPr>
          </a:p>
          <a:p>
            <a:pPr lvl="1">
              <a:spcBef>
                <a:spcPts val="600"/>
              </a:spcBef>
            </a:pPr>
            <a:r>
              <a:rPr lang="zh-CN" altLang="en-US" sz="2400" b="1" dirty="0">
                <a:latin typeface="华文楷体" panose="02010600040101010101" pitchFamily="2" charset="-122"/>
                <a:ea typeface="华文楷体" panose="02010600040101010101" pitchFamily="2" charset="-122"/>
              </a:rPr>
              <a:t>二点透视变换矩阵：</a:t>
            </a:r>
            <a:r>
              <a:rPr lang="en-US" altLang="zh-CN" sz="2400" b="1" dirty="0">
                <a:latin typeface="华文楷体" panose="02010600040101010101" pitchFamily="2" charset="-122"/>
                <a:ea typeface="华文楷体" panose="02010600040101010101" pitchFamily="2" charset="-122"/>
              </a:rPr>
              <a:t> p</a:t>
            </a:r>
            <a:r>
              <a:rPr lang="zh-CN" altLang="en-US" sz="2400" b="1" dirty="0">
                <a:latin typeface="华文楷体" panose="02010600040101010101" pitchFamily="2" charset="-122"/>
                <a:ea typeface="华文楷体" panose="02010600040101010101" pitchFamily="2" charset="-122"/>
              </a:rPr>
              <a:t>、</a:t>
            </a:r>
            <a:r>
              <a:rPr lang="en-US" altLang="zh-CN" sz="2400" b="1" dirty="0">
                <a:latin typeface="华文楷体" panose="02010600040101010101" pitchFamily="2" charset="-122"/>
                <a:ea typeface="华文楷体" panose="02010600040101010101" pitchFamily="2" charset="-122"/>
              </a:rPr>
              <a:t>q</a:t>
            </a:r>
            <a:r>
              <a:rPr lang="zh-CN" altLang="en-US" sz="2400" b="1" dirty="0">
                <a:latin typeface="华文楷体" panose="02010600040101010101" pitchFamily="2" charset="-122"/>
                <a:ea typeface="华文楷体" panose="02010600040101010101" pitchFamily="2" charset="-122"/>
              </a:rPr>
              <a:t>、</a:t>
            </a:r>
            <a:r>
              <a:rPr lang="en-US" altLang="zh-CN" sz="2400" b="1" dirty="0">
                <a:latin typeface="华文楷体" panose="02010600040101010101" pitchFamily="2" charset="-122"/>
                <a:ea typeface="华文楷体" panose="02010600040101010101" pitchFamily="2" charset="-122"/>
              </a:rPr>
              <a:t>r</a:t>
            </a:r>
            <a:r>
              <a:rPr lang="zh-CN" altLang="en-US" sz="2400" b="1" dirty="0">
                <a:latin typeface="华文楷体" panose="02010600040101010101" pitchFamily="2" charset="-122"/>
                <a:ea typeface="华文楷体" panose="02010600040101010101" pitchFamily="2" charset="-122"/>
              </a:rPr>
              <a:t>中，有两个不为零</a:t>
            </a:r>
            <a:endParaRPr lang="en-US" altLang="zh-CN" sz="2400" b="1" dirty="0">
              <a:latin typeface="华文楷体" panose="02010600040101010101" pitchFamily="2" charset="-122"/>
              <a:ea typeface="华文楷体" panose="02010600040101010101" pitchFamily="2" charset="-122"/>
            </a:endParaRPr>
          </a:p>
          <a:p>
            <a:pPr lvl="1">
              <a:spcBef>
                <a:spcPts val="600"/>
              </a:spcBef>
            </a:pPr>
            <a:r>
              <a:rPr lang="zh-CN" altLang="en-US" sz="2400" b="1" dirty="0">
                <a:latin typeface="华文楷体" panose="02010600040101010101" pitchFamily="2" charset="-122"/>
                <a:ea typeface="华文楷体" panose="02010600040101010101" pitchFamily="2" charset="-122"/>
              </a:rPr>
              <a:t>三点透视变换矩阵：</a:t>
            </a:r>
            <a:r>
              <a:rPr lang="en-US" altLang="zh-CN" sz="2400" b="1" dirty="0">
                <a:latin typeface="华文楷体" panose="02010600040101010101" pitchFamily="2" charset="-122"/>
                <a:ea typeface="华文楷体" panose="02010600040101010101" pitchFamily="2" charset="-122"/>
              </a:rPr>
              <a:t> p</a:t>
            </a:r>
            <a:r>
              <a:rPr lang="zh-CN" altLang="en-US" sz="2400" b="1" dirty="0">
                <a:latin typeface="华文楷体" panose="02010600040101010101" pitchFamily="2" charset="-122"/>
                <a:ea typeface="华文楷体" panose="02010600040101010101" pitchFamily="2" charset="-122"/>
              </a:rPr>
              <a:t>、</a:t>
            </a:r>
            <a:r>
              <a:rPr lang="en-US" altLang="zh-CN" sz="2400" b="1" dirty="0">
                <a:latin typeface="华文楷体" panose="02010600040101010101" pitchFamily="2" charset="-122"/>
                <a:ea typeface="华文楷体" panose="02010600040101010101" pitchFamily="2" charset="-122"/>
              </a:rPr>
              <a:t>q</a:t>
            </a:r>
            <a:r>
              <a:rPr lang="zh-CN" altLang="en-US" sz="2400" b="1" dirty="0">
                <a:latin typeface="华文楷体" panose="02010600040101010101" pitchFamily="2" charset="-122"/>
                <a:ea typeface="华文楷体" panose="02010600040101010101" pitchFamily="2" charset="-122"/>
              </a:rPr>
              <a:t>、</a:t>
            </a:r>
            <a:r>
              <a:rPr lang="en-US" altLang="zh-CN" sz="2400" b="1" dirty="0">
                <a:latin typeface="华文楷体" panose="02010600040101010101" pitchFamily="2" charset="-122"/>
                <a:ea typeface="华文楷体" panose="02010600040101010101" pitchFamily="2" charset="-122"/>
              </a:rPr>
              <a:t>r</a:t>
            </a:r>
            <a:r>
              <a:rPr lang="zh-CN" altLang="en-US" sz="2400" b="1" dirty="0">
                <a:latin typeface="华文楷体" panose="02010600040101010101" pitchFamily="2" charset="-122"/>
                <a:ea typeface="华文楷体" panose="02010600040101010101" pitchFamily="2" charset="-122"/>
              </a:rPr>
              <a:t>中，有三个不为零</a:t>
            </a:r>
            <a:endParaRPr lang="en-US" altLang="zh-CN" sz="2600" b="1" dirty="0">
              <a:solidFill>
                <a:srgbClr val="FF3300"/>
              </a:solidFill>
              <a:latin typeface="微软雅黑" panose="020B0503020204020204" charset="-122"/>
              <a:ea typeface="微软雅黑" panose="020B0503020204020204" charset="-122"/>
            </a:endParaRPr>
          </a:p>
        </p:txBody>
      </p:sp>
      <p:graphicFrame>
        <p:nvGraphicFramePr>
          <p:cNvPr id="69634" name="Object 2"/>
          <p:cNvGraphicFramePr/>
          <p:nvPr/>
        </p:nvGraphicFramePr>
        <p:xfrm>
          <a:off x="2895600" y="4038600"/>
          <a:ext cx="2692400" cy="1981200"/>
        </p:xfrm>
        <a:graphic>
          <a:graphicData uri="http://schemas.openxmlformats.org/presentationml/2006/ole">
            <mc:AlternateContent xmlns:mc="http://schemas.openxmlformats.org/markup-compatibility/2006">
              <mc:Choice xmlns:v="urn:schemas-microsoft-com:vml" Requires="v">
                <p:oleObj spid="_x0000_s3105" name="" r:id="rId1" imgW="1244600" imgH="914400" progId="Equation.3">
                  <p:embed/>
                </p:oleObj>
              </mc:Choice>
              <mc:Fallback>
                <p:oleObj name="" r:id="rId1" imgW="1244600" imgH="914400" progId="Equation.3">
                  <p:embed/>
                  <p:pic>
                    <p:nvPicPr>
                      <p:cNvPr id="0" name="图片 3104"/>
                      <p:cNvPicPr/>
                      <p:nvPr/>
                    </p:nvPicPr>
                    <p:blipFill>
                      <a:blip r:embed="rId2"/>
                      <a:stretch>
                        <a:fillRect/>
                      </a:stretch>
                    </p:blipFill>
                    <p:spPr>
                      <a:xfrm>
                        <a:off x="2895600" y="4038600"/>
                        <a:ext cx="2692400" cy="1981200"/>
                      </a:xfrm>
                      <a:prstGeom prst="rect">
                        <a:avLst/>
                      </a:prstGeom>
                      <a:noFill/>
                      <a:ln w="38100">
                        <a:noFill/>
                        <a:miter/>
                      </a:ln>
                    </p:spPr>
                  </p:pic>
                </p:oleObj>
              </mc:Fallback>
            </mc:AlternateContent>
          </a:graphicData>
        </a:graphic>
      </p:graphicFrame>
      <p:sp>
        <p:nvSpPr>
          <p:cNvPr id="69635" name="标题 1"/>
          <p:cNvSpPr>
            <a:spLocks noGrp="1"/>
          </p:cNvSpPr>
          <p:nvPr>
            <p:ph type="title"/>
          </p:nvPr>
        </p:nvSpPr>
        <p:spPr>
          <a:xfrm>
            <a:off x="457200" y="274638"/>
            <a:ext cx="8229600" cy="944562"/>
          </a:xfrm>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5.3.3  </a:t>
            </a:r>
            <a:r>
              <a:rPr lang="zh-CN" altLang="en-US" baseline="0" dirty="0">
                <a:latin typeface="楷体" panose="02010609060101010101" pitchFamily="49" charset="-122"/>
                <a:ea typeface="楷体" panose="02010609060101010101" pitchFamily="49" charset="-122"/>
                <a:cs typeface="+mj-cs"/>
              </a:rPr>
              <a:t>透视投影</a:t>
            </a:r>
            <a:r>
              <a:rPr lang="en-US" altLang="zh-CN" baseline="0" dirty="0">
                <a:latin typeface="楷体" panose="02010609060101010101" pitchFamily="49" charset="-122"/>
                <a:ea typeface="楷体" panose="02010609060101010101" pitchFamily="49" charset="-122"/>
                <a:cs typeface="+mj-cs"/>
              </a:rPr>
              <a:t>-</a:t>
            </a:r>
            <a:r>
              <a:rPr lang="zh-CN" altLang="en-US" baseline="0" dirty="0">
                <a:latin typeface="楷体" panose="02010609060101010101" pitchFamily="49" charset="-122"/>
                <a:ea typeface="楷体" panose="02010609060101010101" pitchFamily="49" charset="-122"/>
                <a:cs typeface="+mj-cs"/>
              </a:rPr>
              <a:t>灭点</a:t>
            </a:r>
            <a:endParaRPr lang="zh-CN" altLang="en-US" baseline="0" dirty="0">
              <a:latin typeface="楷体" panose="02010609060101010101" pitchFamily="49" charset="-122"/>
              <a:ea typeface="楷体" panose="02010609060101010101" pitchFamily="49" charset="-122"/>
              <a:cs typeface="+mj-c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内容占位符 2"/>
          <p:cNvSpPr>
            <a:spLocks noGrp="1"/>
          </p:cNvSpPr>
          <p:nvPr>
            <p:ph idx="1"/>
          </p:nvPr>
        </p:nvSpPr>
        <p:spPr/>
        <p:txBody>
          <a:bodyPr vert="horz" wrap="square" lIns="91440" tIns="45720" rIns="91440" bIns="45720" anchor="t" anchorCtr="0"/>
          <a:p>
            <a:endParaRPr lang="zh-CN" altLang="en-US" dirty="0">
              <a:latin typeface="楷体" panose="02010609060101010101" pitchFamily="49" charset="-122"/>
              <a:ea typeface="宋体" panose="02010600030101010101" pitchFamily="2" charset="-122"/>
              <a:cs typeface="+mn-cs"/>
            </a:endParaRPr>
          </a:p>
        </p:txBody>
      </p:sp>
      <p:pic>
        <p:nvPicPr>
          <p:cNvPr id="70658" name="Picture 2"/>
          <p:cNvPicPr>
            <a:picLocks noChangeAspect="1"/>
          </p:cNvPicPr>
          <p:nvPr/>
        </p:nvPicPr>
        <p:blipFill>
          <a:blip r:embed="rId1"/>
          <a:stretch>
            <a:fillRect/>
          </a:stretch>
        </p:blipFill>
        <p:spPr>
          <a:xfrm>
            <a:off x="457200" y="838200"/>
            <a:ext cx="7848600" cy="5151438"/>
          </a:xfrm>
          <a:prstGeom prst="rect">
            <a:avLst/>
          </a:prstGeom>
          <a:noFill/>
          <a:ln w="9525">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Rectangle 3"/>
          <p:cNvSpPr>
            <a:spLocks noGrp="1"/>
          </p:cNvSpPr>
          <p:nvPr>
            <p:ph idx="1"/>
          </p:nvPr>
        </p:nvSpPr>
        <p:spPr>
          <a:xfrm>
            <a:off x="190500" y="1243013"/>
            <a:ext cx="8763000" cy="4525962"/>
          </a:xfrm>
        </p:spPr>
        <p:txBody>
          <a:bodyPr vert="horz" wrap="square" lIns="91440" tIns="45720" rIns="91440" bIns="45720" anchor="t" anchorCtr="0"/>
          <a:p>
            <a:pPr>
              <a:spcBef>
                <a:spcPts val="600"/>
              </a:spcBef>
            </a:pPr>
            <a:r>
              <a:rPr lang="zh-CN" altLang="en-US" sz="2600" b="1" dirty="0">
                <a:latin typeface="华文楷体" panose="02010600040101010101" pitchFamily="2" charset="-122"/>
                <a:ea typeface="华文楷体" panose="02010600040101010101" pitchFamily="2" charset="-122"/>
                <a:cs typeface="+mn-cs"/>
              </a:rPr>
              <a:t>屏幕坐标系的伪深度坐标</a:t>
            </a:r>
            <a:endParaRPr lang="en-US" altLang="zh-CN" sz="2600" b="1" dirty="0">
              <a:latin typeface="华文楷体" panose="02010600040101010101" pitchFamily="2" charset="-122"/>
              <a:ea typeface="华文楷体" panose="02010600040101010101" pitchFamily="2" charset="-122"/>
              <a:cs typeface="+mn-cs"/>
            </a:endParaRPr>
          </a:p>
          <a:p>
            <a:pPr lvl="1">
              <a:spcBef>
                <a:spcPts val="600"/>
              </a:spcBef>
            </a:pPr>
            <a:r>
              <a:rPr lang="zh-CN" altLang="en-US" sz="2400" b="1" dirty="0">
                <a:latin typeface="华文楷体" panose="02010600040101010101" pitchFamily="2" charset="-122"/>
                <a:ea typeface="华文楷体" panose="02010600040101010101" pitchFamily="2" charset="-122"/>
              </a:rPr>
              <a:t>透视投影的观察空间</a:t>
            </a:r>
            <a:endParaRPr lang="en-US" altLang="zh-CN" sz="2400" b="1" dirty="0">
              <a:latin typeface="华文楷体" panose="02010600040101010101" pitchFamily="2" charset="-122"/>
              <a:ea typeface="华文楷体" panose="02010600040101010101" pitchFamily="2" charset="-122"/>
            </a:endParaRPr>
          </a:p>
          <a:p>
            <a:pPr lvl="2">
              <a:spcBef>
                <a:spcPts val="600"/>
              </a:spcBef>
            </a:pPr>
            <a:r>
              <a:rPr lang="zh-CN" altLang="en-US" b="1" dirty="0">
                <a:latin typeface="华文楷体" panose="02010600040101010101" pitchFamily="2" charset="-122"/>
                <a:ea typeface="华文楷体" panose="02010600040101010101" pitchFamily="2" charset="-122"/>
              </a:rPr>
              <a:t>屏幕离视点太近、太远时，物体因为变得太大或太小而不可识别</a:t>
            </a:r>
            <a:endParaRPr lang="en-US" altLang="zh-CN" b="1" dirty="0">
              <a:latin typeface="华文楷体" panose="02010600040101010101" pitchFamily="2" charset="-122"/>
              <a:ea typeface="华文楷体" panose="02010600040101010101" pitchFamily="2" charset="-122"/>
            </a:endParaRPr>
          </a:p>
          <a:p>
            <a:pPr lvl="2">
              <a:spcBef>
                <a:spcPts val="600"/>
              </a:spcBef>
            </a:pPr>
            <a:r>
              <a:rPr lang="zh-CN" altLang="en-US" b="1" dirty="0">
                <a:latin typeface="华文楷体" panose="02010600040101010101" pitchFamily="2" charset="-122"/>
                <a:ea typeface="华文楷体" panose="02010600040101010101" pitchFamily="2" charset="-122"/>
              </a:rPr>
              <a:t>观察坐标系内，将观察空间定义为正四棱台（视景体）</a:t>
            </a:r>
            <a:endParaRPr lang="en-US" altLang="zh-CN" b="1" dirty="0">
              <a:latin typeface="华文楷体" panose="02010600040101010101" pitchFamily="2" charset="-122"/>
              <a:ea typeface="华文楷体" panose="02010600040101010101" pitchFamily="2" charset="-122"/>
            </a:endParaRPr>
          </a:p>
          <a:p>
            <a:pPr lvl="2">
              <a:spcBef>
                <a:spcPts val="600"/>
              </a:spcBef>
            </a:pPr>
            <a:r>
              <a:rPr lang="zh-CN" altLang="en-US" b="1" dirty="0">
                <a:latin typeface="华文楷体" panose="02010600040101010101" pitchFamily="2" charset="-122"/>
                <a:ea typeface="华文楷体" panose="02010600040101010101" pitchFamily="2" charset="-122"/>
              </a:rPr>
              <a:t>透视投影变换中，</a:t>
            </a:r>
            <a:r>
              <a:rPr lang="en-US" altLang="zh-CN" b="1" dirty="0">
                <a:latin typeface="华文楷体" panose="02010600040101010101" pitchFamily="2" charset="-122"/>
                <a:ea typeface="华文楷体" panose="02010600040101010101" pitchFamily="2" charset="-122"/>
              </a:rPr>
              <a:t>z</a:t>
            </a:r>
            <a:r>
              <a:rPr lang="zh-CN" altLang="en-US" b="1" dirty="0">
                <a:latin typeface="华文楷体" panose="02010600040101010101" pitchFamily="2" charset="-122"/>
                <a:ea typeface="华文楷体" panose="02010600040101010101" pitchFamily="2" charset="-122"/>
              </a:rPr>
              <a:t>坐标值距离视点的远近位置关系的相关信息丢失，导致物体间遮挡关系无法确定，需要记住物体的</a:t>
            </a:r>
            <a:r>
              <a:rPr lang="zh-CN" altLang="en-US" b="1" dirty="0">
                <a:solidFill>
                  <a:srgbClr val="FF0000"/>
                </a:solidFill>
                <a:latin typeface="华文楷体" panose="02010600040101010101" pitchFamily="2" charset="-122"/>
                <a:ea typeface="华文楷体" panose="02010600040101010101" pitchFamily="2" charset="-122"/>
              </a:rPr>
              <a:t>伪深度值</a:t>
            </a:r>
            <a:r>
              <a:rPr lang="zh-CN" altLang="en-US" b="1" dirty="0">
                <a:latin typeface="华文楷体" panose="02010600040101010101" pitchFamily="2" charset="-122"/>
                <a:ea typeface="华文楷体" panose="02010600040101010101" pitchFamily="2" charset="-122"/>
              </a:rPr>
              <a:t>。</a:t>
            </a:r>
            <a:endParaRPr lang="en-US" altLang="zh-CN" sz="2600" dirty="0">
              <a:solidFill>
                <a:srgbClr val="FF3300"/>
              </a:solidFill>
              <a:latin typeface="微软雅黑" panose="020B0503020204020204" charset="-122"/>
              <a:ea typeface="微软雅黑" panose="020B0503020204020204" charset="-122"/>
            </a:endParaRPr>
          </a:p>
        </p:txBody>
      </p:sp>
      <p:pic>
        <p:nvPicPr>
          <p:cNvPr id="71682" name="Picture 3"/>
          <p:cNvPicPr>
            <a:picLocks noChangeAspect="1"/>
          </p:cNvPicPr>
          <p:nvPr/>
        </p:nvPicPr>
        <p:blipFill>
          <a:blip r:embed="rId1"/>
          <a:stretch>
            <a:fillRect/>
          </a:stretch>
        </p:blipFill>
        <p:spPr>
          <a:xfrm>
            <a:off x="4419600" y="4267200"/>
            <a:ext cx="3971925" cy="2449513"/>
          </a:xfrm>
          <a:prstGeom prst="rect">
            <a:avLst/>
          </a:prstGeom>
          <a:noFill/>
          <a:ln w="9525">
            <a:noFill/>
          </a:ln>
        </p:spPr>
      </p:pic>
      <p:sp>
        <p:nvSpPr>
          <p:cNvPr id="71683" name="标题 1"/>
          <p:cNvSpPr>
            <a:spLocks noGrp="1"/>
          </p:cNvSpPr>
          <p:nvPr>
            <p:ph type="title"/>
          </p:nvPr>
        </p:nvSpPr>
        <p:spPr>
          <a:xfrm>
            <a:off x="457200" y="274638"/>
            <a:ext cx="8229600" cy="944562"/>
          </a:xfrm>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5.3.3  </a:t>
            </a:r>
            <a:r>
              <a:rPr lang="zh-CN" altLang="en-US" baseline="0" dirty="0">
                <a:latin typeface="楷体" panose="02010609060101010101" pitchFamily="49" charset="-122"/>
                <a:ea typeface="楷体" panose="02010609060101010101" pitchFamily="49" charset="-122"/>
                <a:cs typeface="+mj-cs"/>
              </a:rPr>
              <a:t>透视投影</a:t>
            </a:r>
            <a:r>
              <a:rPr lang="en-US" altLang="zh-CN" baseline="0" dirty="0">
                <a:latin typeface="楷体" panose="02010609060101010101" pitchFamily="49" charset="-122"/>
                <a:ea typeface="楷体" panose="02010609060101010101" pitchFamily="49" charset="-122"/>
                <a:cs typeface="+mj-cs"/>
              </a:rPr>
              <a:t>-</a:t>
            </a:r>
            <a:r>
              <a:rPr lang="zh-CN" altLang="en-US" baseline="0" dirty="0">
                <a:latin typeface="楷体" panose="02010609060101010101" pitchFamily="49" charset="-122"/>
                <a:ea typeface="楷体" panose="02010609060101010101" pitchFamily="49" charset="-122"/>
                <a:cs typeface="+mj-cs"/>
              </a:rPr>
              <a:t>伪深度（了解）</a:t>
            </a:r>
            <a:endParaRPr lang="zh-CN" altLang="en-US" baseline="0" dirty="0">
              <a:latin typeface="楷体" panose="02010609060101010101" pitchFamily="49" charset="-122"/>
              <a:ea typeface="楷体" panose="02010609060101010101" pitchFamily="49" charset="-122"/>
              <a:cs typeface="+mj-c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Rectangle 3"/>
          <p:cNvSpPr>
            <a:spLocks noGrp="1"/>
          </p:cNvSpPr>
          <p:nvPr>
            <p:ph idx="1"/>
          </p:nvPr>
        </p:nvSpPr>
        <p:spPr>
          <a:xfrm>
            <a:off x="457200" y="1447800"/>
            <a:ext cx="8229600" cy="4678363"/>
          </a:xfrm>
        </p:spPr>
        <p:txBody>
          <a:bodyPr vert="horz" wrap="square" lIns="91440" tIns="45720" rIns="91440" bIns="45720" anchor="t" anchorCtr="0"/>
          <a:p>
            <a:pPr>
              <a:lnSpc>
                <a:spcPct val="110000"/>
              </a:lnSpc>
            </a:pPr>
            <a:r>
              <a:rPr lang="zh-CN" altLang="en-US" sz="2600" b="1" dirty="0">
                <a:latin typeface="华文楷体" panose="02010600040101010101" pitchFamily="2" charset="-122"/>
                <a:ea typeface="华文楷体" panose="02010600040101010101" pitchFamily="2" charset="-122"/>
                <a:cs typeface="+mn-cs"/>
              </a:rPr>
              <a:t>屏幕坐标系的伪深度坐标</a:t>
            </a:r>
            <a:endParaRPr lang="en-US" altLang="zh-CN" sz="2600" b="1" dirty="0">
              <a:latin typeface="华文楷体" panose="02010600040101010101" pitchFamily="2" charset="-122"/>
              <a:ea typeface="华文楷体" panose="02010600040101010101" pitchFamily="2" charset="-122"/>
              <a:cs typeface="+mn-cs"/>
            </a:endParaRPr>
          </a:p>
          <a:p>
            <a:pPr lvl="1">
              <a:lnSpc>
                <a:spcPct val="110000"/>
              </a:lnSpc>
            </a:pPr>
            <a:r>
              <a:rPr lang="zh-CN" altLang="en-US" sz="2400" b="1" dirty="0">
                <a:latin typeface="华文楷体" panose="02010600040101010101" pitchFamily="2" charset="-122"/>
                <a:ea typeface="华文楷体" panose="02010600040101010101" pitchFamily="2" charset="-122"/>
              </a:rPr>
              <a:t>透视投影的观察空间</a:t>
            </a:r>
            <a:endParaRPr lang="en-US" altLang="zh-CN" sz="2400" b="1" dirty="0">
              <a:latin typeface="华文楷体" panose="02010600040101010101" pitchFamily="2" charset="-122"/>
              <a:ea typeface="华文楷体" panose="02010600040101010101" pitchFamily="2" charset="-122"/>
            </a:endParaRPr>
          </a:p>
          <a:p>
            <a:pPr lvl="2">
              <a:lnSpc>
                <a:spcPct val="110000"/>
              </a:lnSpc>
            </a:pPr>
            <a:r>
              <a:rPr lang="zh-CN" altLang="en-US" sz="2200" b="1" dirty="0">
                <a:latin typeface="华文楷体" panose="02010600040101010101" pitchFamily="2" charset="-122"/>
                <a:ea typeface="华文楷体" panose="02010600040101010101" pitchFamily="2" charset="-122"/>
              </a:rPr>
              <a:t>给定</a:t>
            </a:r>
            <a:r>
              <a:rPr lang="en-US" altLang="zh-CN" sz="2200" b="1" dirty="0">
                <a:latin typeface="华文楷体" panose="02010600040101010101" pitchFamily="2" charset="-122"/>
                <a:ea typeface="华文楷体" panose="02010600040101010101" pitchFamily="2" charset="-122"/>
              </a:rPr>
              <a:t>z</a:t>
            </a:r>
            <a:r>
              <a:rPr lang="en-US" altLang="zh-CN" sz="2200" b="1" baseline="-25000" dirty="0">
                <a:latin typeface="华文楷体" panose="02010600040101010101" pitchFamily="2" charset="-122"/>
                <a:ea typeface="华文楷体" panose="02010600040101010101" pitchFamily="2" charset="-122"/>
              </a:rPr>
              <a:t>s</a:t>
            </a:r>
            <a:r>
              <a:rPr lang="zh-CN" altLang="en-US" sz="2200" b="1" dirty="0">
                <a:latin typeface="华文楷体" panose="02010600040101010101" pitchFamily="2" charset="-122"/>
                <a:ea typeface="华文楷体" panose="02010600040101010101" pitchFamily="2" charset="-122"/>
              </a:rPr>
              <a:t>如下：</a:t>
            </a:r>
            <a:endParaRPr lang="en-US" altLang="zh-CN" sz="2200" b="1" dirty="0">
              <a:latin typeface="华文楷体" panose="02010600040101010101" pitchFamily="2" charset="-122"/>
              <a:ea typeface="华文楷体" panose="02010600040101010101" pitchFamily="2" charset="-122"/>
            </a:endParaRPr>
          </a:p>
          <a:p>
            <a:pPr lvl="1">
              <a:lnSpc>
                <a:spcPct val="150000"/>
              </a:lnSpc>
            </a:pPr>
            <a:endParaRPr lang="en-US" altLang="zh-CN" sz="2600" dirty="0">
              <a:solidFill>
                <a:srgbClr val="FF3300"/>
              </a:solidFill>
              <a:latin typeface="微软雅黑" panose="020B0503020204020204" charset="-122"/>
              <a:ea typeface="微软雅黑" panose="020B0503020204020204" charset="-122"/>
            </a:endParaRPr>
          </a:p>
        </p:txBody>
      </p:sp>
      <p:pic>
        <p:nvPicPr>
          <p:cNvPr id="72706" name="Picture 3"/>
          <p:cNvPicPr>
            <a:picLocks noChangeAspect="1"/>
          </p:cNvPicPr>
          <p:nvPr/>
        </p:nvPicPr>
        <p:blipFill>
          <a:blip r:embed="rId1"/>
          <a:stretch>
            <a:fillRect/>
          </a:stretch>
        </p:blipFill>
        <p:spPr>
          <a:xfrm>
            <a:off x="5105400" y="1295400"/>
            <a:ext cx="3971925" cy="2449513"/>
          </a:xfrm>
          <a:prstGeom prst="rect">
            <a:avLst/>
          </a:prstGeom>
          <a:noFill/>
          <a:ln w="9525">
            <a:noFill/>
          </a:ln>
        </p:spPr>
      </p:pic>
      <p:pic>
        <p:nvPicPr>
          <p:cNvPr id="72707" name="Picture 12"/>
          <p:cNvPicPr>
            <a:picLocks noChangeAspect="1"/>
          </p:cNvPicPr>
          <p:nvPr/>
        </p:nvPicPr>
        <p:blipFill>
          <a:blip r:embed="rId2"/>
          <a:stretch>
            <a:fillRect/>
          </a:stretch>
        </p:blipFill>
        <p:spPr>
          <a:xfrm>
            <a:off x="4892675" y="3657600"/>
            <a:ext cx="3975100" cy="2286000"/>
          </a:xfrm>
          <a:prstGeom prst="rect">
            <a:avLst/>
          </a:prstGeom>
          <a:noFill/>
          <a:ln w="9525">
            <a:noFill/>
          </a:ln>
        </p:spPr>
      </p:pic>
      <p:graphicFrame>
        <p:nvGraphicFramePr>
          <p:cNvPr id="72708" name="Object 7"/>
          <p:cNvGraphicFramePr/>
          <p:nvPr/>
        </p:nvGraphicFramePr>
        <p:xfrm>
          <a:off x="722313" y="3505200"/>
          <a:ext cx="4078287" cy="2860675"/>
        </p:xfrm>
        <a:graphic>
          <a:graphicData uri="http://schemas.openxmlformats.org/presentationml/2006/ole">
            <mc:AlternateContent xmlns:mc="http://schemas.openxmlformats.org/markup-compatibility/2006">
              <mc:Choice xmlns:v="urn:schemas-microsoft-com:vml" Requires="v">
                <p:oleObj spid="_x0000_s3113" name="" r:id="rId3" imgW="1955800" imgH="1371600" progId="Equation.3">
                  <p:embed/>
                </p:oleObj>
              </mc:Choice>
              <mc:Fallback>
                <p:oleObj name="" r:id="rId3" imgW="1955800" imgH="1371600" progId="Equation.3">
                  <p:embed/>
                  <p:pic>
                    <p:nvPicPr>
                      <p:cNvPr id="0" name="图片 3112"/>
                      <p:cNvPicPr/>
                      <p:nvPr/>
                    </p:nvPicPr>
                    <p:blipFill>
                      <a:blip r:embed="rId4"/>
                      <a:stretch>
                        <a:fillRect/>
                      </a:stretch>
                    </p:blipFill>
                    <p:spPr>
                      <a:xfrm>
                        <a:off x="722313" y="3505200"/>
                        <a:ext cx="4078287" cy="2860675"/>
                      </a:xfrm>
                      <a:prstGeom prst="rect">
                        <a:avLst/>
                      </a:prstGeom>
                      <a:noFill/>
                      <a:ln w="38100">
                        <a:noFill/>
                        <a:miter/>
                      </a:ln>
                    </p:spPr>
                  </p:pic>
                </p:oleObj>
              </mc:Fallback>
            </mc:AlternateContent>
          </a:graphicData>
        </a:graphic>
      </p:graphicFrame>
      <p:sp>
        <p:nvSpPr>
          <p:cNvPr id="72709" name="标题 1"/>
          <p:cNvSpPr>
            <a:spLocks noGrp="1"/>
          </p:cNvSpPr>
          <p:nvPr>
            <p:ph type="title"/>
          </p:nvPr>
        </p:nvSpPr>
        <p:spPr>
          <a:xfrm>
            <a:off x="457200" y="274638"/>
            <a:ext cx="8229600" cy="944562"/>
          </a:xfrm>
        </p:spPr>
        <p:txBody>
          <a:bodyPr vert="horz" wrap="square" lIns="91440" tIns="45720" rIns="91440" bIns="45720" anchor="ctr" anchorCtr="0"/>
          <a:p>
            <a:pPr>
              <a:buNone/>
            </a:pPr>
            <a:r>
              <a:rPr lang="en-US" altLang="zh-CN" baseline="0" dirty="0">
                <a:latin typeface="楷体" panose="02010609060101010101" pitchFamily="49" charset="-122"/>
                <a:ea typeface="楷体" panose="02010609060101010101" pitchFamily="49" charset="-122"/>
                <a:cs typeface="+mj-cs"/>
              </a:rPr>
              <a:t>5.3.3  </a:t>
            </a:r>
            <a:r>
              <a:rPr lang="zh-CN" altLang="en-US" baseline="0" dirty="0">
                <a:latin typeface="楷体" panose="02010609060101010101" pitchFamily="49" charset="-122"/>
                <a:ea typeface="楷体" panose="02010609060101010101" pitchFamily="49" charset="-122"/>
                <a:cs typeface="+mj-cs"/>
              </a:rPr>
              <a:t>透视投影</a:t>
            </a:r>
            <a:r>
              <a:rPr lang="en-US" altLang="zh-CN" baseline="0" dirty="0">
                <a:latin typeface="楷体" panose="02010609060101010101" pitchFamily="49" charset="-122"/>
                <a:ea typeface="楷体" panose="02010609060101010101" pitchFamily="49" charset="-122"/>
                <a:cs typeface="+mj-cs"/>
              </a:rPr>
              <a:t>-</a:t>
            </a:r>
            <a:r>
              <a:rPr lang="zh-CN" altLang="en-US" baseline="0" dirty="0">
                <a:latin typeface="楷体" panose="02010609060101010101" pitchFamily="49" charset="-122"/>
                <a:ea typeface="楷体" panose="02010609060101010101" pitchFamily="49" charset="-122"/>
                <a:cs typeface="+mj-cs"/>
              </a:rPr>
              <a:t>伪深度（了解）</a:t>
            </a:r>
            <a:endParaRPr lang="zh-CN" altLang="en-US" baseline="0" dirty="0">
              <a:latin typeface="楷体" panose="02010609060101010101" pitchFamily="49" charset="-122"/>
              <a:ea typeface="楷体" panose="02010609060101010101" pitchFamily="49" charset="-122"/>
              <a:cs typeface="+mj-c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Rectangle 3"/>
          <p:cNvSpPr>
            <a:spLocks noGrp="1"/>
          </p:cNvSpPr>
          <p:nvPr>
            <p:ph idx="1"/>
          </p:nvPr>
        </p:nvSpPr>
        <p:spPr/>
        <p:txBody>
          <a:bodyPr vert="horz" wrap="square" lIns="91440" tIns="45720" rIns="91440" bIns="45720" anchor="t" anchorCtr="0"/>
          <a:p>
            <a:pPr marL="107950" lvl="2" indent="-457200">
              <a:lnSpc>
                <a:spcPct val="110000"/>
              </a:lnSpc>
            </a:pPr>
            <a:r>
              <a:rPr lang="en-US" altLang="zh-CN" sz="2200" b="1" dirty="0">
                <a:latin typeface="华文楷体" panose="02010600040101010101" pitchFamily="2" charset="-122"/>
                <a:ea typeface="华文楷体" panose="02010600040101010101" pitchFamily="2" charset="-122"/>
              </a:rPr>
              <a:t>z</a:t>
            </a:r>
            <a:r>
              <a:rPr lang="en-US" altLang="zh-CN" sz="2200" b="1" baseline="-25000" dirty="0">
                <a:latin typeface="华文楷体" panose="02010600040101010101" pitchFamily="2" charset="-122"/>
                <a:ea typeface="华文楷体" panose="02010600040101010101" pitchFamily="2" charset="-122"/>
              </a:rPr>
              <a:t>v</a:t>
            </a:r>
            <a:r>
              <a:rPr lang="zh-CN" altLang="en-US" sz="2200" b="1" dirty="0">
                <a:latin typeface="华文楷体" panose="02010600040101010101" pitchFamily="2" charset="-122"/>
                <a:ea typeface="华文楷体" panose="02010600040101010101" pitchFamily="2" charset="-122"/>
              </a:rPr>
              <a:t>取值范围</a:t>
            </a:r>
            <a:r>
              <a:rPr lang="en-US" altLang="zh-CN" sz="2200" b="1" dirty="0">
                <a:latin typeface="华文楷体" panose="02010600040101010101" pitchFamily="2" charset="-122"/>
                <a:ea typeface="华文楷体" panose="02010600040101010101" pitchFamily="2" charset="-122"/>
              </a:rPr>
              <a:t>[Near</a:t>
            </a:r>
            <a:r>
              <a:rPr lang="zh-CN" altLang="en-US" sz="2200" b="1" dirty="0">
                <a:latin typeface="华文楷体" panose="02010600040101010101" pitchFamily="2" charset="-122"/>
                <a:ea typeface="华文楷体" panose="02010600040101010101" pitchFamily="2" charset="-122"/>
              </a:rPr>
              <a:t>，</a:t>
            </a:r>
            <a:r>
              <a:rPr lang="en-US" altLang="zh-CN" sz="2200" b="1" dirty="0">
                <a:latin typeface="华文楷体" panose="02010600040101010101" pitchFamily="2" charset="-122"/>
                <a:ea typeface="华文楷体" panose="02010600040101010101" pitchFamily="2" charset="-122"/>
              </a:rPr>
              <a:t>Far]</a:t>
            </a:r>
            <a:r>
              <a:rPr lang="zh-CN" altLang="en-US" sz="2200" b="1" dirty="0">
                <a:latin typeface="华文楷体" panose="02010600040101010101" pitchFamily="2" charset="-122"/>
                <a:ea typeface="华文楷体" panose="02010600040101010101" pitchFamily="2" charset="-122"/>
              </a:rPr>
              <a:t>，将</a:t>
            </a:r>
            <a:r>
              <a:rPr lang="en-US" altLang="zh-CN" sz="2200" b="1" dirty="0">
                <a:latin typeface="华文楷体" panose="02010600040101010101" pitchFamily="2" charset="-122"/>
                <a:ea typeface="华文楷体" panose="02010600040101010101" pitchFamily="2" charset="-122"/>
              </a:rPr>
              <a:t>z</a:t>
            </a:r>
            <a:r>
              <a:rPr lang="en-US" altLang="zh-CN" sz="2200" b="1" baseline="-25000" dirty="0">
                <a:latin typeface="华文楷体" panose="02010600040101010101" pitchFamily="2" charset="-122"/>
                <a:ea typeface="华文楷体" panose="02010600040101010101" pitchFamily="2" charset="-122"/>
              </a:rPr>
              <a:t>s</a:t>
            </a:r>
            <a:r>
              <a:rPr lang="zh-CN" altLang="en-US" sz="2200" b="1" dirty="0">
                <a:latin typeface="华文楷体" panose="02010600040101010101" pitchFamily="2" charset="-122"/>
                <a:ea typeface="华文楷体" panose="02010600040101010101" pitchFamily="2" charset="-122"/>
              </a:rPr>
              <a:t>归一化到区间</a:t>
            </a:r>
            <a:r>
              <a:rPr lang="en-US" altLang="zh-CN" sz="2200" b="1" dirty="0">
                <a:latin typeface="华文楷体" panose="02010600040101010101" pitchFamily="2" charset="-122"/>
                <a:ea typeface="华文楷体" panose="02010600040101010101" pitchFamily="2" charset="-122"/>
              </a:rPr>
              <a:t>[0,1]</a:t>
            </a:r>
            <a:endParaRPr lang="en-US" altLang="zh-CN" sz="2200" b="1" dirty="0">
              <a:latin typeface="华文楷体" panose="02010600040101010101" pitchFamily="2" charset="-122"/>
              <a:ea typeface="华文楷体" panose="02010600040101010101" pitchFamily="2" charset="-122"/>
            </a:endParaRPr>
          </a:p>
          <a:p>
            <a:pPr marL="107950" lvl="2" indent="-457200">
              <a:lnSpc>
                <a:spcPct val="110000"/>
              </a:lnSpc>
            </a:pPr>
            <a:r>
              <a:rPr lang="zh-CN" altLang="en-US" sz="2200" b="1" dirty="0">
                <a:latin typeface="华文楷体" panose="02010600040101010101" pitchFamily="2" charset="-122"/>
                <a:ea typeface="华文楷体" panose="02010600040101010101" pitchFamily="2" charset="-122"/>
              </a:rPr>
              <a:t>当</a:t>
            </a:r>
            <a:r>
              <a:rPr lang="en-US" altLang="zh-CN" sz="2200" b="1" dirty="0">
                <a:latin typeface="华文楷体" panose="02010600040101010101" pitchFamily="2" charset="-122"/>
                <a:ea typeface="华文楷体" panose="02010600040101010101" pitchFamily="2" charset="-122"/>
              </a:rPr>
              <a:t>z</a:t>
            </a:r>
            <a:r>
              <a:rPr lang="en-US" altLang="zh-CN" sz="2200" b="1" baseline="-30000" dirty="0">
                <a:latin typeface="华文楷体" panose="02010600040101010101" pitchFamily="2" charset="-122"/>
                <a:ea typeface="华文楷体" panose="02010600040101010101" pitchFamily="2" charset="-122"/>
              </a:rPr>
              <a:t>v</a:t>
            </a:r>
            <a:r>
              <a:rPr lang="zh-CN" altLang="en-US" sz="2200" b="1" dirty="0">
                <a:latin typeface="华文楷体" panose="02010600040101010101" pitchFamily="2" charset="-122"/>
                <a:ea typeface="华文楷体" panose="02010600040101010101" pitchFamily="2" charset="-122"/>
              </a:rPr>
              <a:t>＝</a:t>
            </a:r>
            <a:r>
              <a:rPr lang="en-US" altLang="zh-CN" sz="2200" b="1" dirty="0">
                <a:latin typeface="华文楷体" panose="02010600040101010101" pitchFamily="2" charset="-122"/>
                <a:ea typeface="华文楷体" panose="02010600040101010101" pitchFamily="2" charset="-122"/>
              </a:rPr>
              <a:t>Near</a:t>
            </a:r>
            <a:r>
              <a:rPr lang="zh-CN" altLang="en-US" sz="2200" b="1" dirty="0">
                <a:latin typeface="华文楷体" panose="02010600040101010101" pitchFamily="2" charset="-122"/>
                <a:ea typeface="华文楷体" panose="02010600040101010101" pitchFamily="2" charset="-122"/>
              </a:rPr>
              <a:t>时，要求</a:t>
            </a:r>
            <a:r>
              <a:rPr lang="en-US" altLang="zh-CN" sz="2200" b="1" dirty="0">
                <a:latin typeface="华文楷体" panose="02010600040101010101" pitchFamily="2" charset="-122"/>
                <a:ea typeface="华文楷体" panose="02010600040101010101" pitchFamily="2" charset="-122"/>
              </a:rPr>
              <a:t>z</a:t>
            </a:r>
            <a:r>
              <a:rPr lang="en-US" altLang="zh-CN" sz="2200" b="1" baseline="-30000" dirty="0">
                <a:latin typeface="华文楷体" panose="02010600040101010101" pitchFamily="2" charset="-122"/>
                <a:ea typeface="华文楷体" panose="02010600040101010101" pitchFamily="2" charset="-122"/>
              </a:rPr>
              <a:t>s</a:t>
            </a:r>
            <a:r>
              <a:rPr lang="zh-CN" altLang="en-US" sz="2200" b="1" dirty="0">
                <a:latin typeface="华文楷体" panose="02010600040101010101" pitchFamily="2" charset="-122"/>
                <a:ea typeface="华文楷体" panose="02010600040101010101" pitchFamily="2" charset="-122"/>
              </a:rPr>
              <a:t>＝</a:t>
            </a:r>
            <a:r>
              <a:rPr lang="en-US" altLang="zh-CN" sz="2200" b="1" dirty="0">
                <a:latin typeface="华文楷体" panose="02010600040101010101" pitchFamily="2" charset="-122"/>
                <a:ea typeface="华文楷体" panose="02010600040101010101" pitchFamily="2" charset="-122"/>
              </a:rPr>
              <a:t>0</a:t>
            </a:r>
            <a:r>
              <a:rPr lang="zh-CN" altLang="en-US" sz="2200" b="1" dirty="0">
                <a:latin typeface="华文楷体" panose="02010600040101010101" pitchFamily="2" charset="-122"/>
                <a:ea typeface="华文楷体" panose="02010600040101010101" pitchFamily="2" charset="-122"/>
              </a:rPr>
              <a:t>，</a:t>
            </a:r>
            <a:r>
              <a:rPr lang="zh-CN" altLang="en-US" sz="2200" b="1" dirty="0">
                <a:solidFill>
                  <a:srgbClr val="000000"/>
                </a:solidFill>
                <a:latin typeface="华文楷体" panose="02010600040101010101" pitchFamily="2" charset="-122"/>
                <a:ea typeface="华文楷体" panose="02010600040101010101" pitchFamily="2" charset="-122"/>
              </a:rPr>
              <a:t>表示其伪深度最小；当</a:t>
            </a:r>
            <a:r>
              <a:rPr lang="en-US" altLang="zh-CN" sz="2200" b="1" dirty="0">
                <a:solidFill>
                  <a:srgbClr val="000000"/>
                </a:solidFill>
                <a:latin typeface="华文楷体" panose="02010600040101010101" pitchFamily="2" charset="-122"/>
                <a:ea typeface="华文楷体" panose="02010600040101010101" pitchFamily="2" charset="-122"/>
              </a:rPr>
              <a:t>z</a:t>
            </a:r>
            <a:r>
              <a:rPr lang="en-US" altLang="zh-CN" sz="2200" b="1" baseline="-30000" dirty="0">
                <a:solidFill>
                  <a:srgbClr val="000000"/>
                </a:solidFill>
                <a:latin typeface="华文楷体" panose="02010600040101010101" pitchFamily="2" charset="-122"/>
                <a:ea typeface="华文楷体" panose="02010600040101010101" pitchFamily="2" charset="-122"/>
              </a:rPr>
              <a:t>v</a:t>
            </a:r>
            <a:r>
              <a:rPr lang="zh-CN" altLang="en-US" sz="2200" b="1" dirty="0">
                <a:solidFill>
                  <a:srgbClr val="000000"/>
                </a:solidFill>
                <a:latin typeface="华文楷体" panose="02010600040101010101" pitchFamily="2" charset="-122"/>
                <a:ea typeface="华文楷体" panose="02010600040101010101" pitchFamily="2" charset="-122"/>
              </a:rPr>
              <a:t>＝</a:t>
            </a:r>
            <a:r>
              <a:rPr lang="en-US" altLang="zh-CN" sz="2200" b="1" dirty="0">
                <a:solidFill>
                  <a:srgbClr val="000000"/>
                </a:solidFill>
                <a:latin typeface="华文楷体" panose="02010600040101010101" pitchFamily="2" charset="-122"/>
                <a:ea typeface="华文楷体" panose="02010600040101010101" pitchFamily="2" charset="-122"/>
              </a:rPr>
              <a:t>Far</a:t>
            </a:r>
            <a:r>
              <a:rPr lang="zh-CN" altLang="en-US" sz="2200" b="1" dirty="0">
                <a:solidFill>
                  <a:srgbClr val="000000"/>
                </a:solidFill>
                <a:latin typeface="华文楷体" panose="02010600040101010101" pitchFamily="2" charset="-122"/>
                <a:ea typeface="华文楷体" panose="02010600040101010101" pitchFamily="2" charset="-122"/>
              </a:rPr>
              <a:t>时，要求</a:t>
            </a:r>
            <a:r>
              <a:rPr lang="en-US" altLang="zh-CN" sz="2200" b="1" dirty="0">
                <a:solidFill>
                  <a:srgbClr val="000000"/>
                </a:solidFill>
                <a:latin typeface="华文楷体" panose="02010600040101010101" pitchFamily="2" charset="-122"/>
                <a:ea typeface="华文楷体" panose="02010600040101010101" pitchFamily="2" charset="-122"/>
              </a:rPr>
              <a:t>z</a:t>
            </a:r>
            <a:r>
              <a:rPr lang="en-US" altLang="zh-CN" sz="2200" b="1" baseline="-30000" dirty="0">
                <a:solidFill>
                  <a:srgbClr val="000000"/>
                </a:solidFill>
                <a:latin typeface="华文楷体" panose="02010600040101010101" pitchFamily="2" charset="-122"/>
                <a:ea typeface="华文楷体" panose="02010600040101010101" pitchFamily="2" charset="-122"/>
              </a:rPr>
              <a:t>s</a:t>
            </a:r>
            <a:r>
              <a:rPr lang="zh-CN" altLang="en-US" sz="2200" b="1" dirty="0">
                <a:solidFill>
                  <a:srgbClr val="000000"/>
                </a:solidFill>
                <a:latin typeface="华文楷体" panose="02010600040101010101" pitchFamily="2" charset="-122"/>
                <a:ea typeface="华文楷体" panose="02010600040101010101" pitchFamily="2" charset="-122"/>
              </a:rPr>
              <a:t>＝</a:t>
            </a:r>
            <a:r>
              <a:rPr lang="en-US" altLang="zh-CN" sz="2200" b="1" dirty="0">
                <a:solidFill>
                  <a:srgbClr val="000000"/>
                </a:solidFill>
                <a:latin typeface="华文楷体" panose="02010600040101010101" pitchFamily="2" charset="-122"/>
                <a:ea typeface="华文楷体" panose="02010600040101010101" pitchFamily="2" charset="-122"/>
              </a:rPr>
              <a:t>1</a:t>
            </a:r>
            <a:r>
              <a:rPr lang="zh-CN" altLang="en-US" sz="2200" b="1" dirty="0">
                <a:solidFill>
                  <a:srgbClr val="000000"/>
                </a:solidFill>
                <a:latin typeface="华文楷体" panose="02010600040101010101" pitchFamily="2" charset="-122"/>
                <a:ea typeface="华文楷体" panose="02010600040101010101" pitchFamily="2" charset="-122"/>
              </a:rPr>
              <a:t>，表示其伪深度最大。</a:t>
            </a:r>
            <a:endParaRPr lang="en-US" altLang="zh-CN" sz="2200" b="1" dirty="0">
              <a:latin typeface="华文楷体" panose="02010600040101010101" pitchFamily="2" charset="-122"/>
              <a:ea typeface="华文楷体" panose="02010600040101010101" pitchFamily="2" charset="-122"/>
            </a:endParaRPr>
          </a:p>
          <a:p>
            <a:pPr lvl="1">
              <a:lnSpc>
                <a:spcPct val="150000"/>
              </a:lnSpc>
            </a:pPr>
            <a:endParaRPr lang="en-US" altLang="zh-CN" sz="2600" dirty="0">
              <a:solidFill>
                <a:srgbClr val="FF3300"/>
              </a:solidFill>
              <a:latin typeface="微软雅黑" panose="020B0503020204020204" charset="-122"/>
              <a:ea typeface="微软雅黑" panose="020B0503020204020204" charset="-122"/>
            </a:endParaRPr>
          </a:p>
        </p:txBody>
      </p:sp>
      <p:pic>
        <p:nvPicPr>
          <p:cNvPr id="73730" name="Picture 3"/>
          <p:cNvPicPr>
            <a:picLocks noChangeAspect="1"/>
          </p:cNvPicPr>
          <p:nvPr/>
        </p:nvPicPr>
        <p:blipFill>
          <a:blip r:embed="rId1"/>
          <a:stretch>
            <a:fillRect/>
          </a:stretch>
        </p:blipFill>
        <p:spPr>
          <a:xfrm>
            <a:off x="5257800" y="2895600"/>
            <a:ext cx="3106738" cy="1916113"/>
          </a:xfrm>
          <a:prstGeom prst="rect">
            <a:avLst/>
          </a:prstGeom>
          <a:noFill/>
          <a:ln w="9525">
            <a:noFill/>
          </a:ln>
        </p:spPr>
      </p:pic>
      <p:graphicFrame>
        <p:nvGraphicFramePr>
          <p:cNvPr id="73731" name="Object 11"/>
          <p:cNvGraphicFramePr/>
          <p:nvPr/>
        </p:nvGraphicFramePr>
        <p:xfrm>
          <a:off x="533400" y="3200400"/>
          <a:ext cx="2263775" cy="928688"/>
        </p:xfrm>
        <a:graphic>
          <a:graphicData uri="http://schemas.openxmlformats.org/presentationml/2006/ole">
            <mc:AlternateContent xmlns:mc="http://schemas.openxmlformats.org/markup-compatibility/2006">
              <mc:Choice xmlns:v="urn:schemas-microsoft-com:vml" Requires="v">
                <p:oleObj spid="_x0000_s3115" name="" r:id="rId2" imgW="1117600" imgH="457200" progId="Equation.3">
                  <p:embed/>
                </p:oleObj>
              </mc:Choice>
              <mc:Fallback>
                <p:oleObj name="" r:id="rId2" imgW="1117600" imgH="457200" progId="Equation.3">
                  <p:embed/>
                  <p:pic>
                    <p:nvPicPr>
                      <p:cNvPr id="0" name="图片 3114"/>
                      <p:cNvPicPr/>
                      <p:nvPr/>
                    </p:nvPicPr>
                    <p:blipFill>
                      <a:blip r:embed="rId3"/>
                      <a:stretch>
                        <a:fillRect/>
                      </a:stretch>
                    </p:blipFill>
                    <p:spPr>
                      <a:xfrm>
                        <a:off x="533400" y="3200400"/>
                        <a:ext cx="2263775" cy="928688"/>
                      </a:xfrm>
                      <a:prstGeom prst="rect">
                        <a:avLst/>
                      </a:prstGeom>
                      <a:noFill/>
                      <a:ln w="38100">
                        <a:noFill/>
                        <a:miter/>
                      </a:ln>
                    </p:spPr>
                  </p:pic>
                </p:oleObj>
              </mc:Fallback>
            </mc:AlternateContent>
          </a:graphicData>
        </a:graphic>
      </p:graphicFrame>
      <p:graphicFrame>
        <p:nvGraphicFramePr>
          <p:cNvPr id="73732" name="Object 13"/>
          <p:cNvGraphicFramePr/>
          <p:nvPr/>
        </p:nvGraphicFramePr>
        <p:xfrm>
          <a:off x="381000" y="4953000"/>
          <a:ext cx="2357438" cy="1577975"/>
        </p:xfrm>
        <a:graphic>
          <a:graphicData uri="http://schemas.openxmlformats.org/presentationml/2006/ole">
            <mc:AlternateContent xmlns:mc="http://schemas.openxmlformats.org/markup-compatibility/2006">
              <mc:Choice xmlns:v="urn:schemas-microsoft-com:vml" Requires="v">
                <p:oleObj spid="_x0000_s3112" name="" r:id="rId4" imgW="1181100" imgH="787400" progId="Equation.3">
                  <p:embed/>
                </p:oleObj>
              </mc:Choice>
              <mc:Fallback>
                <p:oleObj name="" r:id="rId4" imgW="1181100" imgH="787400" progId="Equation.3">
                  <p:embed/>
                  <p:pic>
                    <p:nvPicPr>
                      <p:cNvPr id="0" name="图片 3111"/>
                      <p:cNvPicPr/>
                      <p:nvPr/>
                    </p:nvPicPr>
                    <p:blipFill>
                      <a:blip r:embed="rId5"/>
                      <a:stretch>
                        <a:fillRect/>
                      </a:stretch>
                    </p:blipFill>
                    <p:spPr>
                      <a:xfrm>
                        <a:off x="381000" y="4953000"/>
                        <a:ext cx="2357438" cy="1577975"/>
                      </a:xfrm>
                      <a:prstGeom prst="rect">
                        <a:avLst/>
                      </a:prstGeom>
                      <a:noFill/>
                      <a:ln w="38100">
                        <a:noFill/>
                        <a:miter/>
                      </a:ln>
                    </p:spPr>
                  </p:pic>
                </p:oleObj>
              </mc:Fallback>
            </mc:AlternateContent>
          </a:graphicData>
        </a:graphic>
      </p:graphicFrame>
      <p:graphicFrame>
        <p:nvGraphicFramePr>
          <p:cNvPr id="73733" name="Object 15"/>
          <p:cNvGraphicFramePr/>
          <p:nvPr/>
        </p:nvGraphicFramePr>
        <p:xfrm>
          <a:off x="3659188" y="5486400"/>
          <a:ext cx="3195637" cy="928688"/>
        </p:xfrm>
        <a:graphic>
          <a:graphicData uri="http://schemas.openxmlformats.org/presentationml/2006/ole">
            <mc:AlternateContent xmlns:mc="http://schemas.openxmlformats.org/markup-compatibility/2006">
              <mc:Choice xmlns:v="urn:schemas-microsoft-com:vml" Requires="v">
                <p:oleObj spid="_x0000_s3114" name="" r:id="rId6" imgW="1409065" imgH="406400" progId="Equation.3">
                  <p:embed/>
                </p:oleObj>
              </mc:Choice>
              <mc:Fallback>
                <p:oleObj name="" r:id="rId6" imgW="1409065" imgH="406400" progId="Equation.3">
                  <p:embed/>
                  <p:pic>
                    <p:nvPicPr>
                      <p:cNvPr id="0" name="图片 3113"/>
                      <p:cNvPicPr/>
                      <p:nvPr/>
                    </p:nvPicPr>
                    <p:blipFill>
                      <a:blip r:embed="rId7"/>
                      <a:stretch>
                        <a:fillRect/>
                      </a:stretch>
                    </p:blipFill>
                    <p:spPr>
                      <a:xfrm>
                        <a:off x="3659188" y="5486400"/>
                        <a:ext cx="3195637" cy="928688"/>
                      </a:xfrm>
                      <a:prstGeom prst="rect">
                        <a:avLst/>
                      </a:prstGeom>
                      <a:noFill/>
                      <a:ln w="38100">
                        <a:noFill/>
                        <a:miter/>
                      </a:ln>
                    </p:spPr>
                  </p:pic>
                </p:oleObj>
              </mc:Fallback>
            </mc:AlternateContent>
          </a:graphicData>
        </a:graphic>
      </p:graphicFrame>
      <p:sp>
        <p:nvSpPr>
          <p:cNvPr id="73734" name="标题 1"/>
          <p:cNvSpPr>
            <a:spLocks noGrp="1"/>
          </p:cNvSpPr>
          <p:nvPr>
            <p:ph type="title"/>
          </p:nvPr>
        </p:nvSpPr>
        <p:spPr>
          <a:xfrm>
            <a:off x="457200" y="274638"/>
            <a:ext cx="8229600" cy="944562"/>
          </a:xfrm>
        </p:spPr>
        <p:txBody>
          <a:bodyPr vert="horz" wrap="square" lIns="91440" tIns="45720" rIns="91440" bIns="45720" anchor="ctr" anchorCtr="0"/>
          <a:p>
            <a:pPr>
              <a:buNone/>
            </a:pPr>
            <a:r>
              <a:rPr lang="en-US" altLang="zh-CN" baseline="0" dirty="0">
                <a:latin typeface="楷体" panose="02010609060101010101" pitchFamily="49" charset="-122"/>
                <a:ea typeface="楷体" panose="02010609060101010101" pitchFamily="49" charset="-122"/>
                <a:cs typeface="+mj-cs"/>
              </a:rPr>
              <a:t>5.3.3  </a:t>
            </a:r>
            <a:r>
              <a:rPr lang="zh-CN" altLang="en-US" baseline="0" dirty="0">
                <a:latin typeface="楷体" panose="02010609060101010101" pitchFamily="49" charset="-122"/>
                <a:ea typeface="楷体" panose="02010609060101010101" pitchFamily="49" charset="-122"/>
                <a:cs typeface="+mj-cs"/>
              </a:rPr>
              <a:t>透视投影</a:t>
            </a:r>
            <a:r>
              <a:rPr lang="en-US" altLang="zh-CN" baseline="0" dirty="0">
                <a:latin typeface="楷体" panose="02010609060101010101" pitchFamily="49" charset="-122"/>
                <a:ea typeface="楷体" panose="02010609060101010101" pitchFamily="49" charset="-122"/>
                <a:cs typeface="+mj-cs"/>
              </a:rPr>
              <a:t>-</a:t>
            </a:r>
            <a:r>
              <a:rPr lang="zh-CN" altLang="en-US" baseline="0" dirty="0">
                <a:latin typeface="楷体" panose="02010609060101010101" pitchFamily="49" charset="-122"/>
                <a:ea typeface="楷体" panose="02010609060101010101" pitchFamily="49" charset="-122"/>
                <a:cs typeface="+mj-cs"/>
              </a:rPr>
              <a:t>伪深度（了解）</a:t>
            </a:r>
            <a:endParaRPr lang="zh-CN" altLang="en-US" baseline="0" dirty="0">
              <a:latin typeface="楷体" panose="02010609060101010101" pitchFamily="49" charset="-122"/>
              <a:ea typeface="楷体" panose="02010609060101010101" pitchFamily="49" charset="-122"/>
              <a:cs typeface="+mj-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pPr marL="107950" indent="0" algn="just">
              <a:lnSpc>
                <a:spcPct val="110000"/>
              </a:lnSpc>
              <a:buNone/>
            </a:pPr>
            <a:r>
              <a:rPr lang="en-US" altLang="zh-CN" sz="2400" b="1" dirty="0">
                <a:solidFill>
                  <a:srgbClr val="0000FF"/>
                </a:solidFill>
                <a:latin typeface="Times New Roman" panose="02020603050405020304" pitchFamily="18" charset="0"/>
                <a:sym typeface="+mn-ea"/>
              </a:rPr>
              <a:t>2)</a:t>
            </a:r>
            <a:r>
              <a:rPr lang="zh-CN" altLang="zh-CN" sz="2400" b="1" dirty="0">
                <a:solidFill>
                  <a:srgbClr val="0000FF"/>
                </a:solidFill>
                <a:latin typeface="Times New Roman" panose="02020603050405020304" pitchFamily="18" charset="0"/>
                <a:sym typeface="+mn-ea"/>
              </a:rPr>
              <a:t>世界坐标系</a:t>
            </a:r>
            <a:r>
              <a:rPr lang="en-US" altLang="zh-CN" sz="2400" b="1" dirty="0">
                <a:latin typeface="Times New Roman" panose="02020603050405020304" pitchFamily="18" charset="0"/>
                <a:sym typeface="+mn-ea"/>
              </a:rPr>
              <a:t>(</a:t>
            </a:r>
            <a:r>
              <a:rPr lang="en-US" altLang="zh-CN" sz="2000" b="1" dirty="0">
                <a:latin typeface="Times New Roman" panose="02020603050405020304" pitchFamily="18" charset="0"/>
                <a:sym typeface="+mn-ea"/>
              </a:rPr>
              <a:t>World Coordinate Systems</a:t>
            </a:r>
            <a:r>
              <a:rPr lang="en-US" altLang="zh-CN" sz="2400" b="1" dirty="0">
                <a:latin typeface="Times New Roman" panose="02020603050405020304" pitchFamily="18" charset="0"/>
                <a:sym typeface="+mn-ea"/>
              </a:rPr>
              <a:t>)</a:t>
            </a:r>
            <a:r>
              <a:rPr lang="zh-CN" altLang="en-US" sz="2400" b="1" dirty="0">
                <a:solidFill>
                  <a:srgbClr val="0000FF"/>
                </a:solidFill>
                <a:latin typeface="Times New Roman" panose="02020603050405020304" pitchFamily="18" charset="0"/>
                <a:sym typeface="+mn-ea"/>
              </a:rPr>
              <a:t>：全局坐标系</a:t>
            </a:r>
            <a:r>
              <a:rPr lang="zh-CN" altLang="en-US" sz="2400" b="1" dirty="0">
                <a:solidFill>
                  <a:srgbClr val="FF0000"/>
                </a:solidFill>
                <a:latin typeface="Times New Roman" panose="02020603050405020304" pitchFamily="18" charset="0"/>
                <a:sym typeface="+mn-ea"/>
              </a:rPr>
              <a:t>右手</a:t>
            </a:r>
            <a:r>
              <a:rPr lang="en-US" altLang="zh-CN" sz="2400" b="1" dirty="0">
                <a:solidFill>
                  <a:srgbClr val="FF0000"/>
                </a:solidFill>
                <a:latin typeface="Times New Roman" panose="02020603050405020304" pitchFamily="18" charset="0"/>
                <a:sym typeface="+mn-ea"/>
              </a:rPr>
              <a:t> 3D</a:t>
            </a:r>
            <a:r>
              <a:rPr lang="zh-CN" altLang="en-US" sz="2400" b="1" dirty="0">
                <a:solidFill>
                  <a:srgbClr val="FF0000"/>
                </a:solidFill>
                <a:latin typeface="Times New Roman" panose="02020603050405020304" pitchFamily="18" charset="0"/>
                <a:sym typeface="+mn-ea"/>
              </a:rPr>
              <a:t>坐标系</a:t>
            </a:r>
            <a:endParaRPr lang="en-US" altLang="zh-CN" sz="2400" b="1" dirty="0">
              <a:solidFill>
                <a:srgbClr val="0000FF"/>
              </a:solidFill>
              <a:latin typeface="Times New Roman" panose="02020603050405020304" pitchFamily="18" charset="0"/>
              <a:ea typeface="楷体" panose="02010609060101010101" pitchFamily="49" charset="-122"/>
              <a:cs typeface="+mn-cs"/>
            </a:endParaRPr>
          </a:p>
          <a:p>
            <a:pPr marL="107950" lvl="1" indent="0" algn="just">
              <a:lnSpc>
                <a:spcPct val="110000"/>
              </a:lnSpc>
              <a:buChar char="•"/>
            </a:pPr>
            <a:r>
              <a:rPr lang="zh-CN" altLang="zh-CN" sz="2400" b="1" dirty="0">
                <a:latin typeface="Times New Roman" panose="02020603050405020304" pitchFamily="18" charset="0"/>
                <a:sym typeface="+mn-ea"/>
              </a:rPr>
              <a:t>该坐标系统主要用于</a:t>
            </a:r>
            <a:r>
              <a:rPr lang="zh-CN" altLang="en-US" sz="2400" b="1" dirty="0">
                <a:latin typeface="Times New Roman" panose="02020603050405020304" pitchFamily="18" charset="0"/>
                <a:sym typeface="+mn-ea"/>
              </a:rPr>
              <a:t>为</a:t>
            </a:r>
            <a:r>
              <a:rPr lang="zh-CN" altLang="zh-CN" sz="2400" b="1" dirty="0">
                <a:latin typeface="Times New Roman" panose="02020603050405020304" pitchFamily="18" charset="0"/>
                <a:sym typeface="+mn-ea"/>
              </a:rPr>
              <a:t>场景中所有图形对象</a:t>
            </a:r>
            <a:r>
              <a:rPr lang="zh-CN" altLang="en-US" sz="2400" b="1" dirty="0">
                <a:latin typeface="Times New Roman" panose="02020603050405020304" pitchFamily="18" charset="0"/>
                <a:sym typeface="+mn-ea"/>
              </a:rPr>
              <a:t>统一空间</a:t>
            </a:r>
            <a:r>
              <a:rPr lang="zh-CN" altLang="zh-CN" sz="2400" b="1" dirty="0">
                <a:latin typeface="Times New Roman" panose="02020603050405020304" pitchFamily="18" charset="0"/>
                <a:sym typeface="+mn-ea"/>
              </a:rPr>
              <a:t>定位，包括</a:t>
            </a:r>
            <a:r>
              <a:rPr lang="zh-CN" altLang="en-US" sz="2400" b="1" dirty="0">
                <a:latin typeface="Times New Roman" panose="02020603050405020304" pitchFamily="18" charset="0"/>
                <a:sym typeface="+mn-ea"/>
              </a:rPr>
              <a:t>模型顶点、</a:t>
            </a:r>
            <a:r>
              <a:rPr lang="zh-CN" altLang="zh-CN" sz="2400" b="1" dirty="0">
                <a:latin typeface="Times New Roman" panose="02020603050405020304" pitchFamily="18" charset="0"/>
                <a:sym typeface="+mn-ea"/>
              </a:rPr>
              <a:t>观察者的位置、视线</a:t>
            </a:r>
            <a:r>
              <a:rPr lang="zh-CN" altLang="en-US" sz="2400" b="1" dirty="0">
                <a:latin typeface="Times New Roman" panose="02020603050405020304" pitchFamily="18" charset="0"/>
                <a:sym typeface="+mn-ea"/>
              </a:rPr>
              <a:t>方向</a:t>
            </a:r>
            <a:r>
              <a:rPr lang="zh-CN" altLang="zh-CN" sz="2400" b="1" dirty="0">
                <a:latin typeface="Times New Roman" panose="02020603050405020304" pitchFamily="18" charset="0"/>
                <a:sym typeface="+mn-ea"/>
              </a:rPr>
              <a:t>等</a:t>
            </a:r>
            <a:r>
              <a:rPr lang="zh-CN" altLang="en-US" sz="2400" b="1" dirty="0">
                <a:latin typeface="Times New Roman" panose="02020603050405020304" pitchFamily="18" charset="0"/>
                <a:sym typeface="+mn-ea"/>
              </a:rPr>
              <a:t>（即给场景每一个模型的每个点一个统一的坐标）</a:t>
            </a:r>
            <a:r>
              <a:rPr lang="zh-CN" altLang="en-US" sz="2400" b="1" dirty="0">
                <a:solidFill>
                  <a:srgbClr val="FF0000"/>
                </a:solidFill>
                <a:sym typeface="+mn-ea"/>
              </a:rPr>
              <a:t>统观全局</a:t>
            </a:r>
            <a:endParaRPr lang="en-US" altLang="zh-CN" sz="2400" b="1" dirty="0">
              <a:latin typeface="Times New Roman" panose="02020603050405020304" pitchFamily="18" charset="0"/>
              <a:ea typeface="楷体" panose="02010609060101010101" pitchFamily="49" charset="-122"/>
            </a:endParaRPr>
          </a:p>
          <a:p>
            <a:pPr marL="107950" indent="0" algn="just">
              <a:lnSpc>
                <a:spcPct val="110000"/>
              </a:lnSpc>
            </a:pPr>
            <a:r>
              <a:rPr lang="zh-CN" altLang="en-US" sz="2400" b="1" dirty="0">
                <a:sym typeface="+mn-ea"/>
              </a:rPr>
              <a:t>是描述所有模型的参考坐标系。</a:t>
            </a:r>
            <a:r>
              <a:rPr lang="zh-CN" altLang="zh-CN" sz="2400" b="1" dirty="0">
                <a:latin typeface="Times New Roman" panose="02020603050405020304" pitchFamily="18" charset="0"/>
                <a:sym typeface="+mn-ea"/>
              </a:rPr>
              <a:t>通过指定</a:t>
            </a:r>
            <a:r>
              <a:rPr lang="zh-CN" altLang="en-US" sz="2400" b="1" dirty="0">
                <a:latin typeface="Times New Roman" panose="02020603050405020304" pitchFamily="18" charset="0"/>
                <a:sym typeface="+mn-ea"/>
              </a:rPr>
              <a:t>模型</a:t>
            </a:r>
            <a:r>
              <a:rPr lang="zh-CN" altLang="zh-CN" sz="2400" b="1" dirty="0">
                <a:latin typeface="Times New Roman" panose="02020603050405020304" pitchFamily="18" charset="0"/>
                <a:sym typeface="+mn-ea"/>
              </a:rPr>
              <a:t>坐标系在世界坐标系中的</a:t>
            </a:r>
            <a:r>
              <a:rPr lang="zh-CN" altLang="zh-CN" sz="2400" b="1" u="sng" dirty="0">
                <a:latin typeface="Times New Roman" panose="02020603050405020304" pitchFamily="18" charset="0"/>
                <a:sym typeface="+mn-ea"/>
              </a:rPr>
              <a:t>方位</a:t>
            </a:r>
            <a:r>
              <a:rPr lang="zh-CN" altLang="zh-CN" sz="2400" b="1" dirty="0">
                <a:latin typeface="Times New Roman" panose="02020603050405020304" pitchFamily="18" charset="0"/>
                <a:sym typeface="+mn-ea"/>
              </a:rPr>
              <a:t>，可</a:t>
            </a:r>
            <a:r>
              <a:rPr lang="zh-CN" altLang="en-US" sz="2400" b="1" dirty="0">
                <a:latin typeface="Times New Roman" panose="02020603050405020304" pitchFamily="18" charset="0"/>
                <a:sym typeface="+mn-ea"/>
              </a:rPr>
              <a:t>以由</a:t>
            </a:r>
            <a:r>
              <a:rPr lang="zh-CN" altLang="zh-CN" sz="2400" b="1" dirty="0">
                <a:latin typeface="Times New Roman" panose="02020603050405020304" pitchFamily="18" charset="0"/>
                <a:sym typeface="+mn-ea"/>
              </a:rPr>
              <a:t>几何变换将局部</a:t>
            </a:r>
            <a:r>
              <a:rPr lang="zh-CN" altLang="en-US" sz="2400" b="1" dirty="0">
                <a:latin typeface="Times New Roman" panose="02020603050405020304" pitchFamily="18" charset="0"/>
                <a:sym typeface="+mn-ea"/>
              </a:rPr>
              <a:t>定义的</a:t>
            </a:r>
            <a:r>
              <a:rPr lang="zh-CN" altLang="zh-CN" sz="2400" b="1" dirty="0">
                <a:latin typeface="Times New Roman" panose="02020603050405020304" pitchFamily="18" charset="0"/>
                <a:sym typeface="+mn-ea"/>
              </a:rPr>
              <a:t>物体放入世界坐标系</a:t>
            </a:r>
            <a:r>
              <a:rPr lang="en-US" altLang="zh-CN" sz="2400" b="1" dirty="0">
                <a:latin typeface="Times New Roman" panose="02020603050405020304" pitchFamily="18" charset="0"/>
                <a:sym typeface="+mn-ea"/>
              </a:rPr>
              <a:t>(</a:t>
            </a:r>
            <a:r>
              <a:rPr lang="zh-CN" altLang="en-US" sz="2400" b="1" dirty="0">
                <a:latin typeface="Times New Roman" panose="02020603050405020304" pitchFamily="18" charset="0"/>
                <a:sym typeface="+mn-ea"/>
              </a:rPr>
              <a:t>即确定顶点的世界坐标</a:t>
            </a:r>
            <a:r>
              <a:rPr lang="en-US" altLang="zh-CN" sz="2400" b="1" dirty="0">
                <a:latin typeface="Times New Roman" panose="02020603050405020304" pitchFamily="18" charset="0"/>
                <a:sym typeface="+mn-ea"/>
              </a:rPr>
              <a:t>)</a:t>
            </a:r>
            <a:r>
              <a:rPr lang="zh-CN" altLang="zh-CN" sz="2400" b="1" dirty="0">
                <a:latin typeface="Times New Roman" panose="02020603050405020304" pitchFamily="18" charset="0"/>
                <a:sym typeface="+mn-ea"/>
              </a:rPr>
              <a:t>。</a:t>
            </a:r>
            <a:endParaRPr lang="en-US" altLang="zh-CN" sz="2400" b="1" dirty="0">
              <a:latin typeface="Times New Roman" panose="02020603050405020304" pitchFamily="18" charset="0"/>
              <a:ea typeface="楷体" panose="02010609060101010101" pitchFamily="49" charset="-122"/>
              <a:cs typeface="+mn-c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内容占位符 2"/>
          <p:cNvSpPr>
            <a:spLocks noGrp="1"/>
          </p:cNvSpPr>
          <p:nvPr>
            <p:ph idx="1"/>
          </p:nvPr>
        </p:nvSpPr>
        <p:spPr>
          <a:xfrm>
            <a:off x="457200" y="1447800"/>
            <a:ext cx="8229600" cy="4678363"/>
          </a:xfrm>
        </p:spPr>
        <p:txBody>
          <a:bodyPr vert="horz" wrap="square" lIns="91440" tIns="45720" rIns="91440" bIns="45720" anchor="t" anchorCtr="0"/>
          <a:p>
            <a:r>
              <a:rPr lang="zh-CN" altLang="en-US" sz="2400" b="1" dirty="0">
                <a:latin typeface="楷体" panose="02010609060101010101" pitchFamily="49" charset="-122"/>
                <a:ea typeface="楷体" panose="02010609060101010101" pitchFamily="49" charset="-122"/>
                <a:cs typeface="+mn-cs"/>
              </a:rPr>
              <a:t>透视投影的视景体（可见范围）</a:t>
            </a:r>
            <a:endParaRPr lang="en-US" altLang="zh-CN" sz="2400" b="1" dirty="0">
              <a:latin typeface="楷体" panose="02010609060101010101" pitchFamily="49" charset="-122"/>
              <a:ea typeface="楷体" panose="02010609060101010101" pitchFamily="49" charset="-122"/>
              <a:cs typeface="+mn-cs"/>
            </a:endParaRPr>
          </a:p>
          <a:p>
            <a:pPr lvl="1"/>
            <a:r>
              <a:rPr lang="zh-CN" altLang="en-US" sz="2400" b="1" dirty="0">
                <a:latin typeface="楷体" panose="02010609060101010101" pitchFamily="49" charset="-122"/>
                <a:ea typeface="楷体" panose="02010609060101010101" pitchFamily="49" charset="-122"/>
              </a:rPr>
              <a:t>从房间的窗口向外看，只能看到窗口范围内的景物。不同的窗口，可以看到不同的景物</a:t>
            </a:r>
            <a:endParaRPr lang="en-US" altLang="zh-CN" sz="2400" b="1" dirty="0">
              <a:latin typeface="楷体" panose="02010609060101010101" pitchFamily="49" charset="-122"/>
              <a:ea typeface="楷体" panose="02010609060101010101" pitchFamily="49" charset="-122"/>
            </a:endParaRPr>
          </a:p>
          <a:p>
            <a:pPr lvl="1"/>
            <a:r>
              <a:rPr lang="zh-CN" altLang="en-US" sz="2400" b="1" dirty="0">
                <a:solidFill>
                  <a:srgbClr val="0000FF"/>
                </a:solidFill>
                <a:latin typeface="楷体" panose="02010609060101010101" pitchFamily="49" charset="-122"/>
                <a:ea typeface="楷体" panose="02010609060101010101" pitchFamily="49" charset="-122"/>
              </a:rPr>
              <a:t>应该显示哪些场景？</a:t>
            </a:r>
            <a:endParaRPr lang="en-US" altLang="zh-CN" sz="2400" b="1" dirty="0">
              <a:solidFill>
                <a:srgbClr val="0000FF"/>
              </a:solidFill>
              <a:latin typeface="楷体" panose="02010609060101010101" pitchFamily="49" charset="-122"/>
              <a:ea typeface="楷体" panose="02010609060101010101" pitchFamily="49" charset="-122"/>
            </a:endParaRPr>
          </a:p>
          <a:p>
            <a:pPr lvl="1"/>
            <a:r>
              <a:rPr lang="zh-CN" altLang="en-US" sz="2400" b="1" dirty="0">
                <a:solidFill>
                  <a:srgbClr val="0000FF"/>
                </a:solidFill>
                <a:latin typeface="楷体" panose="02010609060101010101" pitchFamily="49" charset="-122"/>
                <a:ea typeface="楷体" panose="02010609060101010101" pitchFamily="49" charset="-122"/>
              </a:rPr>
              <a:t>四棱锥、四棱台</a:t>
            </a:r>
            <a:endParaRPr lang="zh-CN" altLang="en-US" sz="2400" b="1" dirty="0">
              <a:solidFill>
                <a:srgbClr val="0000FF"/>
              </a:solidFill>
              <a:latin typeface="楷体" panose="02010609060101010101" pitchFamily="49" charset="-122"/>
              <a:ea typeface="楷体" panose="02010609060101010101" pitchFamily="49" charset="-122"/>
            </a:endParaRPr>
          </a:p>
          <a:p>
            <a:endParaRPr lang="zh-CN" altLang="en-US" dirty="0">
              <a:latin typeface="楷体" panose="02010609060101010101" pitchFamily="49" charset="-122"/>
              <a:ea typeface="楷体" panose="02010609060101010101" pitchFamily="49" charset="-122"/>
              <a:cs typeface="+mn-cs"/>
            </a:endParaRPr>
          </a:p>
        </p:txBody>
      </p:sp>
      <p:sp>
        <p:nvSpPr>
          <p:cNvPr id="66562" name="标题 1"/>
          <p:cNvSpPr>
            <a:spLocks noGrp="1"/>
          </p:cNvSpPr>
          <p:nvPr>
            <p:ph type="title"/>
          </p:nvPr>
        </p:nvSpPr>
        <p:spPr>
          <a:xfrm>
            <a:off x="457200" y="274638"/>
            <a:ext cx="8229600" cy="944562"/>
          </a:xfrm>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5.3.3  </a:t>
            </a:r>
            <a:r>
              <a:rPr lang="zh-CN" altLang="en-US" baseline="0" dirty="0">
                <a:latin typeface="楷体" panose="02010609060101010101" pitchFamily="49" charset="-122"/>
                <a:ea typeface="楷体" panose="02010609060101010101" pitchFamily="49" charset="-122"/>
                <a:cs typeface="+mj-cs"/>
              </a:rPr>
              <a:t>透视投影</a:t>
            </a:r>
            <a:r>
              <a:rPr lang="en-US" altLang="zh-CN" baseline="0" dirty="0">
                <a:latin typeface="楷体" panose="02010609060101010101" pitchFamily="49" charset="-122"/>
                <a:ea typeface="楷体" panose="02010609060101010101" pitchFamily="49" charset="-122"/>
                <a:cs typeface="+mj-cs"/>
              </a:rPr>
              <a:t>-</a:t>
            </a:r>
            <a:r>
              <a:rPr lang="zh-CN" altLang="en-US" dirty="0">
                <a:latin typeface="Times New Roman" panose="02020603050405020304" pitchFamily="18" charset="0"/>
                <a:sym typeface="+mn-ea"/>
              </a:rPr>
              <a:t>视景体与三维裁剪</a:t>
            </a:r>
            <a:endParaRPr lang="en-US" altLang="zh-CN" baseline="0" dirty="0">
              <a:latin typeface="楷体" panose="02010609060101010101" pitchFamily="49" charset="-122"/>
              <a:ea typeface="楷体" panose="02010609060101010101" pitchFamily="49" charset="-122"/>
              <a:cs typeface="+mj-cs"/>
            </a:endParaRPr>
          </a:p>
        </p:txBody>
      </p:sp>
      <p:grpSp>
        <p:nvGrpSpPr>
          <p:cNvPr id="66563" name="组合 3"/>
          <p:cNvGrpSpPr/>
          <p:nvPr/>
        </p:nvGrpSpPr>
        <p:grpSpPr>
          <a:xfrm>
            <a:off x="533400" y="3603625"/>
            <a:ext cx="7543800" cy="3124200"/>
            <a:chOff x="53800" y="990600"/>
            <a:chExt cx="8519936" cy="3533775"/>
          </a:xfrm>
        </p:grpSpPr>
        <p:sp>
          <p:nvSpPr>
            <p:cNvPr id="66564" name="Freeform 3"/>
            <p:cNvSpPr/>
            <p:nvPr/>
          </p:nvSpPr>
          <p:spPr>
            <a:xfrm>
              <a:off x="4710113" y="2266950"/>
              <a:ext cx="1247775" cy="1828800"/>
            </a:xfrm>
            <a:custGeom>
              <a:avLst/>
              <a:gdLst/>
              <a:ahLst/>
              <a:cxnLst>
                <a:cxn ang="0">
                  <a:pos x="0" y="2147483647"/>
                </a:cxn>
                <a:cxn ang="0">
                  <a:pos x="0" y="2147483647"/>
                </a:cxn>
                <a:cxn ang="0">
                  <a:pos x="2147483647" y="2147483647"/>
                </a:cxn>
                <a:cxn ang="0">
                  <a:pos x="2147483647" y="0"/>
                </a:cxn>
                <a:cxn ang="0">
                  <a:pos x="0" y="2147483647"/>
                </a:cxn>
              </a:cxnLst>
              <a:pathLst>
                <a:path w="786" h="1242">
                  <a:moveTo>
                    <a:pt x="0" y="279"/>
                  </a:moveTo>
                  <a:lnTo>
                    <a:pt x="0" y="1242"/>
                  </a:lnTo>
                  <a:lnTo>
                    <a:pt x="786" y="933"/>
                  </a:lnTo>
                  <a:lnTo>
                    <a:pt x="786" y="0"/>
                  </a:lnTo>
                  <a:lnTo>
                    <a:pt x="0" y="279"/>
                  </a:lnTo>
                  <a:close/>
                </a:path>
              </a:pathLst>
            </a:custGeom>
            <a:solidFill>
              <a:schemeClr val="hlink"/>
            </a:solidFill>
            <a:ln w="9525" cap="flat" cmpd="sng">
              <a:solidFill>
                <a:schemeClr val="tx1"/>
              </a:solidFill>
              <a:prstDash val="solid"/>
              <a:round/>
              <a:headEnd type="none" w="med" len="med"/>
              <a:tailEnd type="none" w="med" len="med"/>
            </a:ln>
          </p:spPr>
          <p:txBody>
            <a:bodyPr/>
            <a:p>
              <a:endParaRPr lang="zh-CN" altLang="en-US"/>
            </a:p>
          </p:txBody>
        </p:sp>
        <p:sp>
          <p:nvSpPr>
            <p:cNvPr id="66565" name="Line 36"/>
            <p:cNvSpPr/>
            <p:nvPr/>
          </p:nvSpPr>
          <p:spPr>
            <a:xfrm flipH="1" flipV="1">
              <a:off x="4938713" y="3209925"/>
              <a:ext cx="1981200" cy="276225"/>
            </a:xfrm>
            <a:prstGeom prst="line">
              <a:avLst/>
            </a:prstGeom>
            <a:ln w="9525" cap="flat" cmpd="sng">
              <a:solidFill>
                <a:schemeClr val="tx1"/>
              </a:solidFill>
              <a:prstDash val="dash"/>
              <a:round/>
              <a:headEnd type="none" w="med" len="med"/>
              <a:tailEnd type="none" w="med" len="med"/>
            </a:ln>
          </p:spPr>
        </p:sp>
        <p:sp>
          <p:nvSpPr>
            <p:cNvPr id="66566" name="Text Box 10"/>
            <p:cNvSpPr txBox="1"/>
            <p:nvPr/>
          </p:nvSpPr>
          <p:spPr>
            <a:xfrm>
              <a:off x="5105400" y="1828800"/>
              <a:ext cx="1447800" cy="336550"/>
            </a:xfrm>
            <a:prstGeom prst="rect">
              <a:avLst/>
            </a:prstGeom>
            <a:noFill/>
            <a:ln w="9525">
              <a:noFill/>
            </a:ln>
          </p:spPr>
          <p:txBody>
            <a:bodyPr anchor="t" anchorCtr="0">
              <a:spAutoFit/>
            </a:bodyPr>
            <a:p>
              <a:pPr>
                <a:spcBef>
                  <a:spcPct val="50000"/>
                </a:spcBef>
              </a:pPr>
              <a:r>
                <a:rPr lang="en-US" altLang="zh-CN" sz="1600" b="1" dirty="0">
                  <a:latin typeface="Arial" panose="020B0604020202020204" pitchFamily="34" charset="0"/>
                </a:rPr>
                <a:t>View Plane</a:t>
              </a:r>
              <a:endParaRPr lang="en-US" altLang="zh-CN" sz="1600" b="1" dirty="0">
                <a:latin typeface="Arial" panose="020B0604020202020204" pitchFamily="34" charset="0"/>
              </a:endParaRPr>
            </a:p>
          </p:txBody>
        </p:sp>
        <p:sp>
          <p:nvSpPr>
            <p:cNvPr id="66567" name="Line 11"/>
            <p:cNvSpPr/>
            <p:nvPr/>
          </p:nvSpPr>
          <p:spPr>
            <a:xfrm flipH="1">
              <a:off x="5638800" y="2133600"/>
              <a:ext cx="0" cy="381000"/>
            </a:xfrm>
            <a:prstGeom prst="line">
              <a:avLst/>
            </a:prstGeom>
            <a:ln w="9525" cap="flat" cmpd="sng">
              <a:solidFill>
                <a:schemeClr val="tx1"/>
              </a:solidFill>
              <a:prstDash val="solid"/>
              <a:round/>
              <a:headEnd type="none" w="med" len="med"/>
              <a:tailEnd type="none" w="med" len="med"/>
            </a:ln>
          </p:spPr>
        </p:sp>
        <p:sp>
          <p:nvSpPr>
            <p:cNvPr id="66568" name="Text Box 12"/>
            <p:cNvSpPr txBox="1"/>
            <p:nvPr/>
          </p:nvSpPr>
          <p:spPr>
            <a:xfrm>
              <a:off x="5319713" y="3943350"/>
              <a:ext cx="1219200" cy="581025"/>
            </a:xfrm>
            <a:prstGeom prst="rect">
              <a:avLst/>
            </a:prstGeom>
            <a:noFill/>
            <a:ln w="9525">
              <a:noFill/>
            </a:ln>
          </p:spPr>
          <p:txBody>
            <a:bodyPr anchor="t" anchorCtr="0">
              <a:spAutoFit/>
            </a:bodyPr>
            <a:p>
              <a:pPr>
                <a:spcBef>
                  <a:spcPct val="50000"/>
                </a:spcBef>
              </a:pPr>
              <a:r>
                <a:rPr lang="en-US" altLang="zh-CN" sz="1600" b="1" dirty="0">
                  <a:latin typeface="Arial" panose="020B0604020202020204" pitchFamily="34" charset="0"/>
                </a:rPr>
                <a:t>Clipping Window</a:t>
              </a:r>
              <a:endParaRPr lang="en-US" altLang="zh-CN" sz="1600" b="1" dirty="0">
                <a:latin typeface="Arial" panose="020B0604020202020204" pitchFamily="34" charset="0"/>
              </a:endParaRPr>
            </a:p>
          </p:txBody>
        </p:sp>
        <p:sp>
          <p:nvSpPr>
            <p:cNvPr id="66569" name="Line 13"/>
            <p:cNvSpPr/>
            <p:nvPr/>
          </p:nvSpPr>
          <p:spPr>
            <a:xfrm>
              <a:off x="5395913" y="3409950"/>
              <a:ext cx="304800" cy="533400"/>
            </a:xfrm>
            <a:prstGeom prst="line">
              <a:avLst/>
            </a:prstGeom>
            <a:ln w="9525" cap="flat" cmpd="sng">
              <a:solidFill>
                <a:schemeClr val="tx1"/>
              </a:solidFill>
              <a:prstDash val="solid"/>
              <a:round/>
              <a:headEnd type="none" w="med" len="med"/>
              <a:tailEnd type="none" w="med" len="med"/>
            </a:ln>
          </p:spPr>
        </p:sp>
        <p:sp>
          <p:nvSpPr>
            <p:cNvPr id="66570" name="Freeform 27"/>
            <p:cNvSpPr/>
            <p:nvPr/>
          </p:nvSpPr>
          <p:spPr>
            <a:xfrm>
              <a:off x="5014913" y="2724150"/>
              <a:ext cx="685800" cy="838200"/>
            </a:xfrm>
            <a:custGeom>
              <a:avLst/>
              <a:gdLst/>
              <a:ahLst/>
              <a:cxnLst>
                <a:cxn ang="0">
                  <a:pos x="0" y="2147483647"/>
                </a:cxn>
                <a:cxn ang="0">
                  <a:pos x="0" y="2147483647"/>
                </a:cxn>
                <a:cxn ang="0">
                  <a:pos x="2147483647" y="2147483647"/>
                </a:cxn>
                <a:cxn ang="0">
                  <a:pos x="2147483647" y="0"/>
                </a:cxn>
                <a:cxn ang="0">
                  <a:pos x="0" y="2147483647"/>
                </a:cxn>
              </a:cxnLst>
              <a:pathLst>
                <a:path w="432" h="528">
                  <a:moveTo>
                    <a:pt x="0" y="144"/>
                  </a:moveTo>
                  <a:lnTo>
                    <a:pt x="0" y="528"/>
                  </a:lnTo>
                  <a:lnTo>
                    <a:pt x="432" y="384"/>
                  </a:lnTo>
                  <a:lnTo>
                    <a:pt x="432" y="0"/>
                  </a:lnTo>
                  <a:lnTo>
                    <a:pt x="0" y="144"/>
                  </a:lnTo>
                  <a:close/>
                </a:path>
              </a:pathLst>
            </a:custGeom>
            <a:solidFill>
              <a:schemeClr val="folHlink"/>
            </a:solidFill>
            <a:ln w="19050" cap="flat" cmpd="sng">
              <a:solidFill>
                <a:schemeClr val="tx1"/>
              </a:solidFill>
              <a:prstDash val="dash"/>
              <a:round/>
              <a:headEnd type="none" w="med" len="med"/>
              <a:tailEnd type="none" w="med" len="med"/>
            </a:ln>
          </p:spPr>
          <p:txBody>
            <a:bodyPr/>
            <a:p>
              <a:endParaRPr lang="zh-CN" altLang="en-US"/>
            </a:p>
          </p:txBody>
        </p:sp>
        <p:sp>
          <p:nvSpPr>
            <p:cNvPr id="66571" name="Text Box 28"/>
            <p:cNvSpPr txBox="1"/>
            <p:nvPr/>
          </p:nvSpPr>
          <p:spPr>
            <a:xfrm>
              <a:off x="2438400" y="3833519"/>
              <a:ext cx="1746278" cy="661436"/>
            </a:xfrm>
            <a:prstGeom prst="rect">
              <a:avLst/>
            </a:prstGeom>
            <a:noFill/>
            <a:ln w="9525">
              <a:noFill/>
            </a:ln>
          </p:spPr>
          <p:txBody>
            <a:bodyPr anchor="t" anchorCtr="0">
              <a:spAutoFit/>
            </a:bodyPr>
            <a:p>
              <a:r>
                <a:rPr lang="en-US" altLang="zh-CN" sz="1600" b="1" dirty="0">
                  <a:latin typeface="Arial" panose="020B0604020202020204" pitchFamily="34" charset="0"/>
                </a:rPr>
                <a:t>Near Plane </a:t>
              </a:r>
              <a:endParaRPr lang="en-US" altLang="zh-CN" sz="1600" b="1" dirty="0">
                <a:latin typeface="Arial" panose="020B0604020202020204" pitchFamily="34" charset="0"/>
              </a:endParaRPr>
            </a:p>
            <a:p>
              <a:r>
                <a:rPr lang="en-US" altLang="zh-CN" sz="1600" b="1" i="1" dirty="0">
                  <a:latin typeface="Arial" panose="020B0604020202020204" pitchFamily="34" charset="0"/>
                </a:rPr>
                <a:t>z </a:t>
              </a:r>
              <a:r>
                <a:rPr lang="en-US" altLang="zh-CN" sz="1600" b="1" dirty="0">
                  <a:latin typeface="Arial" panose="020B0604020202020204" pitchFamily="34" charset="0"/>
                </a:rPr>
                <a:t>= </a:t>
              </a:r>
              <a:r>
                <a:rPr lang="en-US" altLang="zh-CN" sz="1600" b="1" i="1" dirty="0">
                  <a:latin typeface="Arial" panose="020B0604020202020204" pitchFamily="34" charset="0"/>
                </a:rPr>
                <a:t>z</a:t>
              </a:r>
              <a:r>
                <a:rPr lang="en-US" altLang="zh-CN" sz="1600" b="1" baseline="-25000" dirty="0">
                  <a:latin typeface="Arial" panose="020B0604020202020204" pitchFamily="34" charset="0"/>
                </a:rPr>
                <a:t>near</a:t>
              </a:r>
              <a:endParaRPr lang="en-US" altLang="zh-CN" sz="1600" b="1" baseline="-25000" dirty="0">
                <a:latin typeface="Arial" panose="020B0604020202020204" pitchFamily="34" charset="0"/>
              </a:endParaRPr>
            </a:p>
          </p:txBody>
        </p:sp>
        <p:sp>
          <p:nvSpPr>
            <p:cNvPr id="66572" name="Text Box 29"/>
            <p:cNvSpPr txBox="1"/>
            <p:nvPr/>
          </p:nvSpPr>
          <p:spPr>
            <a:xfrm>
              <a:off x="53800" y="3733800"/>
              <a:ext cx="2003600" cy="382937"/>
            </a:xfrm>
            <a:prstGeom prst="rect">
              <a:avLst/>
            </a:prstGeom>
            <a:noFill/>
            <a:ln w="9525">
              <a:noFill/>
            </a:ln>
          </p:spPr>
          <p:txBody>
            <a:bodyPr anchor="t" anchorCtr="0">
              <a:spAutoFit/>
            </a:bodyPr>
            <a:p>
              <a:pPr>
                <a:spcBef>
                  <a:spcPct val="50000"/>
                </a:spcBef>
              </a:pPr>
              <a:r>
                <a:rPr lang="en-US" altLang="zh-CN" sz="1600" b="1" dirty="0">
                  <a:latin typeface="Arial" panose="020B0604020202020204" pitchFamily="34" charset="0"/>
                </a:rPr>
                <a:t>Far Plane </a:t>
              </a:r>
              <a:r>
                <a:rPr lang="en-US" altLang="zh-CN" sz="1600" b="1" i="1" dirty="0">
                  <a:latin typeface="Arial" panose="020B0604020202020204" pitchFamily="34" charset="0"/>
                </a:rPr>
                <a:t>z </a:t>
              </a:r>
              <a:r>
                <a:rPr lang="en-US" altLang="zh-CN" sz="1600" b="1" dirty="0">
                  <a:latin typeface="Arial" panose="020B0604020202020204" pitchFamily="34" charset="0"/>
                </a:rPr>
                <a:t>= </a:t>
              </a:r>
              <a:r>
                <a:rPr lang="en-US" altLang="zh-CN" sz="1600" b="1" i="1" dirty="0">
                  <a:latin typeface="Arial" panose="020B0604020202020204" pitchFamily="34" charset="0"/>
                </a:rPr>
                <a:t>z</a:t>
              </a:r>
              <a:r>
                <a:rPr lang="en-US" altLang="zh-CN" sz="1600" b="1" baseline="-25000" dirty="0">
                  <a:latin typeface="Arial" panose="020B0604020202020204" pitchFamily="34" charset="0"/>
                </a:rPr>
                <a:t>far</a:t>
              </a:r>
              <a:endParaRPr lang="en-US" altLang="zh-CN" sz="1600" b="1" baseline="-25000" dirty="0">
                <a:latin typeface="Arial" panose="020B0604020202020204" pitchFamily="34" charset="0"/>
              </a:endParaRPr>
            </a:p>
          </p:txBody>
        </p:sp>
        <p:sp>
          <p:nvSpPr>
            <p:cNvPr id="66573" name="Freeform 30"/>
            <p:cNvSpPr/>
            <p:nvPr/>
          </p:nvSpPr>
          <p:spPr>
            <a:xfrm>
              <a:off x="3048000" y="3370263"/>
              <a:ext cx="679450" cy="515937"/>
            </a:xfrm>
            <a:custGeom>
              <a:avLst/>
              <a:gdLst/>
              <a:ahLst/>
              <a:cxnLst>
                <a:cxn ang="0">
                  <a:pos x="0" y="2147483647"/>
                </a:cxn>
                <a:cxn ang="0">
                  <a:pos x="2147483647" y="0"/>
                </a:cxn>
              </a:cxnLst>
              <a:pathLst>
                <a:path w="225" h="312">
                  <a:moveTo>
                    <a:pt x="0" y="312"/>
                  </a:moveTo>
                  <a:lnTo>
                    <a:pt x="225" y="0"/>
                  </a:ln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66574" name="Line 31"/>
            <p:cNvSpPr/>
            <p:nvPr/>
          </p:nvSpPr>
          <p:spPr>
            <a:xfrm flipV="1">
              <a:off x="1524000" y="3257550"/>
              <a:ext cx="595313" cy="476250"/>
            </a:xfrm>
            <a:prstGeom prst="line">
              <a:avLst/>
            </a:prstGeom>
            <a:ln w="9525" cap="flat" cmpd="sng">
              <a:solidFill>
                <a:schemeClr val="tx1"/>
              </a:solidFill>
              <a:prstDash val="solid"/>
              <a:round/>
              <a:headEnd type="none" w="med" len="med"/>
              <a:tailEnd type="none" w="med" len="med"/>
            </a:ln>
          </p:spPr>
        </p:sp>
        <p:sp>
          <p:nvSpPr>
            <p:cNvPr id="66575" name="Text Box 32"/>
            <p:cNvSpPr txBox="1"/>
            <p:nvPr/>
          </p:nvSpPr>
          <p:spPr>
            <a:xfrm>
              <a:off x="1981200" y="990600"/>
              <a:ext cx="2590800" cy="581025"/>
            </a:xfrm>
            <a:prstGeom prst="rect">
              <a:avLst/>
            </a:prstGeom>
            <a:noFill/>
            <a:ln w="9525">
              <a:noFill/>
            </a:ln>
          </p:spPr>
          <p:txBody>
            <a:bodyPr anchor="t" anchorCtr="0">
              <a:spAutoFit/>
            </a:bodyPr>
            <a:p>
              <a:pPr algn="ctr">
                <a:spcBef>
                  <a:spcPct val="50000"/>
                </a:spcBef>
              </a:pPr>
              <a:r>
                <a:rPr lang="en-US" altLang="zh-CN" sz="1600" b="1" dirty="0">
                  <a:latin typeface="Arial" panose="020B0604020202020204" pitchFamily="34" charset="0"/>
                </a:rPr>
                <a:t>Perspective Projection View Volume</a:t>
              </a:r>
              <a:endParaRPr lang="en-US" altLang="zh-CN" sz="1600" b="1" dirty="0">
                <a:latin typeface="Arial" panose="020B0604020202020204" pitchFamily="34" charset="0"/>
              </a:endParaRPr>
            </a:p>
          </p:txBody>
        </p:sp>
        <p:sp>
          <p:nvSpPr>
            <p:cNvPr id="66576" name="Line 33"/>
            <p:cNvSpPr/>
            <p:nvPr/>
          </p:nvSpPr>
          <p:spPr>
            <a:xfrm flipH="1" flipV="1">
              <a:off x="3719513" y="2600325"/>
              <a:ext cx="3200400" cy="885825"/>
            </a:xfrm>
            <a:prstGeom prst="line">
              <a:avLst/>
            </a:prstGeom>
            <a:ln w="9525" cap="flat" cmpd="sng">
              <a:solidFill>
                <a:schemeClr val="tx1"/>
              </a:solidFill>
              <a:prstDash val="dash"/>
              <a:round/>
              <a:headEnd type="none" w="med" len="med"/>
              <a:tailEnd type="none" w="med" len="med"/>
            </a:ln>
          </p:spPr>
        </p:sp>
        <p:sp>
          <p:nvSpPr>
            <p:cNvPr id="66577" name="Line 34"/>
            <p:cNvSpPr/>
            <p:nvPr/>
          </p:nvSpPr>
          <p:spPr>
            <a:xfrm flipH="1" flipV="1">
              <a:off x="4948238" y="2228850"/>
              <a:ext cx="1971675" cy="1257300"/>
            </a:xfrm>
            <a:prstGeom prst="line">
              <a:avLst/>
            </a:prstGeom>
            <a:ln w="9525" cap="flat" cmpd="sng">
              <a:solidFill>
                <a:schemeClr val="tx1"/>
              </a:solidFill>
              <a:prstDash val="dash"/>
              <a:round/>
              <a:headEnd type="none" w="med" len="med"/>
              <a:tailEnd type="none" w="med" len="med"/>
            </a:ln>
          </p:spPr>
        </p:sp>
        <p:sp>
          <p:nvSpPr>
            <p:cNvPr id="66578" name="Line 35"/>
            <p:cNvSpPr/>
            <p:nvPr/>
          </p:nvSpPr>
          <p:spPr>
            <a:xfrm flipH="1">
              <a:off x="3752850" y="3486150"/>
              <a:ext cx="3167063" cy="123825"/>
            </a:xfrm>
            <a:prstGeom prst="line">
              <a:avLst/>
            </a:prstGeom>
            <a:ln w="9525" cap="flat" cmpd="sng">
              <a:solidFill>
                <a:schemeClr val="tx1"/>
              </a:solidFill>
              <a:prstDash val="dash"/>
              <a:round/>
              <a:headEnd type="none" w="med" len="med"/>
              <a:tailEnd type="none" w="med" len="med"/>
            </a:ln>
          </p:spPr>
        </p:sp>
        <p:sp>
          <p:nvSpPr>
            <p:cNvPr id="66579" name="Line 37"/>
            <p:cNvSpPr/>
            <p:nvPr/>
          </p:nvSpPr>
          <p:spPr>
            <a:xfrm>
              <a:off x="3738563" y="2619375"/>
              <a:ext cx="0" cy="990600"/>
            </a:xfrm>
            <a:prstGeom prst="line">
              <a:avLst/>
            </a:prstGeom>
            <a:ln w="19050" cap="flat" cmpd="sng">
              <a:solidFill>
                <a:schemeClr val="tx1"/>
              </a:solidFill>
              <a:prstDash val="solid"/>
              <a:round/>
              <a:headEnd type="none" w="med" len="med"/>
              <a:tailEnd type="none" w="med" len="med"/>
            </a:ln>
          </p:spPr>
        </p:sp>
        <p:sp>
          <p:nvSpPr>
            <p:cNvPr id="66580" name="Line 38"/>
            <p:cNvSpPr/>
            <p:nvPr/>
          </p:nvSpPr>
          <p:spPr>
            <a:xfrm flipV="1">
              <a:off x="3738563" y="2228850"/>
              <a:ext cx="1219200" cy="381000"/>
            </a:xfrm>
            <a:prstGeom prst="line">
              <a:avLst/>
            </a:prstGeom>
            <a:ln w="19050" cap="flat" cmpd="sng">
              <a:solidFill>
                <a:schemeClr val="tx1"/>
              </a:solidFill>
              <a:prstDash val="solid"/>
              <a:round/>
              <a:headEnd type="none" w="med" len="med"/>
              <a:tailEnd type="none" w="med" len="med"/>
            </a:ln>
          </p:spPr>
        </p:sp>
        <p:sp>
          <p:nvSpPr>
            <p:cNvPr id="66581" name="Line 39"/>
            <p:cNvSpPr/>
            <p:nvPr/>
          </p:nvSpPr>
          <p:spPr>
            <a:xfrm>
              <a:off x="4957763" y="2228850"/>
              <a:ext cx="0" cy="990600"/>
            </a:xfrm>
            <a:prstGeom prst="line">
              <a:avLst/>
            </a:prstGeom>
            <a:ln w="19050" cap="flat" cmpd="sng">
              <a:solidFill>
                <a:schemeClr val="tx1"/>
              </a:solidFill>
              <a:prstDash val="solid"/>
              <a:round/>
              <a:headEnd type="none" w="med" len="med"/>
              <a:tailEnd type="none" w="med" len="med"/>
            </a:ln>
          </p:spPr>
        </p:sp>
        <p:sp>
          <p:nvSpPr>
            <p:cNvPr id="66582" name="Line 40"/>
            <p:cNvSpPr/>
            <p:nvPr/>
          </p:nvSpPr>
          <p:spPr>
            <a:xfrm flipV="1">
              <a:off x="3729038" y="3228975"/>
              <a:ext cx="1219200" cy="381000"/>
            </a:xfrm>
            <a:prstGeom prst="line">
              <a:avLst/>
            </a:prstGeom>
            <a:ln w="19050" cap="flat" cmpd="sng">
              <a:solidFill>
                <a:schemeClr val="tx1"/>
              </a:solidFill>
              <a:prstDash val="solid"/>
              <a:round/>
              <a:headEnd type="none" w="med" len="med"/>
              <a:tailEnd type="none" w="med" len="med"/>
            </a:ln>
          </p:spPr>
        </p:sp>
        <p:sp>
          <p:nvSpPr>
            <p:cNvPr id="66583" name="Line 41"/>
            <p:cNvSpPr/>
            <p:nvPr/>
          </p:nvSpPr>
          <p:spPr>
            <a:xfrm flipH="1">
              <a:off x="2119313" y="2162175"/>
              <a:ext cx="0" cy="1495425"/>
            </a:xfrm>
            <a:prstGeom prst="line">
              <a:avLst/>
            </a:prstGeom>
            <a:ln w="19050" cap="flat" cmpd="sng">
              <a:solidFill>
                <a:schemeClr val="tx1"/>
              </a:solidFill>
              <a:prstDash val="solid"/>
              <a:round/>
              <a:headEnd type="none" w="med" len="med"/>
              <a:tailEnd type="none" w="med" len="med"/>
            </a:ln>
          </p:spPr>
        </p:sp>
        <p:sp>
          <p:nvSpPr>
            <p:cNvPr id="66584" name="Line 42"/>
            <p:cNvSpPr/>
            <p:nvPr/>
          </p:nvSpPr>
          <p:spPr>
            <a:xfrm flipV="1">
              <a:off x="2119313" y="1600200"/>
              <a:ext cx="1838325" cy="561975"/>
            </a:xfrm>
            <a:prstGeom prst="line">
              <a:avLst/>
            </a:prstGeom>
            <a:ln w="19050" cap="flat" cmpd="sng">
              <a:solidFill>
                <a:schemeClr val="tx1"/>
              </a:solidFill>
              <a:prstDash val="solid"/>
              <a:round/>
              <a:headEnd type="none" w="med" len="med"/>
              <a:tailEnd type="none" w="med" len="med"/>
            </a:ln>
          </p:spPr>
        </p:sp>
        <p:sp>
          <p:nvSpPr>
            <p:cNvPr id="66585" name="Line 43"/>
            <p:cNvSpPr/>
            <p:nvPr/>
          </p:nvSpPr>
          <p:spPr>
            <a:xfrm flipV="1">
              <a:off x="2109788" y="3609975"/>
              <a:ext cx="1624012" cy="47625"/>
            </a:xfrm>
            <a:prstGeom prst="line">
              <a:avLst/>
            </a:prstGeom>
            <a:ln w="19050" cap="flat" cmpd="sng">
              <a:solidFill>
                <a:schemeClr val="tx1"/>
              </a:solidFill>
              <a:prstDash val="solid"/>
              <a:round/>
              <a:headEnd type="none" w="med" len="med"/>
              <a:tailEnd type="none" w="med" len="med"/>
            </a:ln>
          </p:spPr>
        </p:sp>
        <p:sp>
          <p:nvSpPr>
            <p:cNvPr id="66586" name="Line 44"/>
            <p:cNvSpPr/>
            <p:nvPr/>
          </p:nvSpPr>
          <p:spPr>
            <a:xfrm>
              <a:off x="2124075" y="2171700"/>
              <a:ext cx="1609725" cy="438150"/>
            </a:xfrm>
            <a:prstGeom prst="line">
              <a:avLst/>
            </a:prstGeom>
            <a:ln w="19050" cap="flat" cmpd="sng">
              <a:solidFill>
                <a:schemeClr val="tx1"/>
              </a:solidFill>
              <a:prstDash val="solid"/>
              <a:round/>
              <a:headEnd type="none" w="med" len="med"/>
              <a:tailEnd type="none" w="med" len="med"/>
            </a:ln>
          </p:spPr>
        </p:sp>
        <p:sp>
          <p:nvSpPr>
            <p:cNvPr id="66587" name="Line 45"/>
            <p:cNvSpPr/>
            <p:nvPr/>
          </p:nvSpPr>
          <p:spPr>
            <a:xfrm>
              <a:off x="3962400" y="1600200"/>
              <a:ext cx="990600" cy="628650"/>
            </a:xfrm>
            <a:prstGeom prst="line">
              <a:avLst/>
            </a:prstGeom>
            <a:ln w="19050" cap="flat" cmpd="sng">
              <a:solidFill>
                <a:schemeClr val="tx1"/>
              </a:solidFill>
              <a:prstDash val="solid"/>
              <a:round/>
              <a:headEnd type="none" w="med" len="med"/>
              <a:tailEnd type="none" w="med" len="med"/>
            </a:ln>
          </p:spPr>
        </p:sp>
        <p:sp>
          <p:nvSpPr>
            <p:cNvPr id="66588" name="Oval 46"/>
            <p:cNvSpPr/>
            <p:nvPr/>
          </p:nvSpPr>
          <p:spPr>
            <a:xfrm>
              <a:off x="6886575" y="3448050"/>
              <a:ext cx="76200" cy="76200"/>
            </a:xfrm>
            <a:prstGeom prst="ellipse">
              <a:avLst/>
            </a:prstGeom>
            <a:solidFill>
              <a:schemeClr val="tx1"/>
            </a:solidFill>
            <a:ln w="9525"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ndParaRPr>
            </a:p>
          </p:txBody>
        </p:sp>
        <p:sp>
          <p:nvSpPr>
            <p:cNvPr id="66589" name="Rectangle 47"/>
            <p:cNvSpPr/>
            <p:nvPr/>
          </p:nvSpPr>
          <p:spPr>
            <a:xfrm>
              <a:off x="7010400" y="3048000"/>
              <a:ext cx="1563336" cy="939936"/>
            </a:xfrm>
            <a:prstGeom prst="rect">
              <a:avLst/>
            </a:prstGeom>
            <a:noFill/>
            <a:ln w="9525">
              <a:noFill/>
            </a:ln>
          </p:spPr>
          <p:txBody>
            <a:bodyPr anchor="t" anchorCtr="0">
              <a:spAutoFit/>
            </a:bodyPr>
            <a:p>
              <a:pPr algn="ctr"/>
              <a:r>
                <a:rPr lang="en-US" altLang="zh-CN" sz="1600" b="1" dirty="0">
                  <a:latin typeface="Arial" panose="020B0604020202020204" pitchFamily="34" charset="0"/>
                </a:rPr>
                <a:t>Projection Reference Point</a:t>
              </a:r>
              <a:endParaRPr lang="en-US" altLang="zh-CN" sz="1600" b="1" dirty="0">
                <a:latin typeface="Arial" panose="020B0604020202020204" pitchFamily="34" charset="0"/>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94211" name="内容占位符 3"/>
          <p:cNvPicPr>
            <a:picLocks noGrp="1" noChangeAspect="1"/>
          </p:cNvPicPr>
          <p:nvPr>
            <p:custDataLst>
              <p:tags r:id="rId1"/>
            </p:custDataLst>
          </p:nvPr>
        </p:nvPicPr>
        <p:blipFill>
          <a:blip r:embed="rId2"/>
          <a:srcRect/>
          <a:stretch>
            <a:fillRect/>
          </a:stretch>
        </p:blipFill>
        <p:spPr>
          <a:xfrm>
            <a:off x="684213" y="1417638"/>
            <a:ext cx="7312025" cy="4525962"/>
          </a:xfrm>
          <a:prstGeom prst="rect">
            <a:avLst/>
          </a:prstGeom>
          <a:noFill/>
          <a:ln w="9525">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Rectangle 2"/>
          <p:cNvSpPr>
            <a:spLocks noGrp="1"/>
          </p:cNvSpPr>
          <p:nvPr>
            <p:ph type="title"/>
          </p:nvPr>
        </p:nvSpPr>
        <p:spPr/>
        <p:txBody>
          <a:bodyPr vert="horz" wrap="square" lIns="91440" tIns="45720" rIns="91440" bIns="45720" anchor="ctr" anchorCtr="0"/>
          <a:p>
            <a:pPr eaLnBrk="1" hangingPunct="1"/>
            <a:r>
              <a:rPr lang="zh-CN" altLang="en-US" baseline="0" dirty="0">
                <a:latin typeface="楷体" panose="02010609060101010101" pitchFamily="49" charset="-122"/>
                <a:ea typeface="楷体" panose="02010609060101010101" pitchFamily="49" charset="-122"/>
                <a:cs typeface="+mj-cs"/>
              </a:rPr>
              <a:t>关于三维变换与裁剪</a:t>
            </a:r>
            <a:endParaRPr lang="zh-CN" altLang="en-US" baseline="0" dirty="0">
              <a:latin typeface="楷体" panose="02010609060101010101" pitchFamily="49" charset="-122"/>
              <a:ea typeface="楷体" panose="02010609060101010101" pitchFamily="49" charset="-122"/>
              <a:cs typeface="+mj-cs"/>
            </a:endParaRPr>
          </a:p>
        </p:txBody>
      </p:sp>
      <p:sp>
        <p:nvSpPr>
          <p:cNvPr id="75778" name="Rectangle 3"/>
          <p:cNvSpPr>
            <a:spLocks noGrp="1"/>
          </p:cNvSpPr>
          <p:nvPr>
            <p:ph idx="1"/>
          </p:nvPr>
        </p:nvSpPr>
        <p:spPr>
          <a:xfrm>
            <a:off x="457200" y="1447800"/>
            <a:ext cx="8229600" cy="4678363"/>
          </a:xfrm>
        </p:spPr>
        <p:txBody>
          <a:bodyPr vert="horz" wrap="square" lIns="91440" tIns="45720" rIns="91440" bIns="45720" anchor="t" anchorCtr="0"/>
          <a:p>
            <a:pPr eaLnBrk="1" hangingPunct="1">
              <a:spcBef>
                <a:spcPts val="600"/>
              </a:spcBef>
            </a:pPr>
            <a:r>
              <a:rPr lang="zh-CN" altLang="en-US" sz="2400" b="1" dirty="0">
                <a:latin typeface="楷体" panose="02010609060101010101" pitchFamily="49" charset="-122"/>
                <a:ea typeface="楷体" panose="02010609060101010101" pitchFamily="49" charset="-122"/>
                <a:cs typeface="+mn-cs"/>
              </a:rPr>
              <a:t>何时裁剪</a:t>
            </a:r>
            <a:r>
              <a:rPr lang="en-US" altLang="zh-CN" sz="2400" b="1" dirty="0">
                <a:latin typeface="楷体" panose="02010609060101010101" pitchFamily="49" charset="-122"/>
                <a:ea typeface="楷体" panose="02010609060101010101" pitchFamily="49" charset="-122"/>
                <a:cs typeface="+mn-cs"/>
              </a:rPr>
              <a:t>?</a:t>
            </a:r>
            <a:endParaRPr lang="en-US" altLang="zh-CN" sz="2400" b="1" dirty="0">
              <a:latin typeface="楷体" panose="02010609060101010101" pitchFamily="49" charset="-122"/>
              <a:ea typeface="楷体" panose="02010609060101010101" pitchFamily="49" charset="-122"/>
              <a:cs typeface="+mn-cs"/>
            </a:endParaRPr>
          </a:p>
          <a:p>
            <a:pPr lvl="1" eaLnBrk="1" hangingPunct="1">
              <a:spcBef>
                <a:spcPts val="600"/>
              </a:spcBef>
            </a:pPr>
            <a:r>
              <a:rPr lang="zh-CN" altLang="en-US" sz="2400" b="1" dirty="0">
                <a:latin typeface="楷体" panose="02010609060101010101" pitchFamily="49" charset="-122"/>
                <a:ea typeface="楷体" panose="02010609060101010101" pitchFamily="49" charset="-122"/>
              </a:rPr>
              <a:t>投影之前裁剪</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三维裁剪</a:t>
            </a:r>
            <a:endParaRPr lang="zh-CN" altLang="en-US" sz="2400" b="1" dirty="0">
              <a:latin typeface="楷体" panose="02010609060101010101" pitchFamily="49" charset="-122"/>
              <a:ea typeface="楷体" panose="02010609060101010101" pitchFamily="49" charset="-122"/>
            </a:endParaRPr>
          </a:p>
          <a:p>
            <a:pPr lvl="2" eaLnBrk="1" hangingPunct="1">
              <a:spcBef>
                <a:spcPts val="600"/>
              </a:spcBef>
            </a:pPr>
            <a:r>
              <a:rPr lang="zh-CN" altLang="en-US" b="1" dirty="0">
                <a:latin typeface="楷体" panose="02010609060101010101" pitchFamily="49" charset="-122"/>
                <a:ea typeface="楷体" panose="02010609060101010101" pitchFamily="49" charset="-122"/>
              </a:rPr>
              <a:t>优点：只对可见的物体进行投影，提高消隐效率</a:t>
            </a:r>
            <a:endParaRPr lang="en-US" altLang="zh-CN" b="1" dirty="0">
              <a:latin typeface="楷体" panose="02010609060101010101" pitchFamily="49" charset="-122"/>
              <a:ea typeface="楷体" panose="02010609060101010101" pitchFamily="49" charset="-122"/>
            </a:endParaRPr>
          </a:p>
          <a:p>
            <a:pPr lvl="2" eaLnBrk="1" hangingPunct="1">
              <a:spcBef>
                <a:spcPts val="600"/>
              </a:spcBef>
            </a:pPr>
            <a:r>
              <a:rPr lang="zh-CN" altLang="en-US" b="1" dirty="0">
                <a:latin typeface="楷体" panose="02010609060101010101" pitchFamily="49" charset="-122"/>
                <a:ea typeface="楷体" panose="02010609060101010101" pitchFamily="49" charset="-122"/>
              </a:rPr>
              <a:t>缺点：三维裁剪相对复杂</a:t>
            </a:r>
            <a:endParaRPr lang="zh-CN" altLang="en-US" b="1" dirty="0">
              <a:latin typeface="楷体" panose="02010609060101010101" pitchFamily="49" charset="-122"/>
              <a:ea typeface="楷体" panose="02010609060101010101" pitchFamily="49" charset="-122"/>
            </a:endParaRPr>
          </a:p>
          <a:p>
            <a:pPr lvl="1" eaLnBrk="1" hangingPunct="1">
              <a:spcBef>
                <a:spcPts val="600"/>
              </a:spcBef>
            </a:pPr>
            <a:r>
              <a:rPr lang="zh-CN" altLang="en-US" sz="2400" b="1" dirty="0">
                <a:latin typeface="楷体" panose="02010609060101010101" pitchFamily="49" charset="-122"/>
                <a:ea typeface="楷体" panose="02010609060101010101" pitchFamily="49" charset="-122"/>
              </a:rPr>
              <a:t>投影之后裁剪</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二维裁剪</a:t>
            </a:r>
            <a:endParaRPr lang="zh-CN" altLang="en-US" sz="2400" b="1" dirty="0">
              <a:latin typeface="楷体" panose="02010609060101010101" pitchFamily="49" charset="-122"/>
              <a:ea typeface="楷体" panose="02010609060101010101" pitchFamily="49" charset="-122"/>
            </a:endParaRPr>
          </a:p>
          <a:p>
            <a:pPr lvl="2" eaLnBrk="1" hangingPunct="1">
              <a:spcBef>
                <a:spcPts val="600"/>
              </a:spcBef>
            </a:pPr>
            <a:r>
              <a:rPr lang="zh-CN" altLang="en-US" b="1" dirty="0">
                <a:latin typeface="楷体" panose="02010609060101010101" pitchFamily="49" charset="-122"/>
                <a:ea typeface="楷体" panose="02010609060101010101" pitchFamily="49" charset="-122"/>
              </a:rPr>
              <a:t>优点：二维裁剪相对容易</a:t>
            </a:r>
            <a:endParaRPr lang="zh-CN" altLang="en-US" b="1" dirty="0">
              <a:latin typeface="楷体" panose="02010609060101010101" pitchFamily="49" charset="-122"/>
              <a:ea typeface="楷体" panose="02010609060101010101" pitchFamily="49" charset="-122"/>
            </a:endParaRPr>
          </a:p>
          <a:p>
            <a:pPr lvl="2" eaLnBrk="1" hangingPunct="1">
              <a:spcBef>
                <a:spcPts val="600"/>
              </a:spcBef>
            </a:pPr>
            <a:r>
              <a:rPr lang="zh-CN" altLang="en-US" b="1" dirty="0">
                <a:latin typeface="楷体" panose="02010609060101010101" pitchFamily="49" charset="-122"/>
                <a:ea typeface="楷体" panose="02010609060101010101" pitchFamily="49" charset="-122"/>
              </a:rPr>
              <a:t>缺点：需要对所有的物体进行投影变换</a:t>
            </a:r>
            <a:endParaRPr lang="zh-CN" altLang="en-US" b="1" dirty="0">
              <a:latin typeface="楷体" panose="02010609060101010101" pitchFamily="49" charset="-122"/>
              <a:ea typeface="楷体" panose="02010609060101010101" pitchFamily="49"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6801" name="Picture 6"/>
          <p:cNvPicPr>
            <a:picLocks noChangeAspect="1"/>
          </p:cNvPicPr>
          <p:nvPr/>
        </p:nvPicPr>
        <p:blipFill>
          <a:blip r:embed="rId1"/>
          <a:stretch>
            <a:fillRect/>
          </a:stretch>
        </p:blipFill>
        <p:spPr>
          <a:xfrm>
            <a:off x="0" y="1219200"/>
            <a:ext cx="8289925" cy="3200400"/>
          </a:xfrm>
          <a:prstGeom prst="rect">
            <a:avLst/>
          </a:prstGeom>
          <a:noFill/>
          <a:ln w="9525">
            <a:noFill/>
          </a:ln>
        </p:spPr>
      </p:pic>
      <p:graphicFrame>
        <p:nvGraphicFramePr>
          <p:cNvPr id="76802" name="Object 2"/>
          <p:cNvGraphicFramePr/>
          <p:nvPr/>
        </p:nvGraphicFramePr>
        <p:xfrm>
          <a:off x="1135063" y="4438650"/>
          <a:ext cx="3048000" cy="2386013"/>
        </p:xfrm>
        <a:graphic>
          <a:graphicData uri="http://schemas.openxmlformats.org/presentationml/2006/ole">
            <mc:AlternateContent xmlns:mc="http://schemas.openxmlformats.org/markup-compatibility/2006">
              <mc:Choice xmlns:v="urn:schemas-microsoft-com:vml" Requires="v">
                <p:oleObj spid="_x0000_s3116" name="" r:id="rId2" imgW="2324100" imgH="2047875" progId="PBrush">
                  <p:embed/>
                </p:oleObj>
              </mc:Choice>
              <mc:Fallback>
                <p:oleObj name="" r:id="rId2" imgW="2324100" imgH="2047875" progId="PBrush">
                  <p:embed/>
                  <p:pic>
                    <p:nvPicPr>
                      <p:cNvPr id="0" name="图片 3115"/>
                      <p:cNvPicPr/>
                      <p:nvPr/>
                    </p:nvPicPr>
                    <p:blipFill>
                      <a:blip r:embed="rId3"/>
                      <a:stretch>
                        <a:fillRect/>
                      </a:stretch>
                    </p:blipFill>
                    <p:spPr>
                      <a:xfrm>
                        <a:off x="1135063" y="4438650"/>
                        <a:ext cx="3048000" cy="2386013"/>
                      </a:xfrm>
                      <a:prstGeom prst="rect">
                        <a:avLst/>
                      </a:prstGeom>
                      <a:noFill/>
                      <a:ln w="38100">
                        <a:noFill/>
                        <a:miter/>
                      </a:ln>
                    </p:spPr>
                  </p:pic>
                </p:oleObj>
              </mc:Fallback>
            </mc:AlternateContent>
          </a:graphicData>
        </a:graphic>
      </p:graphicFrame>
      <p:sp>
        <p:nvSpPr>
          <p:cNvPr id="76803" name="标题 1"/>
          <p:cNvSpPr>
            <a:spLocks noGrp="1"/>
          </p:cNvSpPr>
          <p:nvPr>
            <p:ph type="title"/>
          </p:nvPr>
        </p:nvSpPr>
        <p:spPr/>
        <p:txBody>
          <a:bodyPr vert="horz" wrap="square" lIns="91440" tIns="45720" rIns="91440" bIns="45720" anchor="ctr" anchorCtr="0"/>
          <a:p>
            <a:endParaRPr lang="zh-CN" altLang="en-US" baseline="0" dirty="0">
              <a:latin typeface="楷体" panose="02010609060101010101" pitchFamily="49" charset="-122"/>
              <a:ea typeface="楷体" panose="02010609060101010101" pitchFamily="49" charset="-122"/>
              <a:cs typeface="+mj-c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
                <a:schemeClr val="accent1"/>
              </a:buClr>
              <a:buSzTx/>
              <a:buFont typeface="Wingdings" panose="05000000000000000000" pitchFamily="2" charset="2"/>
              <a:buChar char="l"/>
              <a:defRPr/>
            </a:pPr>
            <a:r>
              <a:rPr kumimoji="0" lang="en-US" altLang="zh-CN" sz="26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rPr>
              <a:t> </a:t>
            </a:r>
            <a:r>
              <a:rPr kumimoji="0" lang="zh-CN" altLang="en-US" sz="2600" b="0" i="0" u="none" strike="noStrike" kern="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rPr>
              <a:t>正交投影观察体</a:t>
            </a:r>
            <a:r>
              <a:rPr kumimoji="0" lang="en-US" altLang="zh-CN" sz="2600" b="0" i="0" u="none" strike="noStrike" kern="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rPr>
              <a:t>—</a:t>
            </a:r>
            <a:r>
              <a:rPr kumimoji="0" lang="zh-CN" altLang="en-US" sz="2600" b="0" i="0" u="none" strike="noStrike" kern="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rPr>
              <a:t>平行六面体</a:t>
            </a:r>
            <a:endParaRPr kumimoji="0" lang="en-US" altLang="zh-CN" sz="2600" b="0" i="0" u="none" strike="noStrike" kern="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742950" marR="0" lvl="1" indent="-285750" algn="l" defTabSz="914400" rtl="0" eaLnBrk="0" fontAlgn="base" latinLnBrk="0" hangingPunct="0">
              <a:lnSpc>
                <a:spcPct val="150000"/>
              </a:lnSpc>
              <a:spcBef>
                <a:spcPct val="20000"/>
              </a:spcBef>
              <a:spcAft>
                <a:spcPct val="0"/>
              </a:spcAft>
              <a:buClr>
                <a:schemeClr val="accent1"/>
              </a:buClr>
              <a:buSzTx/>
              <a:buFont typeface="Wingdings" panose="05000000000000000000" pitchFamily="2" charset="2"/>
              <a:buChar char="¡"/>
              <a:defRPr/>
            </a:pPr>
            <a:r>
              <a:rPr kumimoji="0" lang="en-US" altLang="zh-CN" sz="2100" b="0" i="0" u="none" strike="noStrike" kern="0" cap="none" spc="0" normalizeH="0" baseline="0" noProof="0" dirty="0" smtClean="0">
                <a:ln>
                  <a:noFill/>
                </a:ln>
                <a:solidFill>
                  <a:srgbClr val="FF3300"/>
                </a:solidFill>
                <a:effectLst/>
                <a:uLnTx/>
                <a:uFillTx/>
                <a:latin typeface="微软雅黑" panose="020B0503020204020204" charset="-122"/>
                <a:ea typeface="微软雅黑" panose="020B0503020204020204" charset="-122"/>
                <a:cs typeface="+mn-ea"/>
              </a:rPr>
              <a:t> </a:t>
            </a:r>
            <a:r>
              <a:rPr kumimoji="0" lang="en-US" altLang="zh-CN" sz="20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ea"/>
              </a:rPr>
              <a:t>void </a:t>
            </a:r>
            <a:r>
              <a:rPr kumimoji="0" lang="en-US" altLang="zh-CN" sz="2000" b="0" i="0" u="none" strike="noStrike" kern="0" cap="none" spc="0" normalizeH="0" baseline="0" noProof="0" dirty="0" err="1" smtClean="0">
                <a:ln>
                  <a:noFill/>
                </a:ln>
                <a:solidFill>
                  <a:schemeClr val="tx1"/>
                </a:solidFill>
                <a:effectLst/>
                <a:uLnTx/>
                <a:uFillTx/>
                <a:latin typeface="微软雅黑" panose="020B0503020204020204" charset="-122"/>
                <a:ea typeface="微软雅黑" panose="020B0503020204020204" charset="-122"/>
                <a:cs typeface="+mn-ea"/>
              </a:rPr>
              <a:t>glOrtho</a:t>
            </a:r>
            <a:r>
              <a:rPr kumimoji="0" lang="en-US" altLang="zh-CN" sz="20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ea"/>
              </a:rPr>
              <a:t>(</a:t>
            </a:r>
            <a:r>
              <a:rPr kumimoji="0" lang="en-US" altLang="zh-CN" sz="2000" b="0" i="0" u="none" strike="noStrike" kern="0" cap="none" spc="0" normalizeH="0" baseline="0" noProof="0" dirty="0" err="1" smtClean="0">
                <a:ln>
                  <a:noFill/>
                </a:ln>
                <a:solidFill>
                  <a:srgbClr val="FF0000"/>
                </a:solidFill>
                <a:effectLst/>
                <a:uLnTx/>
                <a:uFillTx/>
                <a:latin typeface="微软雅黑" panose="020B0503020204020204" charset="-122"/>
                <a:ea typeface="微软雅黑" panose="020B0503020204020204" charset="-122"/>
                <a:cs typeface="+mn-ea"/>
              </a:rPr>
              <a:t>GLdouble</a:t>
            </a:r>
            <a:r>
              <a:rPr kumimoji="0" lang="en-US" altLang="zh-CN" sz="2000" b="0" i="0" u="none" strike="noStrike" kern="0" cap="none" spc="0" normalizeH="0" baseline="0" noProof="0" dirty="0" smtClean="0">
                <a:ln>
                  <a:noFill/>
                </a:ln>
                <a:solidFill>
                  <a:srgbClr val="FF0000"/>
                </a:solidFill>
                <a:effectLst/>
                <a:uLnTx/>
                <a:uFillTx/>
                <a:latin typeface="微软雅黑" panose="020B0503020204020204" charset="-122"/>
                <a:ea typeface="微软雅黑" panose="020B0503020204020204" charset="-122"/>
                <a:cs typeface="+mn-ea"/>
              </a:rPr>
              <a:t> </a:t>
            </a:r>
            <a:r>
              <a:rPr kumimoji="0" lang="en-US" altLang="zh-CN" sz="2000" b="0" i="0" u="none" strike="noStrike" kern="0" cap="none" spc="0" normalizeH="0" baseline="0" noProof="0" dirty="0" err="1" smtClean="0">
                <a:ln>
                  <a:noFill/>
                </a:ln>
                <a:solidFill>
                  <a:srgbClr val="FF0000"/>
                </a:solidFill>
                <a:effectLst/>
                <a:uLnTx/>
                <a:uFillTx/>
                <a:latin typeface="微软雅黑" panose="020B0503020204020204" charset="-122"/>
                <a:ea typeface="微软雅黑" panose="020B0503020204020204" charset="-122"/>
                <a:cs typeface="+mn-ea"/>
              </a:rPr>
              <a:t>left，GLdouble</a:t>
            </a:r>
            <a:r>
              <a:rPr kumimoji="0" lang="en-US" altLang="zh-CN" sz="2000" b="0" i="0" u="none" strike="noStrike" kern="0" cap="none" spc="0" normalizeH="0" baseline="0" noProof="0" dirty="0" smtClean="0">
                <a:ln>
                  <a:noFill/>
                </a:ln>
                <a:solidFill>
                  <a:srgbClr val="FF0000"/>
                </a:solidFill>
                <a:effectLst/>
                <a:uLnTx/>
                <a:uFillTx/>
                <a:latin typeface="微软雅黑" panose="020B0503020204020204" charset="-122"/>
                <a:ea typeface="微软雅黑" panose="020B0503020204020204" charset="-122"/>
                <a:cs typeface="+mn-ea"/>
              </a:rPr>
              <a:t> </a:t>
            </a:r>
            <a:r>
              <a:rPr kumimoji="0" lang="en-US" altLang="zh-CN" sz="2000" b="0" i="0" u="none" strike="noStrike" kern="0" cap="none" spc="0" normalizeH="0" baseline="0" noProof="0" dirty="0" err="1" smtClean="0">
                <a:ln>
                  <a:noFill/>
                </a:ln>
                <a:solidFill>
                  <a:srgbClr val="FF0000"/>
                </a:solidFill>
                <a:effectLst/>
                <a:uLnTx/>
                <a:uFillTx/>
                <a:latin typeface="微软雅黑" panose="020B0503020204020204" charset="-122"/>
                <a:ea typeface="微软雅黑" panose="020B0503020204020204" charset="-122"/>
                <a:cs typeface="+mn-ea"/>
              </a:rPr>
              <a:t>right，</a:t>
            </a:r>
            <a:r>
              <a:rPr kumimoji="0" lang="en-US" altLang="zh-CN" sz="2000" b="0" i="0" u="none" strike="noStrike" kern="0" cap="none" spc="0" normalizeH="0" baseline="0" noProof="0" dirty="0" err="1" smtClean="0">
                <a:ln>
                  <a:noFill/>
                </a:ln>
                <a:solidFill>
                  <a:srgbClr val="00B050"/>
                </a:solidFill>
                <a:effectLst/>
                <a:uLnTx/>
                <a:uFillTx/>
                <a:latin typeface="微软雅黑" panose="020B0503020204020204" charset="-122"/>
                <a:ea typeface="微软雅黑" panose="020B0503020204020204" charset="-122"/>
                <a:cs typeface="+mn-ea"/>
              </a:rPr>
              <a:t>GLdouble</a:t>
            </a:r>
            <a:r>
              <a:rPr kumimoji="0" lang="en-US" altLang="zh-CN" sz="2000" b="0" i="0" u="none" strike="noStrike" kern="0" cap="none" spc="0" normalizeH="0" baseline="0" noProof="0" dirty="0" smtClean="0">
                <a:ln>
                  <a:noFill/>
                </a:ln>
                <a:solidFill>
                  <a:srgbClr val="00B050"/>
                </a:solidFill>
                <a:effectLst/>
                <a:uLnTx/>
                <a:uFillTx/>
                <a:latin typeface="微软雅黑" panose="020B0503020204020204" charset="-122"/>
                <a:ea typeface="微软雅黑" panose="020B0503020204020204" charset="-122"/>
                <a:cs typeface="+mn-ea"/>
              </a:rPr>
              <a:t> </a:t>
            </a:r>
            <a:r>
              <a:rPr kumimoji="0" lang="en-US" altLang="zh-CN" sz="2000" b="0" i="0" u="none" strike="noStrike" kern="0" cap="none" spc="0" normalizeH="0" baseline="0" noProof="0" dirty="0" err="1" smtClean="0">
                <a:ln>
                  <a:noFill/>
                </a:ln>
                <a:solidFill>
                  <a:srgbClr val="00B050"/>
                </a:solidFill>
                <a:effectLst/>
                <a:uLnTx/>
                <a:uFillTx/>
                <a:latin typeface="微软雅黑" panose="020B0503020204020204" charset="-122"/>
                <a:ea typeface="微软雅黑" panose="020B0503020204020204" charset="-122"/>
                <a:cs typeface="+mn-ea"/>
              </a:rPr>
              <a:t>bottom，GLdouble</a:t>
            </a:r>
            <a:r>
              <a:rPr kumimoji="0" lang="en-US" altLang="zh-CN" sz="2000" b="0" i="0" u="none" strike="noStrike" kern="0" cap="none" spc="0" normalizeH="0" baseline="0" noProof="0" dirty="0" smtClean="0">
                <a:ln>
                  <a:noFill/>
                </a:ln>
                <a:solidFill>
                  <a:srgbClr val="00B050"/>
                </a:solidFill>
                <a:effectLst/>
                <a:uLnTx/>
                <a:uFillTx/>
                <a:latin typeface="微软雅黑" panose="020B0503020204020204" charset="-122"/>
                <a:ea typeface="微软雅黑" panose="020B0503020204020204" charset="-122"/>
                <a:cs typeface="+mn-ea"/>
              </a:rPr>
              <a:t> </a:t>
            </a:r>
            <a:r>
              <a:rPr kumimoji="0" lang="en-US" altLang="zh-CN" sz="2000" b="0" i="0" u="none" strike="noStrike" kern="0" cap="none" spc="0" normalizeH="0" baseline="0" noProof="0" dirty="0" err="1" smtClean="0">
                <a:ln>
                  <a:noFill/>
                </a:ln>
                <a:solidFill>
                  <a:srgbClr val="00B050"/>
                </a:solidFill>
                <a:effectLst/>
                <a:uLnTx/>
                <a:uFillTx/>
                <a:latin typeface="微软雅黑" panose="020B0503020204020204" charset="-122"/>
                <a:ea typeface="微软雅黑" panose="020B0503020204020204" charset="-122"/>
                <a:cs typeface="+mn-ea"/>
              </a:rPr>
              <a:t>top，</a:t>
            </a:r>
            <a:r>
              <a:rPr kumimoji="0" lang="en-US" altLang="zh-CN" sz="2000" b="0" i="0" u="none" strike="noStrike" kern="0" cap="none" spc="0" normalizeH="0" baseline="0" noProof="0" dirty="0" err="1" smtClean="0">
                <a:ln>
                  <a:noFill/>
                </a:ln>
                <a:solidFill>
                  <a:schemeClr val="accent1">
                    <a:lumMod val="50000"/>
                  </a:schemeClr>
                </a:solidFill>
                <a:effectLst/>
                <a:uLnTx/>
                <a:uFillTx/>
                <a:latin typeface="微软雅黑" panose="020B0503020204020204" charset="-122"/>
                <a:ea typeface="微软雅黑" panose="020B0503020204020204" charset="-122"/>
                <a:cs typeface="+mn-ea"/>
              </a:rPr>
              <a:t>GLdouble</a:t>
            </a:r>
            <a:r>
              <a:rPr kumimoji="0" lang="en-US" altLang="zh-CN" sz="2000" b="0" i="0" u="none" strike="noStrike" kern="0" cap="none" spc="0" normalizeH="0" baseline="0" noProof="0" dirty="0" smtClean="0">
                <a:ln>
                  <a:noFill/>
                </a:ln>
                <a:solidFill>
                  <a:schemeClr val="accent1">
                    <a:lumMod val="50000"/>
                  </a:schemeClr>
                </a:solidFill>
                <a:effectLst/>
                <a:uLnTx/>
                <a:uFillTx/>
                <a:latin typeface="微软雅黑" panose="020B0503020204020204" charset="-122"/>
                <a:ea typeface="微软雅黑" panose="020B0503020204020204" charset="-122"/>
                <a:cs typeface="+mn-ea"/>
              </a:rPr>
              <a:t> </a:t>
            </a:r>
            <a:r>
              <a:rPr kumimoji="0" lang="en-US" altLang="zh-CN" sz="2000" b="0" i="0" u="none" strike="noStrike" kern="0" cap="none" spc="0" normalizeH="0" baseline="0" noProof="0" dirty="0" err="1" smtClean="0">
                <a:ln>
                  <a:noFill/>
                </a:ln>
                <a:solidFill>
                  <a:schemeClr val="accent1">
                    <a:lumMod val="50000"/>
                  </a:schemeClr>
                </a:solidFill>
                <a:effectLst/>
                <a:uLnTx/>
                <a:uFillTx/>
                <a:latin typeface="微软雅黑" panose="020B0503020204020204" charset="-122"/>
                <a:ea typeface="微软雅黑" panose="020B0503020204020204" charset="-122"/>
                <a:cs typeface="+mn-ea"/>
              </a:rPr>
              <a:t>near，GLdouble</a:t>
            </a:r>
            <a:r>
              <a:rPr kumimoji="0" lang="en-US" altLang="zh-CN" sz="2000" b="0" i="0" u="none" strike="noStrike" kern="0" cap="none" spc="0" normalizeH="0" baseline="0" noProof="0" dirty="0" smtClean="0">
                <a:ln>
                  <a:noFill/>
                </a:ln>
                <a:solidFill>
                  <a:schemeClr val="accent1">
                    <a:lumMod val="50000"/>
                  </a:schemeClr>
                </a:solidFill>
                <a:effectLst/>
                <a:uLnTx/>
                <a:uFillTx/>
                <a:latin typeface="微软雅黑" panose="020B0503020204020204" charset="-122"/>
                <a:ea typeface="微软雅黑" panose="020B0503020204020204" charset="-122"/>
                <a:cs typeface="+mn-ea"/>
              </a:rPr>
              <a:t> far</a:t>
            </a:r>
            <a:r>
              <a:rPr kumimoji="0" lang="en-US" altLang="zh-CN" sz="2000" b="0"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ea"/>
              </a:rPr>
              <a:t>);</a:t>
            </a:r>
            <a:endParaRPr kumimoji="0" lang="en-US" altLang="zh-CN" sz="2100" b="0" i="0" u="none" strike="noStrike" kern="0" cap="none" spc="0" normalizeH="0" baseline="0" noProof="0" dirty="0" smtClean="0">
              <a:ln>
                <a:noFill/>
              </a:ln>
              <a:solidFill>
                <a:srgbClr val="FF3300"/>
              </a:solidFill>
              <a:effectLst/>
              <a:uLnTx/>
              <a:uFillTx/>
              <a:latin typeface="微软雅黑" panose="020B0503020204020204" charset="-122"/>
              <a:ea typeface="微软雅黑" panose="020B0503020204020204" charset="-122"/>
              <a:cs typeface="+mn-ea"/>
            </a:endParaRPr>
          </a:p>
        </p:txBody>
      </p:sp>
      <p:sp>
        <p:nvSpPr>
          <p:cNvPr id="77826" name="Rectangle 2"/>
          <p:cNvSpPr>
            <a:spLocks noGrp="1"/>
          </p:cNvSpPr>
          <p:nvPr>
            <p:ph type="title"/>
          </p:nvPr>
        </p:nvSpPr>
        <p:spPr/>
        <p:txBody>
          <a:bodyPr vert="horz" wrap="square" lIns="91440" tIns="45720" rIns="91440" bIns="45720" anchor="ctr" anchorCtr="0"/>
          <a:p>
            <a:pPr>
              <a:buNone/>
            </a:pPr>
            <a:r>
              <a:rPr lang="zh-CN" altLang="en-US" baseline="0" dirty="0">
                <a:latin typeface="楷体" panose="02010609060101010101" pitchFamily="49" charset="-122"/>
                <a:ea typeface="楷体" panose="02010609060101010101" pitchFamily="49" charset="-122"/>
                <a:cs typeface="+mj-cs"/>
              </a:rPr>
              <a:t>正投影下的三维裁剪</a:t>
            </a:r>
            <a:r>
              <a:rPr lang="en-US" altLang="zh-CN" baseline="0" dirty="0">
                <a:latin typeface="楷体" panose="02010609060101010101" pitchFamily="49" charset="-122"/>
                <a:ea typeface="楷体" panose="02010609060101010101" pitchFamily="49" charset="-122"/>
                <a:cs typeface="+mj-cs"/>
              </a:rPr>
              <a:t>-OpenGL</a:t>
            </a:r>
            <a:r>
              <a:rPr lang="zh-CN" altLang="en-US" baseline="0" dirty="0">
                <a:latin typeface="楷体" panose="02010609060101010101" pitchFamily="49" charset="-122"/>
                <a:ea typeface="楷体" panose="02010609060101010101" pitchFamily="49" charset="-122"/>
                <a:cs typeface="+mj-cs"/>
              </a:rPr>
              <a:t>（了解）</a:t>
            </a:r>
            <a:endParaRPr lang="zh-CN" altLang="en-US" baseline="0" dirty="0">
              <a:latin typeface="楷体" panose="02010609060101010101" pitchFamily="49" charset="-122"/>
              <a:ea typeface="楷体" panose="02010609060101010101" pitchFamily="49" charset="-122"/>
              <a:cs typeface="+mj-cs"/>
            </a:endParaRPr>
          </a:p>
        </p:txBody>
      </p:sp>
      <p:pic>
        <p:nvPicPr>
          <p:cNvPr id="77827" name="Picture 5" descr="http://blog.programfan.com/upfile/200610/20061007151619.gif"/>
          <p:cNvPicPr>
            <a:picLocks noChangeAspect="1"/>
          </p:cNvPicPr>
          <p:nvPr/>
        </p:nvPicPr>
        <p:blipFill>
          <a:blip r:embed="rId1" r:link="rId2"/>
          <a:stretch>
            <a:fillRect/>
          </a:stretch>
        </p:blipFill>
        <p:spPr>
          <a:xfrm>
            <a:off x="381000" y="3962400"/>
            <a:ext cx="4292600" cy="2362200"/>
          </a:xfrm>
          <a:prstGeom prst="rect">
            <a:avLst/>
          </a:prstGeom>
          <a:noFill/>
          <a:ln w="9525">
            <a:noFill/>
          </a:ln>
        </p:spPr>
      </p:pic>
      <p:grpSp>
        <p:nvGrpSpPr>
          <p:cNvPr id="77828" name="Group 1078"/>
          <p:cNvGrpSpPr/>
          <p:nvPr/>
        </p:nvGrpSpPr>
        <p:grpSpPr>
          <a:xfrm>
            <a:off x="4854575" y="3602038"/>
            <a:ext cx="3733800" cy="2698750"/>
            <a:chOff x="3408" y="1104"/>
            <a:chExt cx="2352" cy="1700"/>
          </a:xfrm>
        </p:grpSpPr>
        <p:sp>
          <p:nvSpPr>
            <p:cNvPr id="77829" name="Line 1027"/>
            <p:cNvSpPr/>
            <p:nvPr/>
          </p:nvSpPr>
          <p:spPr>
            <a:xfrm flipH="1">
              <a:off x="4240" y="1953"/>
              <a:ext cx="382" cy="672"/>
            </a:xfrm>
            <a:prstGeom prst="line">
              <a:avLst/>
            </a:prstGeom>
            <a:ln w="9525" cap="flat" cmpd="sng">
              <a:solidFill>
                <a:schemeClr val="accent2"/>
              </a:solidFill>
              <a:prstDash val="solid"/>
              <a:round/>
              <a:headEnd type="none" w="med" len="med"/>
              <a:tailEnd type="triangle" w="med" len="med"/>
            </a:ln>
          </p:spPr>
        </p:sp>
        <p:sp>
          <p:nvSpPr>
            <p:cNvPr id="77830" name="Line 1028"/>
            <p:cNvSpPr/>
            <p:nvPr/>
          </p:nvSpPr>
          <p:spPr>
            <a:xfrm flipV="1">
              <a:off x="4629" y="1175"/>
              <a:ext cx="414" cy="767"/>
            </a:xfrm>
            <a:prstGeom prst="line">
              <a:avLst/>
            </a:prstGeom>
            <a:ln w="19050" cap="flat" cmpd="sng">
              <a:solidFill>
                <a:srgbClr val="0000FF"/>
              </a:solidFill>
              <a:prstDash val="sysDot"/>
              <a:round/>
              <a:headEnd type="none" w="med" len="med"/>
              <a:tailEnd type="none" w="med" len="med"/>
            </a:ln>
          </p:spPr>
        </p:sp>
        <p:sp>
          <p:nvSpPr>
            <p:cNvPr id="77831" name="Rectangle 1029"/>
            <p:cNvSpPr/>
            <p:nvPr/>
          </p:nvSpPr>
          <p:spPr>
            <a:xfrm>
              <a:off x="4393" y="1425"/>
              <a:ext cx="726" cy="602"/>
            </a:xfrm>
            <a:prstGeom prst="rect">
              <a:avLst/>
            </a:prstGeom>
            <a:solidFill>
              <a:srgbClr val="FF99CC">
                <a:alpha val="50195"/>
              </a:srgbClr>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sp>
          <p:nvSpPr>
            <p:cNvPr id="77832" name="Line 1030"/>
            <p:cNvSpPr/>
            <p:nvPr/>
          </p:nvSpPr>
          <p:spPr>
            <a:xfrm>
              <a:off x="4622" y="1953"/>
              <a:ext cx="803" cy="0"/>
            </a:xfrm>
            <a:prstGeom prst="line">
              <a:avLst/>
            </a:prstGeom>
            <a:ln w="9525" cap="flat" cmpd="sng">
              <a:solidFill>
                <a:srgbClr val="0000FF"/>
              </a:solidFill>
              <a:prstDash val="solid"/>
              <a:round/>
              <a:headEnd type="none" w="med" len="med"/>
              <a:tailEnd type="triangle" w="med" len="med"/>
            </a:ln>
          </p:spPr>
        </p:sp>
        <p:sp>
          <p:nvSpPr>
            <p:cNvPr id="77833" name="Line 1031"/>
            <p:cNvSpPr/>
            <p:nvPr/>
          </p:nvSpPr>
          <p:spPr>
            <a:xfrm flipV="1">
              <a:off x="4622" y="1281"/>
              <a:ext cx="0" cy="672"/>
            </a:xfrm>
            <a:prstGeom prst="line">
              <a:avLst/>
            </a:prstGeom>
            <a:ln w="9525" cap="flat" cmpd="sng">
              <a:solidFill>
                <a:srgbClr val="0000FF"/>
              </a:solidFill>
              <a:prstDash val="solid"/>
              <a:round/>
              <a:headEnd type="none" w="med" len="med"/>
              <a:tailEnd type="triangle" w="med" len="med"/>
            </a:ln>
          </p:spPr>
        </p:sp>
        <p:sp>
          <p:nvSpPr>
            <p:cNvPr id="77834" name="Rectangle 1032"/>
            <p:cNvSpPr/>
            <p:nvPr/>
          </p:nvSpPr>
          <p:spPr>
            <a:xfrm>
              <a:off x="4087" y="1847"/>
              <a:ext cx="760" cy="675"/>
            </a:xfrm>
            <a:prstGeom prst="rect">
              <a:avLst/>
            </a:prstGeom>
            <a:solidFill>
              <a:srgbClr val="00FF00">
                <a:alpha val="50195"/>
              </a:srgbClr>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ndParaRPr>
            </a:p>
          </p:txBody>
        </p:sp>
        <p:sp>
          <p:nvSpPr>
            <p:cNvPr id="77835" name="Line 1033"/>
            <p:cNvSpPr/>
            <p:nvPr/>
          </p:nvSpPr>
          <p:spPr>
            <a:xfrm flipV="1">
              <a:off x="4852" y="2027"/>
              <a:ext cx="267" cy="494"/>
            </a:xfrm>
            <a:prstGeom prst="line">
              <a:avLst/>
            </a:prstGeom>
            <a:ln w="9525" cap="flat" cmpd="sng">
              <a:solidFill>
                <a:schemeClr val="tx1"/>
              </a:solidFill>
              <a:prstDash val="solid"/>
              <a:round/>
              <a:headEnd type="none" w="med" len="med"/>
              <a:tailEnd type="none" w="med" len="med"/>
            </a:ln>
          </p:spPr>
        </p:sp>
        <p:sp>
          <p:nvSpPr>
            <p:cNvPr id="77836" name="Line 1034"/>
            <p:cNvSpPr/>
            <p:nvPr/>
          </p:nvSpPr>
          <p:spPr>
            <a:xfrm flipV="1">
              <a:off x="4087" y="1425"/>
              <a:ext cx="306" cy="422"/>
            </a:xfrm>
            <a:prstGeom prst="line">
              <a:avLst/>
            </a:prstGeom>
            <a:ln w="9525" cap="flat" cmpd="sng">
              <a:solidFill>
                <a:schemeClr val="tx1"/>
              </a:solidFill>
              <a:prstDash val="solid"/>
              <a:round/>
              <a:headEnd type="none" w="med" len="med"/>
              <a:tailEnd type="none" w="med" len="med"/>
            </a:ln>
          </p:spPr>
        </p:sp>
        <p:sp>
          <p:nvSpPr>
            <p:cNvPr id="77837" name="Line 1035"/>
            <p:cNvSpPr/>
            <p:nvPr/>
          </p:nvSpPr>
          <p:spPr>
            <a:xfrm flipV="1">
              <a:off x="4847" y="1425"/>
              <a:ext cx="272" cy="422"/>
            </a:xfrm>
            <a:prstGeom prst="line">
              <a:avLst/>
            </a:prstGeom>
            <a:ln w="9525" cap="flat" cmpd="sng">
              <a:solidFill>
                <a:schemeClr val="tx1"/>
              </a:solidFill>
              <a:prstDash val="solid"/>
              <a:round/>
              <a:headEnd type="none" w="med" len="med"/>
              <a:tailEnd type="none" w="med" len="med"/>
            </a:ln>
          </p:spPr>
        </p:sp>
        <p:sp>
          <p:nvSpPr>
            <p:cNvPr id="77838" name="Line 1036"/>
            <p:cNvSpPr/>
            <p:nvPr/>
          </p:nvSpPr>
          <p:spPr>
            <a:xfrm flipV="1">
              <a:off x="4087" y="2027"/>
              <a:ext cx="306" cy="495"/>
            </a:xfrm>
            <a:prstGeom prst="line">
              <a:avLst/>
            </a:prstGeom>
            <a:ln w="9525" cap="rnd" cmpd="sng">
              <a:solidFill>
                <a:schemeClr val="tx1"/>
              </a:solidFill>
              <a:prstDash val="sysDot"/>
              <a:round/>
              <a:headEnd type="none" w="med" len="med"/>
              <a:tailEnd type="none" w="med" len="med"/>
            </a:ln>
          </p:spPr>
        </p:sp>
        <p:sp>
          <p:nvSpPr>
            <p:cNvPr id="77839" name="Oval 1037"/>
            <p:cNvSpPr/>
            <p:nvPr/>
          </p:nvSpPr>
          <p:spPr>
            <a:xfrm>
              <a:off x="4724" y="1708"/>
              <a:ext cx="38" cy="35"/>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ndParaRPr>
            </a:p>
          </p:txBody>
        </p:sp>
        <p:sp>
          <p:nvSpPr>
            <p:cNvPr id="77840" name="Text Box 1038"/>
            <p:cNvSpPr txBox="1"/>
            <p:nvPr/>
          </p:nvSpPr>
          <p:spPr>
            <a:xfrm>
              <a:off x="4240" y="2554"/>
              <a:ext cx="191" cy="250"/>
            </a:xfrm>
            <a:prstGeom prst="rect">
              <a:avLst/>
            </a:prstGeom>
            <a:noFill/>
            <a:ln w="9525">
              <a:noFill/>
            </a:ln>
          </p:spPr>
          <p:txBody>
            <a:bodyPr anchor="t" anchorCtr="0">
              <a:spAutoFit/>
            </a:bodyPr>
            <a:p>
              <a:pPr>
                <a:spcBef>
                  <a:spcPct val="50000"/>
                </a:spcBef>
              </a:pPr>
              <a:r>
                <a:rPr lang="en-US" altLang="zh-TW" sz="2000" i="1" dirty="0">
                  <a:latin typeface="Arial" panose="020B0604020202020204" pitchFamily="34" charset="0"/>
                  <a:ea typeface="PMingLiU" pitchFamily="18" charset="-120"/>
                </a:rPr>
                <a:t>z</a:t>
              </a:r>
              <a:endParaRPr lang="en-US" altLang="zh-TW" sz="2000" i="1" dirty="0">
                <a:latin typeface="Arial" panose="020B0604020202020204" pitchFamily="34" charset="0"/>
                <a:ea typeface="PMingLiU" pitchFamily="18" charset="-120"/>
              </a:endParaRPr>
            </a:p>
          </p:txBody>
        </p:sp>
        <p:sp>
          <p:nvSpPr>
            <p:cNvPr id="77841" name="Text Box 1039"/>
            <p:cNvSpPr txBox="1"/>
            <p:nvPr/>
          </p:nvSpPr>
          <p:spPr>
            <a:xfrm>
              <a:off x="4508" y="1104"/>
              <a:ext cx="191" cy="250"/>
            </a:xfrm>
            <a:prstGeom prst="rect">
              <a:avLst/>
            </a:prstGeom>
            <a:noFill/>
            <a:ln w="9525">
              <a:noFill/>
            </a:ln>
          </p:spPr>
          <p:txBody>
            <a:bodyPr anchor="t" anchorCtr="0">
              <a:spAutoFit/>
            </a:bodyPr>
            <a:p>
              <a:pPr>
                <a:spcBef>
                  <a:spcPct val="50000"/>
                </a:spcBef>
              </a:pPr>
              <a:r>
                <a:rPr lang="en-US" altLang="zh-TW" sz="2000" i="1" dirty="0">
                  <a:latin typeface="Arial" panose="020B0604020202020204" pitchFamily="34" charset="0"/>
                  <a:ea typeface="PMingLiU" pitchFamily="18" charset="-120"/>
                </a:rPr>
                <a:t>y</a:t>
              </a:r>
              <a:endParaRPr lang="en-US" altLang="zh-TW" sz="2000" i="1" dirty="0">
                <a:latin typeface="Arial" panose="020B0604020202020204" pitchFamily="34" charset="0"/>
                <a:ea typeface="PMingLiU" pitchFamily="18" charset="-120"/>
              </a:endParaRPr>
            </a:p>
          </p:txBody>
        </p:sp>
        <p:sp>
          <p:nvSpPr>
            <p:cNvPr id="77842" name="Oval 1040"/>
            <p:cNvSpPr/>
            <p:nvPr/>
          </p:nvSpPr>
          <p:spPr>
            <a:xfrm>
              <a:off x="4457" y="2171"/>
              <a:ext cx="38" cy="35"/>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endParaRPr lang="zh-CN" altLang="en-US" dirty="0">
                <a:latin typeface="Arial" panose="020B0604020202020204" pitchFamily="34" charset="0"/>
              </a:endParaRPr>
            </a:p>
          </p:txBody>
        </p:sp>
        <p:sp>
          <p:nvSpPr>
            <p:cNvPr id="77843" name="Text Box 1041"/>
            <p:cNvSpPr txBox="1"/>
            <p:nvPr/>
          </p:nvSpPr>
          <p:spPr>
            <a:xfrm>
              <a:off x="5119" y="1316"/>
              <a:ext cx="641" cy="250"/>
            </a:xfrm>
            <a:prstGeom prst="rect">
              <a:avLst/>
            </a:prstGeom>
            <a:noFill/>
            <a:ln w="9525">
              <a:noFill/>
            </a:ln>
          </p:spPr>
          <p:txBody>
            <a:bodyPr anchor="t" anchorCtr="0">
              <a:spAutoFit/>
            </a:bodyPr>
            <a:p>
              <a:pPr>
                <a:spcBef>
                  <a:spcPct val="50000"/>
                </a:spcBef>
              </a:pPr>
              <a:r>
                <a:rPr lang="en-US" altLang="zh-TW" sz="2000" dirty="0">
                  <a:latin typeface="Arial" panose="020B0604020202020204" pitchFamily="34" charset="0"/>
                  <a:ea typeface="PMingLiU" pitchFamily="18" charset="-120"/>
                </a:rPr>
                <a:t>(</a:t>
              </a:r>
              <a:r>
                <a:rPr lang="en-US" altLang="zh-TW" sz="2000" i="1" dirty="0">
                  <a:latin typeface="Arial" panose="020B0604020202020204" pitchFamily="34" charset="0"/>
                  <a:ea typeface="PMingLiU" pitchFamily="18" charset="-120"/>
                </a:rPr>
                <a:t>1,1,-1</a:t>
              </a:r>
              <a:r>
                <a:rPr lang="en-US" altLang="zh-TW" sz="2000" dirty="0">
                  <a:latin typeface="Arial" panose="020B0604020202020204" pitchFamily="34" charset="0"/>
                  <a:ea typeface="PMingLiU" pitchFamily="18" charset="-120"/>
                </a:rPr>
                <a:t>)</a:t>
              </a:r>
              <a:endParaRPr lang="en-US" altLang="zh-TW" sz="2000" i="1" dirty="0">
                <a:latin typeface="Arial" panose="020B0604020202020204" pitchFamily="34" charset="0"/>
                <a:ea typeface="PMingLiU" pitchFamily="18" charset="-120"/>
              </a:endParaRPr>
            </a:p>
          </p:txBody>
        </p:sp>
        <p:sp>
          <p:nvSpPr>
            <p:cNvPr id="77844" name="Text Box 1042"/>
            <p:cNvSpPr txBox="1"/>
            <p:nvPr/>
          </p:nvSpPr>
          <p:spPr>
            <a:xfrm>
              <a:off x="4852" y="2485"/>
              <a:ext cx="620" cy="250"/>
            </a:xfrm>
            <a:prstGeom prst="rect">
              <a:avLst/>
            </a:prstGeom>
            <a:noFill/>
            <a:ln w="9525">
              <a:noFill/>
            </a:ln>
          </p:spPr>
          <p:txBody>
            <a:bodyPr anchor="t" anchorCtr="0">
              <a:spAutoFit/>
            </a:bodyPr>
            <a:p>
              <a:pPr>
                <a:spcBef>
                  <a:spcPct val="50000"/>
                </a:spcBef>
              </a:pPr>
              <a:r>
                <a:rPr lang="en-US" altLang="zh-TW" sz="2000" dirty="0">
                  <a:latin typeface="Arial" panose="020B0604020202020204" pitchFamily="34" charset="0"/>
                  <a:ea typeface="PMingLiU" pitchFamily="18" charset="-120"/>
                </a:rPr>
                <a:t>(</a:t>
              </a:r>
              <a:r>
                <a:rPr lang="en-US" altLang="zh-TW" sz="2000" i="1" dirty="0">
                  <a:latin typeface="Arial" panose="020B0604020202020204" pitchFamily="34" charset="0"/>
                  <a:ea typeface="PMingLiU" pitchFamily="18" charset="-120"/>
                </a:rPr>
                <a:t>1,-1,1</a:t>
              </a:r>
              <a:r>
                <a:rPr lang="en-US" altLang="zh-TW" sz="2000" dirty="0">
                  <a:latin typeface="Arial" panose="020B0604020202020204" pitchFamily="34" charset="0"/>
                  <a:ea typeface="PMingLiU" pitchFamily="18" charset="-120"/>
                </a:rPr>
                <a:t>)</a:t>
              </a:r>
              <a:endParaRPr lang="en-US" altLang="zh-TW" sz="2000" i="1" dirty="0">
                <a:latin typeface="Arial" panose="020B0604020202020204" pitchFamily="34" charset="0"/>
                <a:ea typeface="PMingLiU" pitchFamily="18" charset="-120"/>
              </a:endParaRPr>
            </a:p>
          </p:txBody>
        </p:sp>
        <p:sp>
          <p:nvSpPr>
            <p:cNvPr id="77845" name="Text Box 1043"/>
            <p:cNvSpPr txBox="1"/>
            <p:nvPr/>
          </p:nvSpPr>
          <p:spPr>
            <a:xfrm>
              <a:off x="3504" y="1705"/>
              <a:ext cx="621" cy="250"/>
            </a:xfrm>
            <a:prstGeom prst="rect">
              <a:avLst/>
            </a:prstGeom>
            <a:noFill/>
            <a:ln w="9525">
              <a:noFill/>
            </a:ln>
          </p:spPr>
          <p:txBody>
            <a:bodyPr anchor="t" anchorCtr="0">
              <a:spAutoFit/>
            </a:bodyPr>
            <a:p>
              <a:pPr>
                <a:spcBef>
                  <a:spcPct val="50000"/>
                </a:spcBef>
              </a:pPr>
              <a:r>
                <a:rPr lang="en-US" altLang="zh-TW" sz="2000" dirty="0">
                  <a:latin typeface="Arial" panose="020B0604020202020204" pitchFamily="34" charset="0"/>
                  <a:ea typeface="PMingLiU" pitchFamily="18" charset="-120"/>
                </a:rPr>
                <a:t>(</a:t>
              </a:r>
              <a:r>
                <a:rPr lang="en-US" altLang="zh-TW" sz="2000" i="1" dirty="0">
                  <a:latin typeface="Arial" panose="020B0604020202020204" pitchFamily="34" charset="0"/>
                  <a:ea typeface="PMingLiU" pitchFamily="18" charset="-120"/>
                </a:rPr>
                <a:t>-1,1,1</a:t>
              </a:r>
              <a:r>
                <a:rPr lang="en-US" altLang="zh-TW" sz="2000" dirty="0">
                  <a:latin typeface="Arial" panose="020B0604020202020204" pitchFamily="34" charset="0"/>
                  <a:ea typeface="PMingLiU" pitchFamily="18" charset="-120"/>
                </a:rPr>
                <a:t>)</a:t>
              </a:r>
              <a:endParaRPr lang="en-US" altLang="zh-TW" sz="2000" i="1" dirty="0">
                <a:latin typeface="Arial" panose="020B0604020202020204" pitchFamily="34" charset="0"/>
                <a:ea typeface="PMingLiU" pitchFamily="18" charset="-120"/>
              </a:endParaRPr>
            </a:p>
          </p:txBody>
        </p:sp>
        <p:sp>
          <p:nvSpPr>
            <p:cNvPr id="77846" name="Text Box 1044"/>
            <p:cNvSpPr txBox="1"/>
            <p:nvPr/>
          </p:nvSpPr>
          <p:spPr>
            <a:xfrm>
              <a:off x="3408" y="2414"/>
              <a:ext cx="717" cy="250"/>
            </a:xfrm>
            <a:prstGeom prst="rect">
              <a:avLst/>
            </a:prstGeom>
            <a:noFill/>
            <a:ln w="9525">
              <a:noFill/>
            </a:ln>
          </p:spPr>
          <p:txBody>
            <a:bodyPr anchor="t" anchorCtr="0">
              <a:spAutoFit/>
            </a:bodyPr>
            <a:p>
              <a:pPr>
                <a:spcBef>
                  <a:spcPct val="50000"/>
                </a:spcBef>
              </a:pPr>
              <a:r>
                <a:rPr lang="en-US" altLang="zh-TW" sz="2000" dirty="0">
                  <a:latin typeface="Arial" panose="020B0604020202020204" pitchFamily="34" charset="0"/>
                  <a:ea typeface="PMingLiU" pitchFamily="18" charset="-120"/>
                </a:rPr>
                <a:t>(</a:t>
              </a:r>
              <a:r>
                <a:rPr lang="en-US" altLang="zh-TW" sz="2000" i="1" dirty="0">
                  <a:latin typeface="Arial" panose="020B0604020202020204" pitchFamily="34" charset="0"/>
                  <a:ea typeface="PMingLiU" pitchFamily="18" charset="-120"/>
                </a:rPr>
                <a:t>-1,-1,1</a:t>
              </a:r>
              <a:r>
                <a:rPr lang="en-US" altLang="zh-TW" sz="2000" dirty="0">
                  <a:latin typeface="Arial" panose="020B0604020202020204" pitchFamily="34" charset="0"/>
                  <a:ea typeface="PMingLiU" pitchFamily="18" charset="-120"/>
                </a:rPr>
                <a:t>)</a:t>
              </a:r>
              <a:endParaRPr lang="en-US" altLang="zh-TW" sz="2000" i="1" dirty="0">
                <a:latin typeface="Arial" panose="020B0604020202020204" pitchFamily="34" charset="0"/>
                <a:ea typeface="PMingLiU" pitchFamily="18" charset="-120"/>
              </a:endParaRPr>
            </a:p>
          </p:txBody>
        </p:sp>
        <p:sp>
          <p:nvSpPr>
            <p:cNvPr id="77847" name="Text Box 1045"/>
            <p:cNvSpPr txBox="1"/>
            <p:nvPr/>
          </p:nvSpPr>
          <p:spPr>
            <a:xfrm>
              <a:off x="3744" y="1281"/>
              <a:ext cx="687" cy="250"/>
            </a:xfrm>
            <a:prstGeom prst="rect">
              <a:avLst/>
            </a:prstGeom>
            <a:noFill/>
            <a:ln w="9525">
              <a:noFill/>
            </a:ln>
          </p:spPr>
          <p:txBody>
            <a:bodyPr anchor="t" anchorCtr="0">
              <a:spAutoFit/>
            </a:bodyPr>
            <a:p>
              <a:pPr>
                <a:spcBef>
                  <a:spcPct val="50000"/>
                </a:spcBef>
              </a:pPr>
              <a:r>
                <a:rPr lang="en-US" altLang="zh-TW" sz="2000" dirty="0">
                  <a:latin typeface="Arial" panose="020B0604020202020204" pitchFamily="34" charset="0"/>
                  <a:ea typeface="PMingLiU" pitchFamily="18" charset="-120"/>
                </a:rPr>
                <a:t>(</a:t>
              </a:r>
              <a:r>
                <a:rPr lang="en-US" altLang="zh-TW" sz="2000" i="1" dirty="0">
                  <a:latin typeface="Arial" panose="020B0604020202020204" pitchFamily="34" charset="0"/>
                  <a:ea typeface="PMingLiU" pitchFamily="18" charset="-120"/>
                </a:rPr>
                <a:t>-1,1,-1</a:t>
              </a:r>
              <a:r>
                <a:rPr lang="en-US" altLang="zh-TW" sz="2000" dirty="0">
                  <a:latin typeface="Arial" panose="020B0604020202020204" pitchFamily="34" charset="0"/>
                  <a:ea typeface="PMingLiU" pitchFamily="18" charset="-120"/>
                </a:rPr>
                <a:t>)</a:t>
              </a:r>
              <a:endParaRPr lang="en-US" altLang="zh-TW" sz="2000" i="1" dirty="0">
                <a:latin typeface="Arial" panose="020B0604020202020204" pitchFamily="34" charset="0"/>
                <a:ea typeface="PMingLiU" pitchFamily="18" charset="-120"/>
              </a:endParaRPr>
            </a:p>
          </p:txBody>
        </p:sp>
        <p:sp>
          <p:nvSpPr>
            <p:cNvPr id="77848" name="Text Box 1039"/>
            <p:cNvSpPr txBox="1"/>
            <p:nvPr/>
          </p:nvSpPr>
          <p:spPr>
            <a:xfrm>
              <a:off x="5436" y="1902"/>
              <a:ext cx="191" cy="250"/>
            </a:xfrm>
            <a:prstGeom prst="rect">
              <a:avLst/>
            </a:prstGeom>
            <a:noFill/>
            <a:ln w="9525">
              <a:noFill/>
            </a:ln>
          </p:spPr>
          <p:txBody>
            <a:bodyPr anchor="t" anchorCtr="0">
              <a:spAutoFit/>
            </a:bodyPr>
            <a:p>
              <a:pPr>
                <a:spcBef>
                  <a:spcPct val="50000"/>
                </a:spcBef>
              </a:pPr>
              <a:r>
                <a:rPr lang="en-US" altLang="zh-CN" sz="2000" i="1" dirty="0">
                  <a:latin typeface="Arial" panose="020B0604020202020204" pitchFamily="34" charset="0"/>
                  <a:ea typeface="PMingLiU" pitchFamily="18" charset="-120"/>
                </a:rPr>
                <a:t>x</a:t>
              </a:r>
              <a:endParaRPr lang="en-US" altLang="zh-TW" sz="2000" i="1" dirty="0">
                <a:latin typeface="Arial" panose="020B0604020202020204" pitchFamily="34" charset="0"/>
                <a:ea typeface="PMingLiU" pitchFamily="18" charset="-120"/>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Rectangle 3"/>
          <p:cNvSpPr>
            <a:spLocks noGrp="1"/>
          </p:cNvSpPr>
          <p:nvPr>
            <p:ph idx="1"/>
          </p:nvPr>
        </p:nvSpPr>
        <p:spPr>
          <a:xfrm>
            <a:off x="457200" y="1296988"/>
            <a:ext cx="8229600" cy="4829175"/>
          </a:xfrm>
        </p:spPr>
        <p:txBody>
          <a:bodyPr vert="horz" wrap="square" lIns="91440" tIns="45720" rIns="91440" bIns="45720" numCol="1" anchor="t" anchorCtr="0" compatLnSpc="1"/>
          <a:lstStyle/>
          <a:p>
            <a:pPr marL="0" marR="0" lvl="0" indent="0" algn="l" defTabSz="914400" rtl="0" eaLnBrk="0" fontAlgn="base" latinLnBrk="0" hangingPunct="0">
              <a:lnSpc>
                <a:spcPct val="120000"/>
              </a:lnSpc>
              <a:spcBef>
                <a:spcPts val="600"/>
              </a:spcBef>
              <a:spcAft>
                <a:spcPct val="0"/>
              </a:spcAft>
              <a:buClrTx/>
              <a:buSzTx/>
              <a:buFontTx/>
              <a:buNone/>
              <a:defRPr/>
            </a:pPr>
            <a:r>
              <a:rPr kumimoji="0" lang="zh-CN" altLang="en-US" sz="2400" b="0"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正投影下的视见体</a:t>
            </a:r>
            <a:endParaRPr kumimoji="0" lang="zh-CN" altLang="en-US" sz="2400" b="0"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20000"/>
              </a:lnSpc>
              <a:spcBef>
                <a:spcPts val="600"/>
              </a:spcBef>
              <a:spcAft>
                <a:spcPct val="0"/>
              </a:spcAft>
              <a:buClrTx/>
              <a:buSzTx/>
              <a:buFontTx/>
              <a:buChar char="•"/>
              <a:defRPr/>
            </a:pPr>
            <a:r>
              <a:rPr kumimoji="0" lang="zh-CN" altLang="en-US" sz="2400" b="0"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窗口和观察方向构成一个无限的矩形平行管道</a:t>
            </a:r>
            <a:endParaRPr kumimoji="0" lang="zh-CN" altLang="en-US" sz="2400" b="0"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20000"/>
              </a:lnSpc>
              <a:spcBef>
                <a:spcPts val="600"/>
              </a:spcBef>
              <a:spcAft>
                <a:spcPct val="0"/>
              </a:spcAft>
              <a:buClrTx/>
              <a:buSzTx/>
              <a:buFontTx/>
              <a:buChar char="•"/>
              <a:defRPr/>
            </a:pPr>
            <a:r>
              <a:rPr kumimoji="0" lang="zh-CN" altLang="en-US" sz="2400" b="0"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加入远近裁剪平面后，形成有限的长方体</a:t>
            </a:r>
            <a:endParaRPr kumimoji="0" lang="zh-CN" altLang="en-US" sz="2400" b="0" i="0" u="none" strike="noStrike" kern="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78850" name="Rectangle 2"/>
          <p:cNvSpPr>
            <a:spLocks noGrp="1"/>
          </p:cNvSpPr>
          <p:nvPr>
            <p:ph type="title"/>
          </p:nvPr>
        </p:nvSpPr>
        <p:spPr/>
        <p:txBody>
          <a:bodyPr vert="horz" wrap="square" lIns="91440" tIns="45720" rIns="91440" bIns="45720" anchor="ctr" anchorCtr="0"/>
          <a:p>
            <a:pPr>
              <a:buNone/>
            </a:pPr>
            <a:r>
              <a:rPr lang="zh-CN" altLang="en-US" baseline="0" dirty="0">
                <a:latin typeface="楷体" panose="02010609060101010101" pitchFamily="49" charset="-122"/>
                <a:ea typeface="楷体" panose="02010609060101010101" pitchFamily="49" charset="-122"/>
                <a:cs typeface="+mj-cs"/>
              </a:rPr>
              <a:t>正投影下的三维裁剪</a:t>
            </a:r>
            <a:r>
              <a:rPr lang="en-US" altLang="zh-CN" baseline="0" dirty="0">
                <a:latin typeface="楷体" panose="02010609060101010101" pitchFamily="49" charset="-122"/>
                <a:ea typeface="楷体" panose="02010609060101010101" pitchFamily="49" charset="-122"/>
                <a:cs typeface="+mj-cs"/>
              </a:rPr>
              <a:t>-OpenGL</a:t>
            </a:r>
            <a:r>
              <a:rPr lang="zh-CN" altLang="en-US" baseline="0" dirty="0">
                <a:latin typeface="楷体" panose="02010609060101010101" pitchFamily="49" charset="-122"/>
                <a:ea typeface="楷体" panose="02010609060101010101" pitchFamily="49" charset="-122"/>
                <a:cs typeface="+mj-cs"/>
              </a:rPr>
              <a:t>（了解）</a:t>
            </a:r>
            <a:endParaRPr lang="zh-CN" altLang="en-US" baseline="0" dirty="0">
              <a:latin typeface="微软雅黑" panose="020B0503020204020204" charset="-122"/>
              <a:ea typeface="微软雅黑" panose="020B0503020204020204" charset="-122"/>
              <a:cs typeface="+mj-cs"/>
            </a:endParaRPr>
          </a:p>
        </p:txBody>
      </p:sp>
      <p:grpSp>
        <p:nvGrpSpPr>
          <p:cNvPr id="78851" name="组合 152582"/>
          <p:cNvGrpSpPr/>
          <p:nvPr/>
        </p:nvGrpSpPr>
        <p:grpSpPr>
          <a:xfrm>
            <a:off x="719138" y="3694113"/>
            <a:ext cx="7705725" cy="2598737"/>
            <a:chOff x="1620" y="7209"/>
            <a:chExt cx="7780" cy="3120"/>
          </a:xfrm>
        </p:grpSpPr>
        <p:grpSp>
          <p:nvGrpSpPr>
            <p:cNvPr id="78852" name="组合 152583"/>
            <p:cNvGrpSpPr/>
            <p:nvPr/>
          </p:nvGrpSpPr>
          <p:grpSpPr>
            <a:xfrm>
              <a:off x="2340" y="7209"/>
              <a:ext cx="6660" cy="2811"/>
              <a:chOff x="2340" y="7212"/>
              <a:chExt cx="6660" cy="2811"/>
            </a:xfrm>
          </p:grpSpPr>
          <p:grpSp>
            <p:nvGrpSpPr>
              <p:cNvPr id="78853" name="组合 152584"/>
              <p:cNvGrpSpPr/>
              <p:nvPr/>
            </p:nvGrpSpPr>
            <p:grpSpPr>
              <a:xfrm>
                <a:off x="2880" y="7212"/>
                <a:ext cx="4683" cy="2808"/>
                <a:chOff x="2877" y="7215"/>
                <a:chExt cx="4683" cy="2808"/>
              </a:xfrm>
            </p:grpSpPr>
            <p:grpSp>
              <p:nvGrpSpPr>
                <p:cNvPr id="78854" name="组合 152585"/>
                <p:cNvGrpSpPr/>
                <p:nvPr/>
              </p:nvGrpSpPr>
              <p:grpSpPr>
                <a:xfrm>
                  <a:off x="2877" y="7215"/>
                  <a:ext cx="3963" cy="2652"/>
                  <a:chOff x="2877" y="7215"/>
                  <a:chExt cx="3963" cy="2652"/>
                </a:xfrm>
              </p:grpSpPr>
              <p:sp>
                <p:nvSpPr>
                  <p:cNvPr id="78855" name="直接连接符 152586"/>
                  <p:cNvSpPr/>
                  <p:nvPr/>
                </p:nvSpPr>
                <p:spPr>
                  <a:xfrm>
                    <a:off x="6837" y="7680"/>
                    <a:ext cx="0" cy="1248"/>
                  </a:xfrm>
                  <a:prstGeom prst="line">
                    <a:avLst/>
                  </a:prstGeom>
                  <a:ln w="12700" cap="flat" cmpd="sng">
                    <a:solidFill>
                      <a:srgbClr val="000000"/>
                    </a:solidFill>
                    <a:prstDash val="solid"/>
                    <a:round/>
                    <a:headEnd type="none" w="med" len="med"/>
                    <a:tailEnd type="none" w="med" len="med"/>
                  </a:ln>
                </p:spPr>
              </p:sp>
              <p:sp>
                <p:nvSpPr>
                  <p:cNvPr id="78856" name="直接连接符 152587"/>
                  <p:cNvSpPr/>
                  <p:nvPr/>
                </p:nvSpPr>
                <p:spPr>
                  <a:xfrm flipV="1">
                    <a:off x="5397" y="8928"/>
                    <a:ext cx="1440" cy="936"/>
                  </a:xfrm>
                  <a:prstGeom prst="line">
                    <a:avLst/>
                  </a:prstGeom>
                  <a:ln w="12700" cap="flat" cmpd="sng">
                    <a:solidFill>
                      <a:srgbClr val="000000"/>
                    </a:solidFill>
                    <a:prstDash val="solid"/>
                    <a:round/>
                    <a:headEnd type="none" w="med" len="med"/>
                    <a:tailEnd type="none" w="med" len="med"/>
                  </a:ln>
                </p:spPr>
              </p:sp>
              <p:sp>
                <p:nvSpPr>
                  <p:cNvPr id="78857" name="直接连接符 152588"/>
                  <p:cNvSpPr/>
                  <p:nvPr/>
                </p:nvSpPr>
                <p:spPr>
                  <a:xfrm flipV="1">
                    <a:off x="2877" y="7215"/>
                    <a:ext cx="1440" cy="936"/>
                  </a:xfrm>
                  <a:prstGeom prst="line">
                    <a:avLst/>
                  </a:prstGeom>
                  <a:ln w="12700" cap="flat" cmpd="sng">
                    <a:solidFill>
                      <a:srgbClr val="000000"/>
                    </a:solidFill>
                    <a:prstDash val="solid"/>
                    <a:round/>
                    <a:headEnd type="none" w="med" len="med"/>
                    <a:tailEnd type="none" w="med" len="med"/>
                  </a:ln>
                </p:spPr>
              </p:sp>
              <p:sp>
                <p:nvSpPr>
                  <p:cNvPr id="78858" name="直接连接符 152589"/>
                  <p:cNvSpPr/>
                  <p:nvPr/>
                </p:nvSpPr>
                <p:spPr>
                  <a:xfrm>
                    <a:off x="2877" y="9399"/>
                    <a:ext cx="2523" cy="468"/>
                  </a:xfrm>
                  <a:prstGeom prst="line">
                    <a:avLst/>
                  </a:prstGeom>
                  <a:ln w="12700" cap="flat" cmpd="sng">
                    <a:solidFill>
                      <a:srgbClr val="000000"/>
                    </a:solidFill>
                    <a:prstDash val="solid"/>
                    <a:round/>
                    <a:headEnd type="none" w="med" len="med"/>
                    <a:tailEnd type="none" w="med" len="med"/>
                  </a:ln>
                </p:spPr>
              </p:sp>
              <p:sp>
                <p:nvSpPr>
                  <p:cNvPr id="78859" name="直接连接符 152590"/>
                  <p:cNvSpPr/>
                  <p:nvPr/>
                </p:nvSpPr>
                <p:spPr>
                  <a:xfrm>
                    <a:off x="2877" y="8151"/>
                    <a:ext cx="2523" cy="468"/>
                  </a:xfrm>
                  <a:prstGeom prst="line">
                    <a:avLst/>
                  </a:prstGeom>
                  <a:ln w="12700" cap="flat" cmpd="sng">
                    <a:solidFill>
                      <a:srgbClr val="000000"/>
                    </a:solidFill>
                    <a:prstDash val="solid"/>
                    <a:round/>
                    <a:headEnd type="none" w="med" len="med"/>
                    <a:tailEnd type="none" w="med" len="med"/>
                  </a:ln>
                </p:spPr>
              </p:sp>
              <p:sp>
                <p:nvSpPr>
                  <p:cNvPr id="78860" name="直接连接符 152591"/>
                  <p:cNvSpPr/>
                  <p:nvPr/>
                </p:nvSpPr>
                <p:spPr>
                  <a:xfrm>
                    <a:off x="5397" y="8616"/>
                    <a:ext cx="0" cy="1248"/>
                  </a:xfrm>
                  <a:prstGeom prst="line">
                    <a:avLst/>
                  </a:prstGeom>
                  <a:ln w="12700" cap="flat" cmpd="sng">
                    <a:solidFill>
                      <a:srgbClr val="000000"/>
                    </a:solidFill>
                    <a:prstDash val="solid"/>
                    <a:round/>
                    <a:headEnd type="none" w="med" len="med"/>
                    <a:tailEnd type="none" w="med" len="med"/>
                  </a:ln>
                </p:spPr>
              </p:sp>
              <p:sp>
                <p:nvSpPr>
                  <p:cNvPr id="78861" name="直接连接符 152592"/>
                  <p:cNvSpPr/>
                  <p:nvPr/>
                </p:nvSpPr>
                <p:spPr>
                  <a:xfrm>
                    <a:off x="4317" y="7215"/>
                    <a:ext cx="2523" cy="468"/>
                  </a:xfrm>
                  <a:prstGeom prst="line">
                    <a:avLst/>
                  </a:prstGeom>
                  <a:ln w="12700" cap="flat" cmpd="sng">
                    <a:solidFill>
                      <a:srgbClr val="000000"/>
                    </a:solidFill>
                    <a:prstDash val="solid"/>
                    <a:round/>
                    <a:headEnd type="none" w="med" len="med"/>
                    <a:tailEnd type="none" w="med" len="med"/>
                  </a:ln>
                </p:spPr>
              </p:sp>
              <p:sp>
                <p:nvSpPr>
                  <p:cNvPr id="78862" name="直接连接符 152593"/>
                  <p:cNvSpPr/>
                  <p:nvPr/>
                </p:nvSpPr>
                <p:spPr>
                  <a:xfrm flipV="1">
                    <a:off x="5397" y="7680"/>
                    <a:ext cx="1440" cy="936"/>
                  </a:xfrm>
                  <a:prstGeom prst="line">
                    <a:avLst/>
                  </a:prstGeom>
                  <a:ln w="12700" cap="flat" cmpd="sng">
                    <a:solidFill>
                      <a:srgbClr val="000000"/>
                    </a:solidFill>
                    <a:prstDash val="solid"/>
                    <a:round/>
                    <a:headEnd type="none" w="med" len="med"/>
                    <a:tailEnd type="none" w="med" len="med"/>
                  </a:ln>
                </p:spPr>
              </p:sp>
            </p:grpSp>
            <p:sp>
              <p:nvSpPr>
                <p:cNvPr id="78863" name="任意多边形 152594"/>
                <p:cNvSpPr/>
                <p:nvPr/>
              </p:nvSpPr>
              <p:spPr>
                <a:xfrm>
                  <a:off x="6117" y="7839"/>
                  <a:ext cx="1440" cy="2184"/>
                </a:xfrm>
                <a:custGeom>
                  <a:avLst/>
                  <a:gdLst/>
                  <a:ahLst/>
                  <a:cxnLst>
                    <a:cxn ang="0">
                      <a:pos x="0" y="936"/>
                    </a:cxn>
                    <a:cxn ang="0">
                      <a:pos x="0" y="2184"/>
                    </a:cxn>
                    <a:cxn ang="0">
                      <a:pos x="1440" y="1248"/>
                    </a:cxn>
                    <a:cxn ang="0">
                      <a:pos x="1440" y="0"/>
                    </a:cxn>
                    <a:cxn ang="0">
                      <a:pos x="0" y="936"/>
                    </a:cxn>
                  </a:cxnLst>
                  <a:pathLst>
                    <a:path w="1440" h="2184">
                      <a:moveTo>
                        <a:pt x="0" y="936"/>
                      </a:moveTo>
                      <a:lnTo>
                        <a:pt x="0" y="2184"/>
                      </a:lnTo>
                      <a:lnTo>
                        <a:pt x="1440" y="1248"/>
                      </a:lnTo>
                      <a:lnTo>
                        <a:pt x="1440" y="0"/>
                      </a:lnTo>
                      <a:lnTo>
                        <a:pt x="0" y="936"/>
                      </a:lnTo>
                      <a:close/>
                    </a:path>
                  </a:pathLst>
                </a:custGeom>
                <a:solidFill>
                  <a:srgbClr val="C0C0C0"/>
                </a:solidFill>
                <a:ln w="19050" cap="flat" cmpd="sng">
                  <a:solidFill>
                    <a:srgbClr val="000000"/>
                  </a:solidFill>
                  <a:prstDash val="solid"/>
                  <a:round/>
                  <a:headEnd type="none" w="med" len="med"/>
                  <a:tailEnd type="none" w="med" len="med"/>
                </a:ln>
              </p:spPr>
              <p:txBody>
                <a:bodyPr/>
                <a:p>
                  <a:endParaRPr lang="zh-CN" altLang="en-US"/>
                </a:p>
              </p:txBody>
            </p:sp>
            <p:sp>
              <p:nvSpPr>
                <p:cNvPr id="78864" name="直接连接符 152595"/>
                <p:cNvSpPr/>
                <p:nvPr/>
              </p:nvSpPr>
              <p:spPr>
                <a:xfrm>
                  <a:off x="5400" y="8616"/>
                  <a:ext cx="720" cy="156"/>
                </a:xfrm>
                <a:prstGeom prst="line">
                  <a:avLst/>
                </a:prstGeom>
                <a:ln w="12700" cap="flat" cmpd="sng">
                  <a:solidFill>
                    <a:srgbClr val="000000"/>
                  </a:solidFill>
                  <a:prstDash val="dash"/>
                  <a:round/>
                  <a:headEnd type="none" w="med" len="med"/>
                  <a:tailEnd type="none" w="med" len="med"/>
                </a:ln>
              </p:spPr>
            </p:sp>
            <p:sp>
              <p:nvSpPr>
                <p:cNvPr id="78865" name="直接连接符 152596"/>
                <p:cNvSpPr/>
                <p:nvPr/>
              </p:nvSpPr>
              <p:spPr>
                <a:xfrm>
                  <a:off x="5400" y="9864"/>
                  <a:ext cx="720" cy="156"/>
                </a:xfrm>
                <a:prstGeom prst="line">
                  <a:avLst/>
                </a:prstGeom>
                <a:ln w="12700" cap="flat" cmpd="sng">
                  <a:solidFill>
                    <a:srgbClr val="000000"/>
                  </a:solidFill>
                  <a:prstDash val="dash"/>
                  <a:round/>
                  <a:headEnd type="none" w="med" len="med"/>
                  <a:tailEnd type="none" w="med" len="med"/>
                </a:ln>
              </p:spPr>
            </p:sp>
            <p:sp>
              <p:nvSpPr>
                <p:cNvPr id="78866" name="直接连接符 152597"/>
                <p:cNvSpPr/>
                <p:nvPr/>
              </p:nvSpPr>
              <p:spPr>
                <a:xfrm>
                  <a:off x="6840" y="7680"/>
                  <a:ext cx="720" cy="156"/>
                </a:xfrm>
                <a:prstGeom prst="line">
                  <a:avLst/>
                </a:prstGeom>
                <a:ln w="12700" cap="flat" cmpd="sng">
                  <a:solidFill>
                    <a:srgbClr val="000000"/>
                  </a:solidFill>
                  <a:prstDash val="dash"/>
                  <a:round/>
                  <a:headEnd type="none" w="med" len="med"/>
                  <a:tailEnd type="none" w="med" len="med"/>
                </a:ln>
              </p:spPr>
            </p:sp>
          </p:grpSp>
          <p:grpSp>
            <p:nvGrpSpPr>
              <p:cNvPr id="78867" name="组合 152598"/>
              <p:cNvGrpSpPr/>
              <p:nvPr/>
            </p:nvGrpSpPr>
            <p:grpSpPr>
              <a:xfrm>
                <a:off x="7923" y="7983"/>
                <a:ext cx="1077" cy="1257"/>
                <a:chOff x="7923" y="7983"/>
                <a:chExt cx="1077" cy="1257"/>
              </a:xfrm>
            </p:grpSpPr>
            <p:sp>
              <p:nvSpPr>
                <p:cNvPr id="78868" name="直接连接符 152599"/>
                <p:cNvSpPr/>
                <p:nvPr/>
              </p:nvSpPr>
              <p:spPr>
                <a:xfrm flipV="1">
                  <a:off x="7923" y="7983"/>
                  <a:ext cx="0" cy="1092"/>
                </a:xfrm>
                <a:prstGeom prst="line">
                  <a:avLst/>
                </a:prstGeom>
                <a:ln w="9525" cap="flat" cmpd="sng">
                  <a:solidFill>
                    <a:srgbClr val="000000"/>
                  </a:solidFill>
                  <a:prstDash val="solid"/>
                  <a:round/>
                  <a:headEnd type="none" w="med" len="med"/>
                  <a:tailEnd type="triangle" w="med" len="med"/>
                </a:ln>
              </p:spPr>
            </p:sp>
            <p:sp>
              <p:nvSpPr>
                <p:cNvPr id="78869" name="直接连接符 152600"/>
                <p:cNvSpPr/>
                <p:nvPr/>
              </p:nvSpPr>
              <p:spPr>
                <a:xfrm>
                  <a:off x="7923" y="9075"/>
                  <a:ext cx="1077" cy="165"/>
                </a:xfrm>
                <a:prstGeom prst="line">
                  <a:avLst/>
                </a:prstGeom>
                <a:ln w="9525" cap="flat" cmpd="sng">
                  <a:solidFill>
                    <a:srgbClr val="000000"/>
                  </a:solidFill>
                  <a:prstDash val="solid"/>
                  <a:round/>
                  <a:headEnd type="none" w="med" len="med"/>
                  <a:tailEnd type="triangle" w="med" len="med"/>
                </a:ln>
              </p:spPr>
            </p:sp>
            <p:sp>
              <p:nvSpPr>
                <p:cNvPr id="78870" name="直接连接符 152601"/>
                <p:cNvSpPr/>
                <p:nvPr/>
              </p:nvSpPr>
              <p:spPr>
                <a:xfrm flipV="1">
                  <a:off x="7923" y="8616"/>
                  <a:ext cx="897" cy="459"/>
                </a:xfrm>
                <a:prstGeom prst="line">
                  <a:avLst/>
                </a:prstGeom>
                <a:ln w="9525" cap="flat" cmpd="sng">
                  <a:solidFill>
                    <a:srgbClr val="000000"/>
                  </a:solidFill>
                  <a:prstDash val="solid"/>
                  <a:round/>
                  <a:headEnd type="none" w="med" len="med"/>
                  <a:tailEnd type="triangle" w="med" len="med"/>
                </a:ln>
              </p:spPr>
            </p:sp>
          </p:grpSp>
          <p:sp>
            <p:nvSpPr>
              <p:cNvPr id="78871" name="直接连接符 152602"/>
              <p:cNvSpPr/>
              <p:nvPr/>
            </p:nvSpPr>
            <p:spPr>
              <a:xfrm flipV="1">
                <a:off x="4317" y="9555"/>
                <a:ext cx="1080" cy="468"/>
              </a:xfrm>
              <a:prstGeom prst="line">
                <a:avLst/>
              </a:prstGeom>
              <a:ln w="9525" cap="flat" cmpd="sng">
                <a:solidFill>
                  <a:srgbClr val="000000"/>
                </a:solidFill>
                <a:prstDash val="solid"/>
                <a:round/>
                <a:headEnd type="none" w="med" len="med"/>
                <a:tailEnd type="none" w="med" len="med"/>
              </a:ln>
            </p:spPr>
          </p:sp>
          <p:sp>
            <p:nvSpPr>
              <p:cNvPr id="78872" name="直接连接符 152603"/>
              <p:cNvSpPr/>
              <p:nvPr/>
            </p:nvSpPr>
            <p:spPr>
              <a:xfrm flipV="1">
                <a:off x="2340" y="8931"/>
                <a:ext cx="540" cy="312"/>
              </a:xfrm>
              <a:prstGeom prst="line">
                <a:avLst/>
              </a:prstGeom>
              <a:ln w="9525" cap="flat" cmpd="sng">
                <a:solidFill>
                  <a:srgbClr val="000000"/>
                </a:solidFill>
                <a:prstDash val="solid"/>
                <a:round/>
                <a:headEnd type="none" w="med" len="med"/>
                <a:tailEnd type="none" w="med" len="med"/>
              </a:ln>
            </p:spPr>
          </p:sp>
          <p:sp>
            <p:nvSpPr>
              <p:cNvPr id="78873" name="直接连接符 152604"/>
              <p:cNvSpPr/>
              <p:nvPr/>
            </p:nvSpPr>
            <p:spPr>
              <a:xfrm>
                <a:off x="2880" y="8136"/>
                <a:ext cx="0" cy="1248"/>
              </a:xfrm>
              <a:prstGeom prst="line">
                <a:avLst/>
              </a:prstGeom>
              <a:ln w="12700" cap="flat" cmpd="sng">
                <a:solidFill>
                  <a:srgbClr val="000000"/>
                </a:solidFill>
                <a:prstDash val="solid"/>
                <a:round/>
                <a:headEnd type="none" w="med" len="med"/>
                <a:tailEnd type="none" w="med" len="med"/>
              </a:ln>
            </p:spPr>
          </p:sp>
        </p:grpSp>
        <p:grpSp>
          <p:nvGrpSpPr>
            <p:cNvPr id="78874" name="组合 152605"/>
            <p:cNvGrpSpPr/>
            <p:nvPr/>
          </p:nvGrpSpPr>
          <p:grpSpPr>
            <a:xfrm>
              <a:off x="1620" y="7680"/>
              <a:ext cx="7780" cy="2649"/>
              <a:chOff x="1620" y="7680"/>
              <a:chExt cx="7780" cy="2649"/>
            </a:xfrm>
          </p:grpSpPr>
          <p:sp>
            <p:nvSpPr>
              <p:cNvPr id="78875" name="文本框 152606"/>
              <p:cNvSpPr txBox="1"/>
              <p:nvPr/>
            </p:nvSpPr>
            <p:spPr>
              <a:xfrm>
                <a:off x="3960" y="7680"/>
                <a:ext cx="1620" cy="468"/>
              </a:xfrm>
              <a:prstGeom prst="rect">
                <a:avLst/>
              </a:prstGeom>
              <a:noFill/>
              <a:ln w="9525">
                <a:noFill/>
              </a:ln>
            </p:spPr>
            <p:txBody>
              <a:bodyPr anchor="t" anchorCtr="0"/>
              <a:p>
                <a:pPr algn="ctr"/>
                <a:r>
                  <a:rPr lang="zh-CN" altLang="en-US" sz="2000" dirty="0">
                    <a:latin typeface="宋体" panose="02010600030101010101" pitchFamily="2" charset="-122"/>
                  </a:rPr>
                  <a:t>正交投影观察体</a:t>
                </a:r>
                <a:endParaRPr lang="zh-CN" altLang="en-US" sz="2000" dirty="0">
                  <a:latin typeface="Arial" panose="020B0604020202020204" pitchFamily="34" charset="0"/>
                </a:endParaRPr>
              </a:p>
            </p:txBody>
          </p:sp>
          <p:sp>
            <p:nvSpPr>
              <p:cNvPr id="78876" name="文本框 152607"/>
              <p:cNvSpPr txBox="1"/>
              <p:nvPr/>
            </p:nvSpPr>
            <p:spPr>
              <a:xfrm>
                <a:off x="7890" y="7810"/>
                <a:ext cx="900" cy="546"/>
              </a:xfrm>
              <a:prstGeom prst="rect">
                <a:avLst/>
              </a:prstGeom>
              <a:noFill/>
              <a:ln w="9525">
                <a:noFill/>
              </a:ln>
            </p:spPr>
            <p:txBody>
              <a:bodyPr anchor="t" anchorCtr="0"/>
              <a:p>
                <a:pPr algn="just"/>
                <a:r>
                  <a:rPr lang="en-US" altLang="zh-CN" sz="2000" dirty="0">
                    <a:latin typeface="Times New Roman" panose="02020603050405020304" pitchFamily="18" charset="0"/>
                  </a:rPr>
                  <a:t>y</a:t>
                </a:r>
                <a:r>
                  <a:rPr lang="en-US" altLang="zh-CN" sz="2000" baseline="-25000" dirty="0">
                    <a:latin typeface="Times New Roman" panose="02020603050405020304" pitchFamily="18" charset="0"/>
                  </a:rPr>
                  <a:t>view</a:t>
                </a:r>
                <a:endParaRPr lang="en-US" altLang="zh-CN" sz="2000" dirty="0">
                  <a:latin typeface="Arial" panose="020B0604020202020204" pitchFamily="34" charset="0"/>
                </a:endParaRPr>
              </a:p>
            </p:txBody>
          </p:sp>
          <p:sp>
            <p:nvSpPr>
              <p:cNvPr id="78877" name="文本框 152608"/>
              <p:cNvSpPr txBox="1"/>
              <p:nvPr/>
            </p:nvSpPr>
            <p:spPr>
              <a:xfrm>
                <a:off x="8680" y="9114"/>
                <a:ext cx="720" cy="546"/>
              </a:xfrm>
              <a:prstGeom prst="rect">
                <a:avLst/>
              </a:prstGeom>
              <a:noFill/>
              <a:ln w="9525">
                <a:noFill/>
              </a:ln>
            </p:spPr>
            <p:txBody>
              <a:bodyPr anchor="t" anchorCtr="0"/>
              <a:p>
                <a:pPr algn="just"/>
                <a:r>
                  <a:rPr lang="en-US" altLang="zh-CN" sz="2000" dirty="0">
                    <a:latin typeface="Times New Roman" panose="02020603050405020304" pitchFamily="18" charset="0"/>
                  </a:rPr>
                  <a:t>z</a:t>
                </a:r>
                <a:r>
                  <a:rPr lang="en-US" altLang="zh-CN" sz="2000" baseline="-25000" dirty="0">
                    <a:latin typeface="Times New Roman" panose="02020603050405020304" pitchFamily="18" charset="0"/>
                  </a:rPr>
                  <a:t>view</a:t>
                </a:r>
                <a:endParaRPr lang="en-US" altLang="zh-CN" sz="2000" dirty="0">
                  <a:latin typeface="Arial" panose="020B0604020202020204" pitchFamily="34" charset="0"/>
                </a:endParaRPr>
              </a:p>
            </p:txBody>
          </p:sp>
          <p:sp>
            <p:nvSpPr>
              <p:cNvPr id="78878" name="文本框 152609"/>
              <p:cNvSpPr txBox="1"/>
              <p:nvPr/>
            </p:nvSpPr>
            <p:spPr>
              <a:xfrm>
                <a:off x="8640" y="8538"/>
                <a:ext cx="720" cy="546"/>
              </a:xfrm>
              <a:prstGeom prst="rect">
                <a:avLst/>
              </a:prstGeom>
              <a:noFill/>
              <a:ln w="9525">
                <a:noFill/>
              </a:ln>
            </p:spPr>
            <p:txBody>
              <a:bodyPr anchor="t" anchorCtr="0"/>
              <a:p>
                <a:pPr algn="just"/>
                <a:r>
                  <a:rPr lang="en-US" altLang="zh-CN" sz="2000" dirty="0">
                    <a:latin typeface="Times New Roman" panose="02020603050405020304" pitchFamily="18" charset="0"/>
                  </a:rPr>
                  <a:t>x</a:t>
                </a:r>
                <a:r>
                  <a:rPr lang="en-US" altLang="zh-CN" sz="2000" baseline="-25000" dirty="0">
                    <a:latin typeface="Times New Roman" panose="02020603050405020304" pitchFamily="18" charset="0"/>
                  </a:rPr>
                  <a:t>view</a:t>
                </a:r>
                <a:endParaRPr lang="en-US" altLang="zh-CN" sz="2000" dirty="0">
                  <a:latin typeface="Arial" panose="020B0604020202020204" pitchFamily="34" charset="0"/>
                </a:endParaRPr>
              </a:p>
            </p:txBody>
          </p:sp>
          <p:sp>
            <p:nvSpPr>
              <p:cNvPr id="78879" name="文本框 152610"/>
              <p:cNvSpPr txBox="1"/>
              <p:nvPr/>
            </p:nvSpPr>
            <p:spPr>
              <a:xfrm>
                <a:off x="3597" y="9861"/>
                <a:ext cx="1140" cy="468"/>
              </a:xfrm>
              <a:prstGeom prst="rect">
                <a:avLst/>
              </a:prstGeom>
              <a:noFill/>
              <a:ln w="9525">
                <a:noFill/>
              </a:ln>
            </p:spPr>
            <p:txBody>
              <a:bodyPr anchor="t" anchorCtr="0"/>
              <a:p>
                <a:pPr algn="just"/>
                <a:r>
                  <a:rPr lang="zh-CN" altLang="en-US" sz="2000" dirty="0">
                    <a:latin typeface="宋体" panose="02010600030101010101" pitchFamily="2" charset="-122"/>
                  </a:rPr>
                  <a:t>近平面</a:t>
                </a:r>
                <a:endParaRPr lang="zh-CN" altLang="en-US" sz="2000" dirty="0">
                  <a:latin typeface="Arial" panose="020B0604020202020204" pitchFamily="34" charset="0"/>
                </a:endParaRPr>
              </a:p>
            </p:txBody>
          </p:sp>
          <p:sp>
            <p:nvSpPr>
              <p:cNvPr id="78880" name="文本框 152611"/>
              <p:cNvSpPr txBox="1"/>
              <p:nvPr/>
            </p:nvSpPr>
            <p:spPr>
              <a:xfrm>
                <a:off x="1620" y="9075"/>
                <a:ext cx="1151" cy="468"/>
              </a:xfrm>
              <a:prstGeom prst="rect">
                <a:avLst/>
              </a:prstGeom>
              <a:noFill/>
              <a:ln w="9525">
                <a:noFill/>
              </a:ln>
            </p:spPr>
            <p:txBody>
              <a:bodyPr anchor="t" anchorCtr="0"/>
              <a:p>
                <a:pPr algn="just"/>
                <a:r>
                  <a:rPr lang="zh-CN" altLang="en-US" sz="2000" dirty="0">
                    <a:latin typeface="宋体" panose="02010600030101010101" pitchFamily="2" charset="-122"/>
                  </a:rPr>
                  <a:t>远平面</a:t>
                </a:r>
                <a:endParaRPr lang="zh-CN" altLang="en-US" sz="2000" dirty="0">
                  <a:latin typeface="Arial" panose="020B0604020202020204" pitchFamily="34" charset="0"/>
                </a:endParaRPr>
              </a:p>
            </p:txBody>
          </p:sp>
          <p:sp>
            <p:nvSpPr>
              <p:cNvPr id="78881" name="文本框 152612"/>
              <p:cNvSpPr txBox="1"/>
              <p:nvPr/>
            </p:nvSpPr>
            <p:spPr>
              <a:xfrm>
                <a:off x="6324" y="8857"/>
                <a:ext cx="1260" cy="468"/>
              </a:xfrm>
              <a:prstGeom prst="rect">
                <a:avLst/>
              </a:prstGeom>
              <a:noFill/>
              <a:ln w="9525">
                <a:noFill/>
              </a:ln>
            </p:spPr>
            <p:txBody>
              <a:bodyPr anchor="t" anchorCtr="0"/>
              <a:p>
                <a:pPr algn="just"/>
                <a:r>
                  <a:rPr lang="zh-CN" altLang="en-US" sz="2000" dirty="0">
                    <a:latin typeface="宋体" panose="02010600030101010101" pitchFamily="2" charset="-122"/>
                  </a:rPr>
                  <a:t>裁剪窗口</a:t>
                </a:r>
                <a:endParaRPr lang="zh-CN" altLang="en-US" sz="2000" dirty="0">
                  <a:latin typeface="Arial" panose="020B0604020202020204" pitchFamily="34" charset="0"/>
                </a:endParaRPr>
              </a:p>
            </p:txBody>
          </p:sp>
        </p:gr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Rectangle 3"/>
          <p:cNvSpPr>
            <a:spLocks noGrp="1"/>
          </p:cNvSpPr>
          <p:nvPr>
            <p:ph idx="1"/>
          </p:nvPr>
        </p:nvSpPr>
        <p:spPr/>
        <p:txBody>
          <a:bodyPr vert="horz" wrap="square" lIns="91440" tIns="45720" rIns="91440" bIns="45720" anchor="t" anchorCtr="0"/>
          <a:p>
            <a:pPr>
              <a:lnSpc>
                <a:spcPct val="150000"/>
              </a:lnSpc>
            </a:pPr>
            <a:r>
              <a:rPr lang="zh-CN" altLang="en-US" sz="2600" dirty="0">
                <a:latin typeface="楷体" panose="02010609060101010101" pitchFamily="49" charset="-122"/>
                <a:ea typeface="楷体" panose="02010609060101010101" pitchFamily="49" charset="-122"/>
                <a:cs typeface="+mn-cs"/>
              </a:rPr>
              <a:t>正投影观察体的规范化</a:t>
            </a:r>
            <a:endParaRPr lang="en-US" altLang="zh-CN" sz="2600" dirty="0">
              <a:solidFill>
                <a:srgbClr val="FF3300"/>
              </a:solidFill>
              <a:latin typeface="楷体" panose="02010609060101010101" pitchFamily="49" charset="-122"/>
              <a:ea typeface="楷体" panose="02010609060101010101" pitchFamily="49" charset="-122"/>
              <a:cs typeface="+mn-cs"/>
            </a:endParaRPr>
          </a:p>
        </p:txBody>
      </p:sp>
      <p:sp>
        <p:nvSpPr>
          <p:cNvPr id="79874" name="Rectangle 2"/>
          <p:cNvSpPr>
            <a:spLocks noGrp="1"/>
          </p:cNvSpPr>
          <p:nvPr>
            <p:ph type="title"/>
          </p:nvPr>
        </p:nvSpPr>
        <p:spPr/>
        <p:txBody>
          <a:bodyPr vert="horz" wrap="square" lIns="91440" tIns="45720" rIns="91440" bIns="45720" anchor="ctr" anchorCtr="0"/>
          <a:p>
            <a:pPr>
              <a:buNone/>
            </a:pPr>
            <a:r>
              <a:rPr lang="zh-CN" altLang="en-US" baseline="0" dirty="0">
                <a:latin typeface="楷体" panose="02010609060101010101" pitchFamily="49" charset="-122"/>
                <a:ea typeface="楷体" panose="02010609060101010101" pitchFamily="49" charset="-122"/>
                <a:cs typeface="+mj-cs"/>
              </a:rPr>
              <a:t>正投影下的三维裁剪</a:t>
            </a:r>
            <a:r>
              <a:rPr lang="en-US" altLang="zh-CN" baseline="0" dirty="0">
                <a:latin typeface="楷体" panose="02010609060101010101" pitchFamily="49" charset="-122"/>
                <a:ea typeface="楷体" panose="02010609060101010101" pitchFamily="49" charset="-122"/>
                <a:cs typeface="+mj-cs"/>
              </a:rPr>
              <a:t>-OpenGL</a:t>
            </a:r>
            <a:r>
              <a:rPr lang="zh-CN" altLang="en-US" baseline="0" dirty="0">
                <a:latin typeface="楷体" panose="02010609060101010101" pitchFamily="49" charset="-122"/>
                <a:ea typeface="楷体" panose="02010609060101010101" pitchFamily="49" charset="-122"/>
                <a:cs typeface="+mj-cs"/>
              </a:rPr>
              <a:t>（了解）</a:t>
            </a:r>
            <a:endParaRPr lang="zh-CN" altLang="en-US" baseline="0" dirty="0">
              <a:latin typeface="微软雅黑" panose="020B0503020204020204" charset="-122"/>
              <a:ea typeface="微软雅黑" panose="020B0503020204020204" charset="-122"/>
              <a:cs typeface="+mj-cs"/>
            </a:endParaRPr>
          </a:p>
        </p:txBody>
      </p:sp>
      <p:grpSp>
        <p:nvGrpSpPr>
          <p:cNvPr id="79875" name="Group 36"/>
          <p:cNvGrpSpPr/>
          <p:nvPr/>
        </p:nvGrpSpPr>
        <p:grpSpPr>
          <a:xfrm>
            <a:off x="179388" y="2449513"/>
            <a:ext cx="8820150" cy="4103687"/>
            <a:chOff x="1080" y="10023"/>
            <a:chExt cx="8290" cy="4647"/>
          </a:xfrm>
        </p:grpSpPr>
        <p:grpSp>
          <p:nvGrpSpPr>
            <p:cNvPr id="79876" name="Group 37"/>
            <p:cNvGrpSpPr/>
            <p:nvPr/>
          </p:nvGrpSpPr>
          <p:grpSpPr>
            <a:xfrm>
              <a:off x="1080" y="12360"/>
              <a:ext cx="2700" cy="2310"/>
              <a:chOff x="1100" y="12672"/>
              <a:chExt cx="2700" cy="2310"/>
            </a:xfrm>
          </p:grpSpPr>
          <p:grpSp>
            <p:nvGrpSpPr>
              <p:cNvPr id="79877" name="Group 38"/>
              <p:cNvGrpSpPr/>
              <p:nvPr/>
            </p:nvGrpSpPr>
            <p:grpSpPr>
              <a:xfrm>
                <a:off x="1260" y="12828"/>
                <a:ext cx="2340" cy="1716"/>
                <a:chOff x="1260" y="12828"/>
                <a:chExt cx="2340" cy="1716"/>
              </a:xfrm>
            </p:grpSpPr>
            <p:sp>
              <p:nvSpPr>
                <p:cNvPr id="79878" name="Line 39"/>
                <p:cNvSpPr/>
                <p:nvPr/>
              </p:nvSpPr>
              <p:spPr>
                <a:xfrm flipV="1">
                  <a:off x="2340" y="12828"/>
                  <a:ext cx="0" cy="1248"/>
                </a:xfrm>
                <a:prstGeom prst="line">
                  <a:avLst/>
                </a:prstGeom>
                <a:ln w="9525" cap="flat" cmpd="sng">
                  <a:solidFill>
                    <a:srgbClr val="000000"/>
                  </a:solidFill>
                  <a:prstDash val="solid"/>
                  <a:round/>
                  <a:headEnd type="none" w="med" len="med"/>
                  <a:tailEnd type="triangle" w="med" len="med"/>
                </a:ln>
              </p:spPr>
            </p:sp>
            <p:sp>
              <p:nvSpPr>
                <p:cNvPr id="79879" name="Line 40"/>
                <p:cNvSpPr/>
                <p:nvPr/>
              </p:nvSpPr>
              <p:spPr>
                <a:xfrm>
                  <a:off x="2340" y="14076"/>
                  <a:ext cx="1260" cy="312"/>
                </a:xfrm>
                <a:prstGeom prst="line">
                  <a:avLst/>
                </a:prstGeom>
                <a:ln w="9525" cap="flat" cmpd="sng">
                  <a:solidFill>
                    <a:srgbClr val="000000"/>
                  </a:solidFill>
                  <a:prstDash val="solid"/>
                  <a:round/>
                  <a:headEnd type="none" w="med" len="med"/>
                  <a:tailEnd type="triangle" w="med" len="med"/>
                </a:ln>
              </p:spPr>
            </p:sp>
            <p:sp>
              <p:nvSpPr>
                <p:cNvPr id="79880" name="Line 41"/>
                <p:cNvSpPr/>
                <p:nvPr/>
              </p:nvSpPr>
              <p:spPr>
                <a:xfrm flipH="1">
                  <a:off x="1260" y="14076"/>
                  <a:ext cx="1080" cy="468"/>
                </a:xfrm>
                <a:prstGeom prst="line">
                  <a:avLst/>
                </a:prstGeom>
                <a:ln w="9525" cap="flat" cmpd="sng">
                  <a:solidFill>
                    <a:srgbClr val="000000"/>
                  </a:solidFill>
                  <a:prstDash val="solid"/>
                  <a:round/>
                  <a:headEnd type="none" w="med" len="med"/>
                  <a:tailEnd type="triangle" w="med" len="med"/>
                </a:ln>
              </p:spPr>
            </p:sp>
          </p:grpSp>
          <p:grpSp>
            <p:nvGrpSpPr>
              <p:cNvPr id="79881" name="Group 42"/>
              <p:cNvGrpSpPr/>
              <p:nvPr/>
            </p:nvGrpSpPr>
            <p:grpSpPr>
              <a:xfrm>
                <a:off x="1100" y="12672"/>
                <a:ext cx="2700" cy="2310"/>
                <a:chOff x="1100" y="12672"/>
                <a:chExt cx="2700" cy="2310"/>
              </a:xfrm>
            </p:grpSpPr>
            <p:sp>
              <p:nvSpPr>
                <p:cNvPr id="79882" name="Text Box 43"/>
                <p:cNvSpPr txBox="1"/>
                <p:nvPr/>
              </p:nvSpPr>
              <p:spPr>
                <a:xfrm>
                  <a:off x="2340" y="12672"/>
                  <a:ext cx="720" cy="546"/>
                </a:xfrm>
                <a:prstGeom prst="rect">
                  <a:avLst/>
                </a:prstGeom>
                <a:noFill/>
                <a:ln w="9525">
                  <a:noFill/>
                </a:ln>
              </p:spPr>
              <p:txBody>
                <a:bodyPr anchor="t" anchorCtr="0"/>
                <a:p>
                  <a:pPr algn="just"/>
                  <a:r>
                    <a:rPr lang="en-US" altLang="zh-CN" sz="1600" dirty="0">
                      <a:latin typeface="Times New Roman" panose="02020603050405020304" pitchFamily="18" charset="0"/>
                    </a:rPr>
                    <a:t>y</a:t>
                  </a:r>
                  <a:r>
                    <a:rPr lang="en-US" altLang="zh-CN" sz="1600" baseline="-25000" dirty="0">
                      <a:latin typeface="Times New Roman" panose="02020603050405020304" pitchFamily="18" charset="0"/>
                    </a:rPr>
                    <a:t>view</a:t>
                  </a:r>
                  <a:endParaRPr lang="en-US" altLang="zh-CN" sz="1600" dirty="0">
                    <a:latin typeface="Arial" panose="020B0604020202020204" pitchFamily="34" charset="0"/>
                  </a:endParaRPr>
                </a:p>
              </p:txBody>
            </p:sp>
            <p:sp>
              <p:nvSpPr>
                <p:cNvPr id="79883" name="Text Box 44"/>
                <p:cNvSpPr txBox="1"/>
                <p:nvPr/>
              </p:nvSpPr>
              <p:spPr>
                <a:xfrm>
                  <a:off x="3080" y="14292"/>
                  <a:ext cx="720" cy="546"/>
                </a:xfrm>
                <a:prstGeom prst="rect">
                  <a:avLst/>
                </a:prstGeom>
                <a:noFill/>
                <a:ln w="9525">
                  <a:noFill/>
                </a:ln>
              </p:spPr>
              <p:txBody>
                <a:bodyPr anchor="t" anchorCtr="0"/>
                <a:p>
                  <a:pPr algn="just"/>
                  <a:r>
                    <a:rPr lang="en-US" altLang="zh-CN" sz="1600" dirty="0">
                      <a:latin typeface="Times New Roman" panose="02020603050405020304" pitchFamily="18" charset="0"/>
                    </a:rPr>
                    <a:t>x</a:t>
                  </a:r>
                  <a:r>
                    <a:rPr lang="en-US" altLang="zh-CN" sz="1600" baseline="-25000" dirty="0">
                      <a:latin typeface="Times New Roman" panose="02020603050405020304" pitchFamily="18" charset="0"/>
                    </a:rPr>
                    <a:t>view</a:t>
                  </a:r>
                  <a:endParaRPr lang="en-US" altLang="zh-CN" sz="1600" dirty="0">
                    <a:latin typeface="Arial" panose="020B0604020202020204" pitchFamily="34" charset="0"/>
                  </a:endParaRPr>
                </a:p>
              </p:txBody>
            </p:sp>
            <p:sp>
              <p:nvSpPr>
                <p:cNvPr id="79884" name="Text Box 45"/>
                <p:cNvSpPr txBox="1"/>
                <p:nvPr/>
              </p:nvSpPr>
              <p:spPr>
                <a:xfrm>
                  <a:off x="1100" y="14436"/>
                  <a:ext cx="720" cy="546"/>
                </a:xfrm>
                <a:prstGeom prst="rect">
                  <a:avLst/>
                </a:prstGeom>
                <a:noFill/>
                <a:ln w="9525">
                  <a:noFill/>
                </a:ln>
              </p:spPr>
              <p:txBody>
                <a:bodyPr anchor="t" anchorCtr="0"/>
                <a:p>
                  <a:pPr algn="just"/>
                  <a:r>
                    <a:rPr lang="en-US" altLang="zh-CN" sz="1600" dirty="0">
                      <a:latin typeface="Times New Roman" panose="02020603050405020304" pitchFamily="18" charset="0"/>
                    </a:rPr>
                    <a:t>z</a:t>
                  </a:r>
                  <a:r>
                    <a:rPr lang="en-US" altLang="zh-CN" sz="1600" baseline="-25000" dirty="0">
                      <a:latin typeface="Times New Roman" panose="02020603050405020304" pitchFamily="18" charset="0"/>
                    </a:rPr>
                    <a:t>view</a:t>
                  </a:r>
                  <a:endParaRPr lang="en-US" altLang="zh-CN" sz="1600" dirty="0">
                    <a:latin typeface="Arial" panose="020B0604020202020204" pitchFamily="34" charset="0"/>
                  </a:endParaRPr>
                </a:p>
              </p:txBody>
            </p:sp>
          </p:grpSp>
        </p:grpSp>
        <p:grpSp>
          <p:nvGrpSpPr>
            <p:cNvPr id="79885" name="Group 46"/>
            <p:cNvGrpSpPr/>
            <p:nvPr/>
          </p:nvGrpSpPr>
          <p:grpSpPr>
            <a:xfrm>
              <a:off x="5400" y="10644"/>
              <a:ext cx="3970" cy="2770"/>
              <a:chOff x="6020" y="11150"/>
              <a:chExt cx="3970" cy="2770"/>
            </a:xfrm>
          </p:grpSpPr>
          <p:grpSp>
            <p:nvGrpSpPr>
              <p:cNvPr id="79886" name="Group 47"/>
              <p:cNvGrpSpPr/>
              <p:nvPr/>
            </p:nvGrpSpPr>
            <p:grpSpPr>
              <a:xfrm>
                <a:off x="6020" y="11150"/>
                <a:ext cx="3970" cy="2770"/>
                <a:chOff x="6020" y="11150"/>
                <a:chExt cx="3970" cy="2770"/>
              </a:xfrm>
            </p:grpSpPr>
            <p:sp>
              <p:nvSpPr>
                <p:cNvPr id="79887" name="Text Box 48"/>
                <p:cNvSpPr txBox="1"/>
                <p:nvPr/>
              </p:nvSpPr>
              <p:spPr>
                <a:xfrm>
                  <a:off x="9180" y="12702"/>
                  <a:ext cx="720" cy="546"/>
                </a:xfrm>
                <a:prstGeom prst="rect">
                  <a:avLst/>
                </a:prstGeom>
                <a:noFill/>
                <a:ln w="9525">
                  <a:noFill/>
                </a:ln>
              </p:spPr>
              <p:txBody>
                <a:bodyPr anchor="t" anchorCtr="0"/>
                <a:p>
                  <a:pPr algn="just"/>
                  <a:r>
                    <a:rPr lang="en-US" altLang="zh-CN" sz="1600" dirty="0">
                      <a:latin typeface="Times New Roman" panose="02020603050405020304" pitchFamily="18" charset="0"/>
                    </a:rPr>
                    <a:t>x</a:t>
                  </a:r>
                  <a:r>
                    <a:rPr lang="en-US" altLang="zh-CN" sz="1600" baseline="-25000" dirty="0">
                      <a:latin typeface="Times New Roman" panose="02020603050405020304" pitchFamily="18" charset="0"/>
                    </a:rPr>
                    <a:t>norm</a:t>
                  </a:r>
                  <a:endParaRPr lang="en-US" altLang="zh-CN" sz="1600" dirty="0">
                    <a:latin typeface="Arial" panose="020B0604020202020204" pitchFamily="34" charset="0"/>
                  </a:endParaRPr>
                </a:p>
              </p:txBody>
            </p:sp>
            <p:sp>
              <p:nvSpPr>
                <p:cNvPr id="79888" name="Text Box 49"/>
                <p:cNvSpPr txBox="1"/>
                <p:nvPr/>
              </p:nvSpPr>
              <p:spPr>
                <a:xfrm>
                  <a:off x="8840" y="11452"/>
                  <a:ext cx="720" cy="546"/>
                </a:xfrm>
                <a:prstGeom prst="rect">
                  <a:avLst/>
                </a:prstGeom>
                <a:noFill/>
                <a:ln w="9525">
                  <a:noFill/>
                </a:ln>
              </p:spPr>
              <p:txBody>
                <a:bodyPr anchor="t" anchorCtr="0"/>
                <a:p>
                  <a:pPr algn="just"/>
                  <a:r>
                    <a:rPr lang="en-US" altLang="zh-CN" sz="1600" dirty="0">
                      <a:latin typeface="Times New Roman" panose="02020603050405020304" pitchFamily="18" charset="0"/>
                    </a:rPr>
                    <a:t>z</a:t>
                  </a:r>
                  <a:r>
                    <a:rPr lang="en-US" altLang="zh-CN" sz="1600" baseline="-25000" dirty="0">
                      <a:latin typeface="Times New Roman" panose="02020603050405020304" pitchFamily="18" charset="0"/>
                    </a:rPr>
                    <a:t>norm</a:t>
                  </a:r>
                  <a:endParaRPr lang="en-US" altLang="zh-CN" sz="1600" dirty="0">
                    <a:latin typeface="Arial" panose="020B0604020202020204" pitchFamily="34" charset="0"/>
                  </a:endParaRPr>
                </a:p>
              </p:txBody>
            </p:sp>
            <p:sp>
              <p:nvSpPr>
                <p:cNvPr id="79889" name="Text Box 50"/>
                <p:cNvSpPr txBox="1"/>
                <p:nvPr/>
              </p:nvSpPr>
              <p:spPr>
                <a:xfrm>
                  <a:off x="7500" y="11150"/>
                  <a:ext cx="720" cy="546"/>
                </a:xfrm>
                <a:prstGeom prst="rect">
                  <a:avLst/>
                </a:prstGeom>
                <a:noFill/>
                <a:ln w="9525">
                  <a:noFill/>
                </a:ln>
              </p:spPr>
              <p:txBody>
                <a:bodyPr anchor="t" anchorCtr="0"/>
                <a:p>
                  <a:pPr algn="just"/>
                  <a:r>
                    <a:rPr lang="en-US" altLang="zh-CN" sz="1600" dirty="0">
                      <a:latin typeface="Times New Roman" panose="02020603050405020304" pitchFamily="18" charset="0"/>
                    </a:rPr>
                    <a:t>y</a:t>
                  </a:r>
                  <a:r>
                    <a:rPr lang="en-US" altLang="zh-CN" sz="1600" baseline="-25000" dirty="0">
                      <a:latin typeface="Times New Roman" panose="02020603050405020304" pitchFamily="18" charset="0"/>
                    </a:rPr>
                    <a:t>norm</a:t>
                  </a:r>
                  <a:endParaRPr lang="en-US" altLang="zh-CN" sz="1600" dirty="0">
                    <a:latin typeface="Arial" panose="020B0604020202020204" pitchFamily="34" charset="0"/>
                  </a:endParaRPr>
                </a:p>
              </p:txBody>
            </p:sp>
            <p:sp>
              <p:nvSpPr>
                <p:cNvPr id="79890" name="Text Box 51"/>
                <p:cNvSpPr txBox="1"/>
                <p:nvPr/>
              </p:nvSpPr>
              <p:spPr>
                <a:xfrm>
                  <a:off x="6020" y="13180"/>
                  <a:ext cx="1260" cy="468"/>
                </a:xfrm>
                <a:prstGeom prst="rect">
                  <a:avLst/>
                </a:prstGeom>
                <a:noFill/>
                <a:ln w="9525">
                  <a:noFill/>
                </a:ln>
              </p:spPr>
              <p:txBody>
                <a:bodyPr anchor="t" anchorCtr="0"/>
                <a:p>
                  <a:pPr algn="just"/>
                  <a:r>
                    <a:rPr lang="en-US" altLang="zh-CN" sz="1600" dirty="0">
                      <a:latin typeface="宋体" panose="02010600030101010101" pitchFamily="2" charset="-122"/>
                    </a:rPr>
                    <a:t>(-1</a:t>
                  </a:r>
                  <a:r>
                    <a:rPr lang="zh-CN" altLang="en-US" sz="1600" dirty="0">
                      <a:latin typeface="宋体" panose="02010600030101010101" pitchFamily="2" charset="-122"/>
                    </a:rPr>
                    <a:t>，</a:t>
                  </a:r>
                  <a:r>
                    <a:rPr lang="en-US" altLang="zh-CN" sz="1600" dirty="0">
                      <a:latin typeface="宋体" panose="02010600030101010101" pitchFamily="2" charset="-122"/>
                    </a:rPr>
                    <a:t>-1</a:t>
                  </a:r>
                  <a:r>
                    <a:rPr lang="zh-CN" altLang="en-US" sz="1600" dirty="0">
                      <a:latin typeface="宋体" panose="02010600030101010101" pitchFamily="2" charset="-122"/>
                    </a:rPr>
                    <a:t>，</a:t>
                  </a:r>
                  <a:r>
                    <a:rPr lang="en-US" altLang="zh-CN" sz="1600" dirty="0">
                      <a:latin typeface="宋体" panose="02010600030101010101" pitchFamily="2" charset="-122"/>
                    </a:rPr>
                    <a:t>-1)</a:t>
                  </a:r>
                  <a:endParaRPr lang="en-US" altLang="zh-CN" sz="1600" dirty="0">
                    <a:latin typeface="Arial" panose="020B0604020202020204" pitchFamily="34" charset="0"/>
                  </a:endParaRPr>
                </a:p>
              </p:txBody>
            </p:sp>
            <p:sp>
              <p:nvSpPr>
                <p:cNvPr id="79891" name="Text Box 52"/>
                <p:cNvSpPr txBox="1"/>
                <p:nvPr/>
              </p:nvSpPr>
              <p:spPr>
                <a:xfrm>
                  <a:off x="8910" y="11878"/>
                  <a:ext cx="1080" cy="468"/>
                </a:xfrm>
                <a:prstGeom prst="rect">
                  <a:avLst/>
                </a:prstGeom>
                <a:noFill/>
                <a:ln w="9525">
                  <a:noFill/>
                </a:ln>
              </p:spPr>
              <p:txBody>
                <a:bodyPr anchor="t" anchorCtr="0"/>
                <a:p>
                  <a:pPr algn="just"/>
                  <a:r>
                    <a:rPr lang="en-US" altLang="zh-CN" sz="1600" dirty="0">
                      <a:latin typeface="宋体" panose="02010600030101010101" pitchFamily="2" charset="-122"/>
                    </a:rPr>
                    <a:t>(1</a:t>
                  </a:r>
                  <a:r>
                    <a:rPr lang="zh-CN" altLang="en-US" sz="1600" dirty="0">
                      <a:latin typeface="宋体" panose="02010600030101010101" pitchFamily="2" charset="-122"/>
                    </a:rPr>
                    <a:t>，</a:t>
                  </a:r>
                  <a:r>
                    <a:rPr lang="en-US" altLang="zh-CN" sz="1600" dirty="0">
                      <a:latin typeface="宋体" panose="02010600030101010101" pitchFamily="2" charset="-122"/>
                    </a:rPr>
                    <a:t>1</a:t>
                  </a:r>
                  <a:r>
                    <a:rPr lang="zh-CN" altLang="en-US" sz="1600" dirty="0">
                      <a:latin typeface="宋体" panose="02010600030101010101" pitchFamily="2" charset="-122"/>
                    </a:rPr>
                    <a:t>，</a:t>
                  </a:r>
                  <a:r>
                    <a:rPr lang="en-US" altLang="zh-CN" sz="1600" dirty="0">
                      <a:latin typeface="宋体" panose="02010600030101010101" pitchFamily="2" charset="-122"/>
                    </a:rPr>
                    <a:t>1)</a:t>
                  </a:r>
                  <a:endParaRPr lang="en-US" altLang="zh-CN" sz="1600" dirty="0">
                    <a:latin typeface="Arial" panose="020B0604020202020204" pitchFamily="34" charset="0"/>
                  </a:endParaRPr>
                </a:p>
              </p:txBody>
            </p:sp>
            <p:sp>
              <p:nvSpPr>
                <p:cNvPr id="79892" name="Text Box 53"/>
                <p:cNvSpPr txBox="1"/>
                <p:nvPr/>
              </p:nvSpPr>
              <p:spPr>
                <a:xfrm>
                  <a:off x="8280" y="13452"/>
                  <a:ext cx="1440" cy="468"/>
                </a:xfrm>
                <a:prstGeom prst="rect">
                  <a:avLst/>
                </a:prstGeom>
                <a:noFill/>
                <a:ln w="9525">
                  <a:noFill/>
                </a:ln>
              </p:spPr>
              <p:txBody>
                <a:bodyPr anchor="t" anchorCtr="0"/>
                <a:p>
                  <a:pPr algn="just"/>
                  <a:r>
                    <a:rPr lang="zh-CN" altLang="en-US" sz="1600" dirty="0">
                      <a:latin typeface="宋体" panose="02010600030101010101" pitchFamily="2" charset="-122"/>
                    </a:rPr>
                    <a:t>规范化观察体</a:t>
                  </a:r>
                  <a:endParaRPr lang="zh-CN" altLang="en-US" sz="1600" dirty="0">
                    <a:latin typeface="Arial" panose="020B0604020202020204" pitchFamily="34" charset="0"/>
                  </a:endParaRPr>
                </a:p>
              </p:txBody>
            </p:sp>
          </p:grpSp>
          <p:grpSp>
            <p:nvGrpSpPr>
              <p:cNvPr id="79893" name="Group 54"/>
              <p:cNvGrpSpPr/>
              <p:nvPr/>
            </p:nvGrpSpPr>
            <p:grpSpPr>
              <a:xfrm>
                <a:off x="7180" y="11268"/>
                <a:ext cx="2230" cy="2340"/>
                <a:chOff x="7180" y="11268"/>
                <a:chExt cx="2230" cy="2340"/>
              </a:xfrm>
            </p:grpSpPr>
            <p:grpSp>
              <p:nvGrpSpPr>
                <p:cNvPr id="79894" name="Group 55"/>
                <p:cNvGrpSpPr/>
                <p:nvPr/>
              </p:nvGrpSpPr>
              <p:grpSpPr>
                <a:xfrm>
                  <a:off x="7200" y="11892"/>
                  <a:ext cx="1800" cy="1716"/>
                  <a:chOff x="7740" y="3780"/>
                  <a:chExt cx="1800" cy="1716"/>
                </a:xfrm>
              </p:grpSpPr>
              <p:sp>
                <p:nvSpPr>
                  <p:cNvPr id="79895" name="Freeform 56"/>
                  <p:cNvSpPr/>
                  <p:nvPr/>
                </p:nvSpPr>
                <p:spPr>
                  <a:xfrm>
                    <a:off x="7740" y="4248"/>
                    <a:ext cx="900" cy="1248"/>
                  </a:xfrm>
                  <a:custGeom>
                    <a:avLst/>
                    <a:gdLst/>
                    <a:ahLst/>
                    <a:cxnLst>
                      <a:cxn ang="0">
                        <a:pos x="0" y="936"/>
                      </a:cxn>
                      <a:cxn ang="0">
                        <a:pos x="900" y="1248"/>
                      </a:cxn>
                      <a:cxn ang="0">
                        <a:pos x="900" y="312"/>
                      </a:cxn>
                      <a:cxn ang="0">
                        <a:pos x="0" y="0"/>
                      </a:cxn>
                      <a:cxn ang="0">
                        <a:pos x="0" y="936"/>
                      </a:cxn>
                    </a:cxnLst>
                    <a:pathLst>
                      <a:path w="900" h="1248">
                        <a:moveTo>
                          <a:pt x="0" y="936"/>
                        </a:moveTo>
                        <a:lnTo>
                          <a:pt x="900" y="1248"/>
                        </a:lnTo>
                        <a:lnTo>
                          <a:pt x="900" y="312"/>
                        </a:lnTo>
                        <a:lnTo>
                          <a:pt x="0" y="0"/>
                        </a:lnTo>
                        <a:lnTo>
                          <a:pt x="0" y="936"/>
                        </a:lnTo>
                        <a:close/>
                      </a:path>
                    </a:pathLst>
                  </a:custGeom>
                  <a:solidFill>
                    <a:srgbClr val="FFFFFF"/>
                  </a:solidFill>
                  <a:ln w="9525" cap="flat" cmpd="sng">
                    <a:solidFill>
                      <a:srgbClr val="000000"/>
                    </a:solidFill>
                    <a:prstDash val="solid"/>
                    <a:round/>
                    <a:headEnd type="none" w="med" len="med"/>
                    <a:tailEnd type="none" w="med" len="med"/>
                  </a:ln>
                </p:spPr>
                <p:txBody>
                  <a:bodyPr/>
                  <a:p>
                    <a:endParaRPr lang="zh-CN" altLang="en-US"/>
                  </a:p>
                </p:txBody>
              </p:sp>
              <p:sp>
                <p:nvSpPr>
                  <p:cNvPr id="79896" name="Freeform 57"/>
                  <p:cNvSpPr/>
                  <p:nvPr/>
                </p:nvSpPr>
                <p:spPr>
                  <a:xfrm>
                    <a:off x="8640" y="4092"/>
                    <a:ext cx="900" cy="1404"/>
                  </a:xfrm>
                  <a:custGeom>
                    <a:avLst/>
                    <a:gdLst/>
                    <a:ahLst/>
                    <a:cxnLst>
                      <a:cxn ang="0">
                        <a:pos x="0" y="1404"/>
                      </a:cxn>
                      <a:cxn ang="0">
                        <a:pos x="900" y="936"/>
                      </a:cxn>
                      <a:cxn ang="0">
                        <a:pos x="900" y="0"/>
                      </a:cxn>
                      <a:cxn ang="0">
                        <a:pos x="0" y="468"/>
                      </a:cxn>
                      <a:cxn ang="0">
                        <a:pos x="0" y="1404"/>
                      </a:cxn>
                    </a:cxnLst>
                    <a:pathLst>
                      <a:path w="900" h="1404">
                        <a:moveTo>
                          <a:pt x="0" y="1404"/>
                        </a:moveTo>
                        <a:lnTo>
                          <a:pt x="900" y="936"/>
                        </a:lnTo>
                        <a:lnTo>
                          <a:pt x="900" y="0"/>
                        </a:lnTo>
                        <a:lnTo>
                          <a:pt x="0" y="468"/>
                        </a:lnTo>
                        <a:lnTo>
                          <a:pt x="0" y="1404"/>
                        </a:lnTo>
                        <a:close/>
                      </a:path>
                    </a:pathLst>
                  </a:custGeom>
                  <a:solidFill>
                    <a:srgbClr val="FFFFFF"/>
                  </a:solidFill>
                  <a:ln w="9525" cap="flat" cmpd="sng">
                    <a:solidFill>
                      <a:srgbClr val="000000"/>
                    </a:solidFill>
                    <a:prstDash val="solid"/>
                    <a:round/>
                    <a:headEnd type="none" w="med" len="med"/>
                    <a:tailEnd type="none" w="med" len="med"/>
                  </a:ln>
                </p:spPr>
                <p:txBody>
                  <a:bodyPr/>
                  <a:p>
                    <a:endParaRPr lang="zh-CN" altLang="en-US"/>
                  </a:p>
                </p:txBody>
              </p:sp>
              <p:sp>
                <p:nvSpPr>
                  <p:cNvPr id="79897" name="Freeform 58"/>
                  <p:cNvSpPr/>
                  <p:nvPr/>
                </p:nvSpPr>
                <p:spPr>
                  <a:xfrm>
                    <a:off x="7740" y="3780"/>
                    <a:ext cx="1800" cy="780"/>
                  </a:xfrm>
                  <a:custGeom>
                    <a:avLst/>
                    <a:gdLst/>
                    <a:ahLst/>
                    <a:cxnLst>
                      <a:cxn ang="0">
                        <a:pos x="0" y="468"/>
                      </a:cxn>
                      <a:cxn ang="0">
                        <a:pos x="900" y="0"/>
                      </a:cxn>
                      <a:cxn ang="0">
                        <a:pos x="1800" y="312"/>
                      </a:cxn>
                      <a:cxn ang="0">
                        <a:pos x="900" y="780"/>
                      </a:cxn>
                      <a:cxn ang="0">
                        <a:pos x="0" y="468"/>
                      </a:cxn>
                    </a:cxnLst>
                    <a:pathLst>
                      <a:path w="1800" h="780">
                        <a:moveTo>
                          <a:pt x="0" y="468"/>
                        </a:moveTo>
                        <a:lnTo>
                          <a:pt x="900" y="0"/>
                        </a:lnTo>
                        <a:lnTo>
                          <a:pt x="1800" y="312"/>
                        </a:lnTo>
                        <a:lnTo>
                          <a:pt x="900" y="780"/>
                        </a:lnTo>
                        <a:lnTo>
                          <a:pt x="0" y="468"/>
                        </a:lnTo>
                        <a:close/>
                      </a:path>
                    </a:pathLst>
                  </a:custGeom>
                  <a:solidFill>
                    <a:srgbClr val="FFFFFF"/>
                  </a:solidFill>
                  <a:ln w="9525" cap="flat" cmpd="sng">
                    <a:solidFill>
                      <a:srgbClr val="000000"/>
                    </a:solidFill>
                    <a:prstDash val="solid"/>
                    <a:round/>
                    <a:headEnd type="none" w="med" len="med"/>
                    <a:tailEnd type="none" w="med" len="med"/>
                  </a:ln>
                </p:spPr>
                <p:txBody>
                  <a:bodyPr/>
                  <a:p>
                    <a:endParaRPr lang="zh-CN" altLang="en-US"/>
                  </a:p>
                </p:txBody>
              </p:sp>
            </p:grpSp>
            <p:sp>
              <p:nvSpPr>
                <p:cNvPr id="79898" name="Line 59"/>
                <p:cNvSpPr/>
                <p:nvPr/>
              </p:nvSpPr>
              <p:spPr>
                <a:xfrm flipV="1">
                  <a:off x="8100" y="11268"/>
                  <a:ext cx="0" cy="936"/>
                </a:xfrm>
                <a:prstGeom prst="line">
                  <a:avLst/>
                </a:prstGeom>
                <a:ln w="9525" cap="flat" cmpd="sng">
                  <a:solidFill>
                    <a:srgbClr val="000000"/>
                  </a:solidFill>
                  <a:prstDash val="solid"/>
                  <a:round/>
                  <a:headEnd type="none" w="med" len="med"/>
                  <a:tailEnd type="triangle" w="med" len="med"/>
                </a:ln>
              </p:spPr>
            </p:sp>
            <p:sp>
              <p:nvSpPr>
                <p:cNvPr id="79899" name="Line 60"/>
                <p:cNvSpPr/>
                <p:nvPr/>
              </p:nvSpPr>
              <p:spPr>
                <a:xfrm>
                  <a:off x="8640" y="12984"/>
                  <a:ext cx="720" cy="156"/>
                </a:xfrm>
                <a:prstGeom prst="line">
                  <a:avLst/>
                </a:prstGeom>
                <a:ln w="9525" cap="flat" cmpd="sng">
                  <a:solidFill>
                    <a:srgbClr val="000000"/>
                  </a:solidFill>
                  <a:prstDash val="solid"/>
                  <a:round/>
                  <a:headEnd type="none" w="med" len="med"/>
                  <a:tailEnd type="triangle" w="med" len="med"/>
                </a:ln>
              </p:spPr>
            </p:sp>
            <p:sp>
              <p:nvSpPr>
                <p:cNvPr id="79900" name="Line 61"/>
                <p:cNvSpPr/>
                <p:nvPr/>
              </p:nvSpPr>
              <p:spPr>
                <a:xfrm flipV="1">
                  <a:off x="8870" y="11836"/>
                  <a:ext cx="540" cy="312"/>
                </a:xfrm>
                <a:prstGeom prst="line">
                  <a:avLst/>
                </a:prstGeom>
                <a:ln w="9525" cap="flat" cmpd="sng">
                  <a:solidFill>
                    <a:srgbClr val="000000"/>
                  </a:solidFill>
                  <a:prstDash val="solid"/>
                  <a:round/>
                  <a:headEnd type="none" w="med" len="med"/>
                  <a:tailEnd type="triangle" w="med" len="med"/>
                </a:ln>
              </p:spPr>
            </p:sp>
            <p:sp>
              <p:nvSpPr>
                <p:cNvPr id="79901" name="Oval 62"/>
                <p:cNvSpPr/>
                <p:nvPr/>
              </p:nvSpPr>
              <p:spPr>
                <a:xfrm>
                  <a:off x="8958" y="12184"/>
                  <a:ext cx="57" cy="57"/>
                </a:xfrm>
                <a:prstGeom prst="ellipse">
                  <a:avLst/>
                </a:prstGeom>
                <a:solidFill>
                  <a:srgbClr val="000000"/>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ndParaRPr>
                </a:p>
              </p:txBody>
            </p:sp>
            <p:sp>
              <p:nvSpPr>
                <p:cNvPr id="79902" name="Oval 63"/>
                <p:cNvSpPr/>
                <p:nvPr/>
              </p:nvSpPr>
              <p:spPr>
                <a:xfrm>
                  <a:off x="7180" y="13259"/>
                  <a:ext cx="57" cy="57"/>
                </a:xfrm>
                <a:prstGeom prst="ellipse">
                  <a:avLst/>
                </a:prstGeom>
                <a:solidFill>
                  <a:srgbClr val="000000"/>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ndParaRPr>
                </a:p>
              </p:txBody>
            </p:sp>
          </p:grpSp>
        </p:grpSp>
        <p:grpSp>
          <p:nvGrpSpPr>
            <p:cNvPr id="79903" name="Group 64"/>
            <p:cNvGrpSpPr/>
            <p:nvPr/>
          </p:nvGrpSpPr>
          <p:grpSpPr>
            <a:xfrm>
              <a:off x="1270" y="10023"/>
              <a:ext cx="6830" cy="2561"/>
              <a:chOff x="1270" y="10023"/>
              <a:chExt cx="6830" cy="2561"/>
            </a:xfrm>
          </p:grpSpPr>
          <p:grpSp>
            <p:nvGrpSpPr>
              <p:cNvPr id="79904" name="Group 65"/>
              <p:cNvGrpSpPr/>
              <p:nvPr/>
            </p:nvGrpSpPr>
            <p:grpSpPr>
              <a:xfrm>
                <a:off x="1270" y="10023"/>
                <a:ext cx="6830" cy="2561"/>
                <a:chOff x="1270" y="10023"/>
                <a:chExt cx="6830" cy="2561"/>
              </a:xfrm>
            </p:grpSpPr>
            <p:sp>
              <p:nvSpPr>
                <p:cNvPr id="79905" name="Text Box 66"/>
                <p:cNvSpPr txBox="1"/>
                <p:nvPr/>
              </p:nvSpPr>
              <p:spPr>
                <a:xfrm>
                  <a:off x="1270" y="12038"/>
                  <a:ext cx="1980" cy="546"/>
                </a:xfrm>
                <a:prstGeom prst="rect">
                  <a:avLst/>
                </a:prstGeom>
                <a:noFill/>
                <a:ln w="9525">
                  <a:noFill/>
                </a:ln>
              </p:spPr>
              <p:txBody>
                <a:bodyPr anchor="t" anchorCtr="0"/>
                <a:p>
                  <a:pPr algn="just"/>
                  <a:r>
                    <a:rPr lang="en-US" altLang="zh-CN" sz="1600" dirty="0">
                      <a:latin typeface="Times New Roman" panose="02020603050405020304" pitchFamily="18" charset="0"/>
                    </a:rPr>
                    <a:t>(xw</a:t>
                  </a:r>
                  <a:r>
                    <a:rPr lang="en-US" altLang="zh-CN" sz="1600" baseline="-25000" dirty="0">
                      <a:latin typeface="Times New Roman" panose="02020603050405020304" pitchFamily="18" charset="0"/>
                    </a:rPr>
                    <a:t>min</a:t>
                  </a:r>
                  <a:r>
                    <a:rPr lang="en-US" altLang="zh-CN" sz="1600" dirty="0">
                      <a:latin typeface="Times New Roman" panose="02020603050405020304" pitchFamily="18" charset="0"/>
                    </a:rPr>
                    <a:t>, yw</a:t>
                  </a:r>
                  <a:r>
                    <a:rPr lang="en-US" altLang="zh-CN" sz="1600" baseline="-25000" dirty="0">
                      <a:latin typeface="Times New Roman" panose="02020603050405020304" pitchFamily="18" charset="0"/>
                    </a:rPr>
                    <a:t>min</a:t>
                  </a:r>
                  <a:r>
                    <a:rPr lang="en-US" altLang="zh-CN" sz="1600" dirty="0">
                      <a:latin typeface="Times New Roman" panose="02020603050405020304" pitchFamily="18" charset="0"/>
                    </a:rPr>
                    <a:t>, z</a:t>
                  </a:r>
                  <a:r>
                    <a:rPr lang="en-US" altLang="zh-CN" sz="1600" baseline="-25000" dirty="0">
                      <a:latin typeface="Times New Roman" panose="02020603050405020304" pitchFamily="18" charset="0"/>
                    </a:rPr>
                    <a:t>near</a:t>
                  </a:r>
                  <a:r>
                    <a:rPr lang="en-US" altLang="zh-CN" sz="1600" dirty="0">
                      <a:latin typeface="Times New Roman" panose="02020603050405020304" pitchFamily="18" charset="0"/>
                    </a:rPr>
                    <a:t>)</a:t>
                  </a:r>
                  <a:endParaRPr lang="en-US" altLang="zh-CN" sz="1600" dirty="0">
                    <a:latin typeface="Arial" panose="020B0604020202020204" pitchFamily="34" charset="0"/>
                  </a:endParaRPr>
                </a:p>
              </p:txBody>
            </p:sp>
            <p:sp>
              <p:nvSpPr>
                <p:cNvPr id="79906" name="Text Box 67"/>
                <p:cNvSpPr txBox="1"/>
                <p:nvPr/>
              </p:nvSpPr>
              <p:spPr>
                <a:xfrm>
                  <a:off x="6120" y="10030"/>
                  <a:ext cx="1980" cy="546"/>
                </a:xfrm>
                <a:prstGeom prst="rect">
                  <a:avLst/>
                </a:prstGeom>
                <a:noFill/>
                <a:ln w="9525">
                  <a:noFill/>
                </a:ln>
              </p:spPr>
              <p:txBody>
                <a:bodyPr anchor="t" anchorCtr="0"/>
                <a:p>
                  <a:pPr algn="just"/>
                  <a:r>
                    <a:rPr lang="en-US" altLang="zh-CN" sz="1600" dirty="0">
                      <a:latin typeface="Times New Roman" panose="02020603050405020304" pitchFamily="18" charset="0"/>
                    </a:rPr>
                    <a:t>(xw</a:t>
                  </a:r>
                  <a:r>
                    <a:rPr lang="en-US" altLang="zh-CN" sz="1600" baseline="-25000" dirty="0">
                      <a:latin typeface="Times New Roman" panose="02020603050405020304" pitchFamily="18" charset="0"/>
                    </a:rPr>
                    <a:t>max</a:t>
                  </a:r>
                  <a:r>
                    <a:rPr lang="en-US" altLang="zh-CN" sz="1600" dirty="0">
                      <a:latin typeface="Times New Roman" panose="02020603050405020304" pitchFamily="18" charset="0"/>
                    </a:rPr>
                    <a:t>, yw</a:t>
                  </a:r>
                  <a:r>
                    <a:rPr lang="en-US" altLang="zh-CN" sz="1600" baseline="-25000" dirty="0">
                      <a:latin typeface="Times New Roman" panose="02020603050405020304" pitchFamily="18" charset="0"/>
                    </a:rPr>
                    <a:t>max</a:t>
                  </a:r>
                  <a:r>
                    <a:rPr lang="en-US" altLang="zh-CN" sz="1600" dirty="0">
                      <a:latin typeface="Times New Roman" panose="02020603050405020304" pitchFamily="18" charset="0"/>
                    </a:rPr>
                    <a:t>, z</a:t>
                  </a:r>
                  <a:r>
                    <a:rPr lang="en-US" altLang="zh-CN" sz="1600" baseline="-25000" dirty="0">
                      <a:latin typeface="Times New Roman" panose="02020603050405020304" pitchFamily="18" charset="0"/>
                    </a:rPr>
                    <a:t>far</a:t>
                  </a:r>
                  <a:r>
                    <a:rPr lang="en-US" altLang="zh-CN" sz="1600" dirty="0">
                      <a:latin typeface="Times New Roman" panose="02020603050405020304" pitchFamily="18" charset="0"/>
                    </a:rPr>
                    <a:t>)</a:t>
                  </a:r>
                  <a:endParaRPr lang="en-US" altLang="zh-CN" sz="1600" dirty="0">
                    <a:latin typeface="Arial" panose="020B0604020202020204" pitchFamily="34" charset="0"/>
                  </a:endParaRPr>
                </a:p>
              </p:txBody>
            </p:sp>
            <p:sp>
              <p:nvSpPr>
                <p:cNvPr id="79907" name="Text Box 68"/>
                <p:cNvSpPr txBox="1"/>
                <p:nvPr/>
              </p:nvSpPr>
              <p:spPr>
                <a:xfrm>
                  <a:off x="2157" y="10023"/>
                  <a:ext cx="1620" cy="468"/>
                </a:xfrm>
                <a:prstGeom prst="rect">
                  <a:avLst/>
                </a:prstGeom>
                <a:noFill/>
                <a:ln w="9525">
                  <a:noFill/>
                </a:ln>
              </p:spPr>
              <p:txBody>
                <a:bodyPr anchor="t" anchorCtr="0"/>
                <a:p>
                  <a:pPr algn="just"/>
                  <a:r>
                    <a:rPr lang="zh-CN" altLang="en-US" sz="1600" dirty="0">
                      <a:latin typeface="宋体" panose="02010600030101010101" pitchFamily="2" charset="-122"/>
                    </a:rPr>
                    <a:t>正交投影观察体</a:t>
                  </a:r>
                  <a:endParaRPr lang="zh-CN" altLang="en-US" sz="1600" dirty="0">
                    <a:latin typeface="Arial" panose="020B0604020202020204" pitchFamily="34" charset="0"/>
                  </a:endParaRPr>
                </a:p>
              </p:txBody>
            </p:sp>
          </p:grpSp>
          <p:grpSp>
            <p:nvGrpSpPr>
              <p:cNvPr id="79908" name="Group 69"/>
              <p:cNvGrpSpPr/>
              <p:nvPr/>
            </p:nvGrpSpPr>
            <p:grpSpPr>
              <a:xfrm>
                <a:off x="2488" y="10176"/>
                <a:ext cx="4007" cy="2184"/>
                <a:chOff x="2488" y="10176"/>
                <a:chExt cx="4007" cy="2184"/>
              </a:xfrm>
            </p:grpSpPr>
            <p:sp>
              <p:nvSpPr>
                <p:cNvPr id="79909" name="Freeform 70"/>
                <p:cNvSpPr/>
                <p:nvPr/>
              </p:nvSpPr>
              <p:spPr>
                <a:xfrm>
                  <a:off x="2520" y="10953"/>
                  <a:ext cx="1620" cy="1407"/>
                </a:xfrm>
                <a:custGeom>
                  <a:avLst/>
                  <a:gdLst/>
                  <a:ahLst/>
                  <a:cxnLst>
                    <a:cxn ang="0">
                      <a:pos x="0" y="0"/>
                    </a:cxn>
                    <a:cxn ang="0">
                      <a:pos x="0" y="105"/>
                    </a:cxn>
                    <a:cxn ang="0">
                      <a:pos x="0" y="1095"/>
                    </a:cxn>
                    <a:cxn ang="0">
                      <a:pos x="1620" y="1407"/>
                    </a:cxn>
                    <a:cxn ang="0">
                      <a:pos x="1620" y="315"/>
                    </a:cxn>
                    <a:cxn ang="0">
                      <a:pos x="0" y="0"/>
                    </a:cxn>
                  </a:cxnLst>
                  <a:pathLst>
                    <a:path w="1620" h="1407">
                      <a:moveTo>
                        <a:pt x="0" y="0"/>
                      </a:moveTo>
                      <a:cubicBezTo>
                        <a:pt x="0" y="35"/>
                        <a:pt x="0" y="70"/>
                        <a:pt x="0" y="105"/>
                      </a:cubicBezTo>
                      <a:lnTo>
                        <a:pt x="0" y="1095"/>
                      </a:lnTo>
                      <a:lnTo>
                        <a:pt x="1620" y="1407"/>
                      </a:lnTo>
                      <a:lnTo>
                        <a:pt x="1620" y="315"/>
                      </a:lnTo>
                      <a:lnTo>
                        <a:pt x="0" y="0"/>
                      </a:lnTo>
                      <a:close/>
                    </a:path>
                  </a:pathLst>
                </a:custGeom>
                <a:solidFill>
                  <a:srgbClr val="FFFFFF"/>
                </a:solidFill>
                <a:ln w="9525" cap="flat" cmpd="sng">
                  <a:solidFill>
                    <a:srgbClr val="000000"/>
                  </a:solidFill>
                  <a:prstDash val="solid"/>
                  <a:round/>
                  <a:headEnd type="none" w="med" len="med"/>
                  <a:tailEnd type="none" w="med" len="med"/>
                </a:ln>
              </p:spPr>
              <p:txBody>
                <a:bodyPr/>
                <a:p>
                  <a:endParaRPr lang="zh-CN" altLang="en-US"/>
                </a:p>
              </p:txBody>
            </p:sp>
            <p:sp>
              <p:nvSpPr>
                <p:cNvPr id="79910" name="Freeform 71"/>
                <p:cNvSpPr/>
                <p:nvPr/>
              </p:nvSpPr>
              <p:spPr>
                <a:xfrm>
                  <a:off x="4140" y="10488"/>
                  <a:ext cx="2340" cy="1872"/>
                </a:xfrm>
                <a:custGeom>
                  <a:avLst/>
                  <a:gdLst/>
                  <a:ahLst/>
                  <a:cxnLst>
                    <a:cxn ang="0">
                      <a:pos x="0" y="780"/>
                    </a:cxn>
                    <a:cxn ang="0">
                      <a:pos x="0" y="1872"/>
                    </a:cxn>
                    <a:cxn ang="0">
                      <a:pos x="2340" y="1092"/>
                    </a:cxn>
                    <a:cxn ang="0">
                      <a:pos x="2340" y="0"/>
                    </a:cxn>
                    <a:cxn ang="0">
                      <a:pos x="0" y="780"/>
                    </a:cxn>
                  </a:cxnLst>
                  <a:pathLst>
                    <a:path w="2340" h="1872">
                      <a:moveTo>
                        <a:pt x="0" y="780"/>
                      </a:moveTo>
                      <a:lnTo>
                        <a:pt x="0" y="1872"/>
                      </a:lnTo>
                      <a:lnTo>
                        <a:pt x="2340" y="1092"/>
                      </a:lnTo>
                      <a:lnTo>
                        <a:pt x="2340" y="0"/>
                      </a:lnTo>
                      <a:lnTo>
                        <a:pt x="0" y="780"/>
                      </a:lnTo>
                      <a:close/>
                    </a:path>
                  </a:pathLst>
                </a:custGeom>
                <a:solidFill>
                  <a:srgbClr val="FFFFFF"/>
                </a:solidFill>
                <a:ln w="9525" cap="flat" cmpd="sng">
                  <a:solidFill>
                    <a:srgbClr val="000000"/>
                  </a:solidFill>
                  <a:prstDash val="solid"/>
                  <a:round/>
                  <a:headEnd type="none" w="med" len="med"/>
                  <a:tailEnd type="none" w="med" len="med"/>
                </a:ln>
              </p:spPr>
              <p:txBody>
                <a:bodyPr/>
                <a:p>
                  <a:endParaRPr lang="zh-CN" altLang="en-US"/>
                </a:p>
              </p:txBody>
            </p:sp>
            <p:sp>
              <p:nvSpPr>
                <p:cNvPr id="79911" name="Freeform 72"/>
                <p:cNvSpPr/>
                <p:nvPr/>
              </p:nvSpPr>
              <p:spPr>
                <a:xfrm>
                  <a:off x="2520" y="10176"/>
                  <a:ext cx="3960" cy="1092"/>
                </a:xfrm>
                <a:custGeom>
                  <a:avLst/>
                  <a:gdLst/>
                  <a:ahLst/>
                  <a:cxnLst>
                    <a:cxn ang="0">
                      <a:pos x="0" y="780"/>
                    </a:cxn>
                    <a:cxn ang="0">
                      <a:pos x="2340" y="0"/>
                    </a:cxn>
                    <a:cxn ang="0">
                      <a:pos x="3960" y="312"/>
                    </a:cxn>
                    <a:cxn ang="0">
                      <a:pos x="1620" y="1092"/>
                    </a:cxn>
                    <a:cxn ang="0">
                      <a:pos x="0" y="780"/>
                    </a:cxn>
                  </a:cxnLst>
                  <a:pathLst>
                    <a:path w="3960" h="1092">
                      <a:moveTo>
                        <a:pt x="0" y="780"/>
                      </a:moveTo>
                      <a:lnTo>
                        <a:pt x="2340" y="0"/>
                      </a:lnTo>
                      <a:lnTo>
                        <a:pt x="3960" y="312"/>
                      </a:lnTo>
                      <a:lnTo>
                        <a:pt x="1620" y="1092"/>
                      </a:lnTo>
                      <a:lnTo>
                        <a:pt x="0" y="780"/>
                      </a:lnTo>
                      <a:close/>
                    </a:path>
                  </a:pathLst>
                </a:custGeom>
                <a:solidFill>
                  <a:srgbClr val="FFFFFF"/>
                </a:solidFill>
                <a:ln w="9525" cap="flat" cmpd="sng">
                  <a:solidFill>
                    <a:srgbClr val="000000"/>
                  </a:solidFill>
                  <a:prstDash val="solid"/>
                  <a:round/>
                  <a:headEnd type="none" w="med" len="med"/>
                  <a:tailEnd type="none" w="med" len="med"/>
                </a:ln>
              </p:spPr>
              <p:txBody>
                <a:bodyPr/>
                <a:p>
                  <a:endParaRPr lang="zh-CN" altLang="en-US"/>
                </a:p>
              </p:txBody>
            </p:sp>
            <p:sp>
              <p:nvSpPr>
                <p:cNvPr id="79912" name="Oval 73"/>
                <p:cNvSpPr/>
                <p:nvPr/>
              </p:nvSpPr>
              <p:spPr>
                <a:xfrm>
                  <a:off x="6438" y="10468"/>
                  <a:ext cx="57" cy="57"/>
                </a:xfrm>
                <a:prstGeom prst="ellipse">
                  <a:avLst/>
                </a:prstGeom>
                <a:solidFill>
                  <a:srgbClr val="000000"/>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ndParaRPr>
                </a:p>
              </p:txBody>
            </p:sp>
            <p:sp>
              <p:nvSpPr>
                <p:cNvPr id="79913" name="Oval 74"/>
                <p:cNvSpPr/>
                <p:nvPr/>
              </p:nvSpPr>
              <p:spPr>
                <a:xfrm>
                  <a:off x="2488" y="12011"/>
                  <a:ext cx="57" cy="57"/>
                </a:xfrm>
                <a:prstGeom prst="ellipse">
                  <a:avLst/>
                </a:prstGeom>
                <a:solidFill>
                  <a:srgbClr val="000000"/>
                </a:solidFill>
                <a:ln w="9525" cap="flat" cmpd="sng">
                  <a:solidFill>
                    <a:srgbClr val="000000"/>
                  </a:solidFill>
                  <a:prstDash val="solid"/>
                  <a:round/>
                  <a:headEnd type="none" w="med" len="med"/>
                  <a:tailEnd type="none" w="med" len="med"/>
                </a:ln>
              </p:spPr>
              <p:txBody>
                <a:bodyPr anchor="t" anchorCtr="0"/>
                <a:p>
                  <a:endParaRPr lang="zh-CN" altLang="en-US" dirty="0">
                    <a:latin typeface="Arial" panose="020B0604020202020204" pitchFamily="34" charset="0"/>
                  </a:endParaRPr>
                </a:p>
              </p:txBody>
            </p:sp>
          </p:grpSp>
        </p:grpSp>
        <p:sp>
          <p:nvSpPr>
            <p:cNvPr id="79914" name="AutoShape 75"/>
            <p:cNvSpPr/>
            <p:nvPr/>
          </p:nvSpPr>
          <p:spPr>
            <a:xfrm rot="1214786">
              <a:off x="5232" y="11514"/>
              <a:ext cx="1270" cy="283"/>
            </a:xfrm>
            <a:prstGeom prst="rightArrow">
              <a:avLst>
                <a:gd name="adj1" fmla="val 50000"/>
                <a:gd name="adj2" fmla="val 112128"/>
              </a:avLst>
            </a:prstGeom>
            <a:solidFill>
              <a:srgbClr val="969696"/>
            </a:solidFill>
            <a:ln w="9525" cap="flat" cmpd="sng">
              <a:solidFill>
                <a:srgbClr val="969696"/>
              </a:solidFill>
              <a:prstDash val="solid"/>
              <a:miter/>
              <a:headEnd type="none" w="med" len="med"/>
              <a:tailEnd type="none" w="med" len="med"/>
            </a:ln>
          </p:spPr>
          <p:txBody>
            <a:bodyPr anchor="t" anchorCtr="0"/>
            <a:p>
              <a:endParaRPr lang="zh-CN" altLang="en-US" dirty="0">
                <a:latin typeface="Arial" panose="020B0604020202020204" pitchFamily="34" charset="0"/>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Rectangle 3"/>
          <p:cNvSpPr>
            <a:spLocks noGrp="1"/>
          </p:cNvSpPr>
          <p:nvPr>
            <p:ph idx="1"/>
          </p:nvPr>
        </p:nvSpPr>
        <p:spPr/>
        <p:txBody>
          <a:bodyPr vert="horz" wrap="square" lIns="91440" tIns="45720" rIns="91440" bIns="45720" anchor="t" anchorCtr="0"/>
          <a:p>
            <a:pPr>
              <a:lnSpc>
                <a:spcPct val="150000"/>
              </a:lnSpc>
              <a:buClr>
                <a:schemeClr val="accent1"/>
              </a:buClr>
              <a:buFont typeface="Wingdings" panose="05000000000000000000" pitchFamily="2" charset="2"/>
              <a:buChar char="l"/>
            </a:pPr>
            <a:r>
              <a:rPr lang="en-US" altLang="zh-CN" sz="2600" dirty="0">
                <a:latin typeface="楷体" panose="02010609060101010101" pitchFamily="49" charset="-122"/>
                <a:ea typeface="楷体" panose="02010609060101010101" pitchFamily="49" charset="-122"/>
                <a:cs typeface="+mn-cs"/>
              </a:rPr>
              <a:t> </a:t>
            </a:r>
            <a:r>
              <a:rPr lang="zh-CN" altLang="en-US" sz="2600" dirty="0">
                <a:latin typeface="楷体" panose="02010609060101010101" pitchFamily="49" charset="-122"/>
                <a:ea typeface="楷体" panose="02010609060101010101" pitchFamily="49" charset="-122"/>
                <a:cs typeface="+mn-cs"/>
              </a:rPr>
              <a:t>透视投影观察体</a:t>
            </a:r>
            <a:r>
              <a:rPr lang="en-US" altLang="zh-CN" sz="2600" dirty="0">
                <a:latin typeface="楷体" panose="02010609060101010101" pitchFamily="49" charset="-122"/>
                <a:ea typeface="楷体" panose="02010609060101010101" pitchFamily="49" charset="-122"/>
                <a:cs typeface="+mn-cs"/>
              </a:rPr>
              <a:t>—</a:t>
            </a:r>
            <a:r>
              <a:rPr lang="zh-CN" altLang="en-US" sz="2600" dirty="0">
                <a:latin typeface="楷体" panose="02010609060101010101" pitchFamily="49" charset="-122"/>
                <a:ea typeface="楷体" panose="02010609060101010101" pitchFamily="49" charset="-122"/>
                <a:cs typeface="+mn-cs"/>
              </a:rPr>
              <a:t>棱台</a:t>
            </a:r>
            <a:endParaRPr lang="en-US" altLang="zh-CN" sz="2600" dirty="0">
              <a:latin typeface="楷体" panose="02010609060101010101" pitchFamily="49" charset="-122"/>
              <a:ea typeface="楷体" panose="02010609060101010101" pitchFamily="49" charset="-122"/>
              <a:cs typeface="+mn-cs"/>
            </a:endParaRPr>
          </a:p>
          <a:p>
            <a:pPr marL="742950" lvl="2" indent="-342900">
              <a:lnSpc>
                <a:spcPct val="150000"/>
              </a:lnSpc>
              <a:buClr>
                <a:schemeClr val="accent1"/>
              </a:buClr>
              <a:buFont typeface="Wingdings" panose="05000000000000000000" pitchFamily="2" charset="2"/>
              <a:buChar char="l"/>
            </a:pPr>
            <a:r>
              <a:rPr lang="en-US" altLang="zh-CN" sz="2200" dirty="0">
                <a:latin typeface="微软雅黑" panose="020B0503020204020204" charset="-122"/>
                <a:ea typeface="微软雅黑" panose="020B0503020204020204" charset="-122"/>
              </a:rPr>
              <a:t>void glFrustum(</a:t>
            </a:r>
            <a:r>
              <a:rPr lang="en-US" altLang="zh-CN" sz="2200" dirty="0">
                <a:solidFill>
                  <a:srgbClr val="FF0000"/>
                </a:solidFill>
                <a:latin typeface="微软雅黑" panose="020B0503020204020204" charset="-122"/>
                <a:ea typeface="微软雅黑" panose="020B0503020204020204" charset="-122"/>
              </a:rPr>
              <a:t>GLdouble left,GLdouble Right,</a:t>
            </a:r>
            <a:r>
              <a:rPr lang="en-US" altLang="zh-CN" sz="2200" dirty="0">
                <a:solidFill>
                  <a:srgbClr val="00B050"/>
                </a:solidFill>
                <a:latin typeface="微软雅黑" panose="020B0503020204020204" charset="-122"/>
                <a:ea typeface="微软雅黑" panose="020B0503020204020204" charset="-122"/>
              </a:rPr>
              <a:t>GLdouble bottom,GLdouble top,</a:t>
            </a:r>
            <a:r>
              <a:rPr lang="en-US" altLang="zh-CN" sz="2200" dirty="0">
                <a:solidFill>
                  <a:srgbClr val="3C8C93"/>
                </a:solidFill>
                <a:latin typeface="微软雅黑" panose="020B0503020204020204" charset="-122"/>
                <a:ea typeface="微软雅黑" panose="020B0503020204020204" charset="-122"/>
              </a:rPr>
              <a:t>GLdouble near,GLdouble far</a:t>
            </a:r>
            <a:r>
              <a:rPr lang="en-US" altLang="zh-CN" sz="2200" dirty="0">
                <a:latin typeface="微软雅黑" panose="020B0503020204020204" charset="-122"/>
                <a:ea typeface="微软雅黑" panose="020B0503020204020204" charset="-122"/>
              </a:rPr>
              <a:t>);    </a:t>
            </a:r>
            <a:endParaRPr lang="en-US" altLang="zh-CN" sz="2200" dirty="0">
              <a:latin typeface="微软雅黑" panose="020B0503020204020204" charset="-122"/>
              <a:ea typeface="微软雅黑" panose="020B0503020204020204" charset="-122"/>
            </a:endParaRPr>
          </a:p>
        </p:txBody>
      </p:sp>
      <p:sp>
        <p:nvSpPr>
          <p:cNvPr id="80898" name="Rectangle 2"/>
          <p:cNvSpPr>
            <a:spLocks noGrp="1"/>
          </p:cNvSpPr>
          <p:nvPr>
            <p:ph type="title"/>
          </p:nvPr>
        </p:nvSpPr>
        <p:spPr/>
        <p:txBody>
          <a:bodyPr vert="horz" wrap="square" lIns="91440" tIns="45720" rIns="91440" bIns="45720" anchor="ctr" anchorCtr="0"/>
          <a:p>
            <a:pPr>
              <a:buNone/>
            </a:pPr>
            <a:r>
              <a:rPr lang="zh-CN" altLang="en-US" baseline="0" dirty="0">
                <a:latin typeface="楷体" panose="02010609060101010101" pitchFamily="49" charset="-122"/>
                <a:ea typeface="楷体" panose="02010609060101010101" pitchFamily="49" charset="-122"/>
                <a:cs typeface="+mj-cs"/>
              </a:rPr>
              <a:t>透视投影下的三维裁剪</a:t>
            </a:r>
            <a:r>
              <a:rPr lang="en-US" altLang="zh-CN" baseline="0" dirty="0">
                <a:latin typeface="楷体" panose="02010609060101010101" pitchFamily="49" charset="-122"/>
                <a:ea typeface="楷体" panose="02010609060101010101" pitchFamily="49" charset="-122"/>
                <a:cs typeface="+mj-cs"/>
              </a:rPr>
              <a:t>-OpenGL</a:t>
            </a:r>
            <a:r>
              <a:rPr lang="zh-CN" altLang="en-US" baseline="0" dirty="0">
                <a:latin typeface="楷体" panose="02010609060101010101" pitchFamily="49" charset="-122"/>
                <a:ea typeface="楷体" panose="02010609060101010101" pitchFamily="49" charset="-122"/>
                <a:cs typeface="+mj-cs"/>
              </a:rPr>
              <a:t>（了解）</a:t>
            </a:r>
            <a:endParaRPr lang="zh-CN" altLang="en-US" baseline="0" dirty="0">
              <a:latin typeface="微软雅黑" panose="020B0503020204020204" charset="-122"/>
              <a:ea typeface="微软雅黑" panose="020B0503020204020204" charset="-122"/>
              <a:cs typeface="+mj-cs"/>
            </a:endParaRPr>
          </a:p>
        </p:txBody>
      </p:sp>
      <p:pic>
        <p:nvPicPr>
          <p:cNvPr id="80899" name="Picture 6" descr="http://blog.programfan.com/upfile/200610/20061007151547.gif"/>
          <p:cNvPicPr>
            <a:picLocks noChangeAspect="1"/>
          </p:cNvPicPr>
          <p:nvPr/>
        </p:nvPicPr>
        <p:blipFill>
          <a:blip r:embed="rId1" r:link="rId2"/>
          <a:stretch>
            <a:fillRect/>
          </a:stretch>
        </p:blipFill>
        <p:spPr>
          <a:xfrm>
            <a:off x="1295400" y="3810000"/>
            <a:ext cx="6486525" cy="2932113"/>
          </a:xfrm>
          <a:prstGeom prst="rect">
            <a:avLst/>
          </a:prstGeom>
          <a:noFill/>
          <a:ln w="9525">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内容占位符 2"/>
          <p:cNvSpPr>
            <a:spLocks noGrp="1"/>
          </p:cNvSpPr>
          <p:nvPr>
            <p:ph idx="1"/>
          </p:nvPr>
        </p:nvSpPr>
        <p:spPr/>
        <p:txBody>
          <a:bodyPr vert="horz" wrap="square" lIns="91440" tIns="45720" rIns="91440" bIns="45720" anchor="t" anchorCtr="0"/>
          <a:p>
            <a:r>
              <a:rPr lang="zh-CN" altLang="en-US" sz="2400" dirty="0">
                <a:latin typeface="楷体" panose="02010609060101010101" pitchFamily="49" charset="-122"/>
                <a:ea typeface="楷体" panose="02010609060101010101" pitchFamily="49" charset="-122"/>
                <a:cs typeface="+mn-cs"/>
              </a:rPr>
              <a:t>透视投影下的视见体是一个顶点在投影中心的无限四棱锥。</a:t>
            </a:r>
            <a:endParaRPr lang="zh-CN" altLang="en-US" sz="2400" dirty="0">
              <a:latin typeface="楷体" panose="02010609060101010101" pitchFamily="49" charset="-122"/>
              <a:ea typeface="楷体" panose="02010609060101010101" pitchFamily="49" charset="-122"/>
              <a:cs typeface="+mn-cs"/>
            </a:endParaRPr>
          </a:p>
          <a:p>
            <a:pPr lvl="1"/>
            <a:r>
              <a:rPr lang="zh-CN" altLang="en-US" sz="2400" dirty="0">
                <a:latin typeface="楷体" panose="02010609060101010101" pitchFamily="49" charset="-122"/>
                <a:ea typeface="楷体" panose="02010609060101010101" pitchFamily="49" charset="-122"/>
              </a:rPr>
              <a:t>添加垂直于</a:t>
            </a:r>
            <a:r>
              <a:rPr lang="en-US" altLang="zh-CN" sz="2400" dirty="0">
                <a:latin typeface="楷体" panose="02010609060101010101" pitchFamily="49" charset="-122"/>
                <a:ea typeface="楷体" panose="02010609060101010101" pitchFamily="49" charset="-122"/>
              </a:rPr>
              <a:t>Zview</a:t>
            </a:r>
            <a:r>
              <a:rPr lang="zh-CN" altLang="en-US" sz="2400" dirty="0">
                <a:latin typeface="楷体" panose="02010609060101010101" pitchFamily="49" charset="-122"/>
                <a:ea typeface="楷体" panose="02010609060101010101" pitchFamily="49" charset="-122"/>
              </a:rPr>
              <a:t>轴之后的远近平面后，形成一个四棱台</a:t>
            </a:r>
            <a:endParaRPr lang="zh-CN" altLang="en-US" sz="2400" dirty="0">
              <a:latin typeface="楷体" panose="02010609060101010101" pitchFamily="49" charset="-122"/>
              <a:ea typeface="楷体" panose="02010609060101010101" pitchFamily="49" charset="-122"/>
            </a:endParaRPr>
          </a:p>
          <a:p>
            <a:pPr lvl="1"/>
            <a:r>
              <a:rPr lang="zh-CN" altLang="en-US" sz="2400" dirty="0">
                <a:latin typeface="楷体" panose="02010609060101010101" pitchFamily="49" charset="-122"/>
                <a:ea typeface="楷体" panose="02010609060101010101" pitchFamily="49" charset="-122"/>
              </a:rPr>
              <a:t>将棱台规范化并映射为长方体，再进行规范化变换，再裁剪</a:t>
            </a:r>
            <a:endParaRPr lang="zh-CN" altLang="en-US" sz="2400" dirty="0">
              <a:latin typeface="楷体" panose="02010609060101010101" pitchFamily="49" charset="-122"/>
              <a:ea typeface="楷体" panose="02010609060101010101" pitchFamily="49" charset="-122"/>
            </a:endParaRPr>
          </a:p>
        </p:txBody>
      </p:sp>
      <p:sp>
        <p:nvSpPr>
          <p:cNvPr id="81922" name="Rectangle 2"/>
          <p:cNvSpPr>
            <a:spLocks noGrp="1"/>
          </p:cNvSpPr>
          <p:nvPr>
            <p:ph type="title"/>
          </p:nvPr>
        </p:nvSpPr>
        <p:spPr/>
        <p:txBody>
          <a:bodyPr vert="horz" wrap="square" lIns="91440" tIns="45720" rIns="91440" bIns="45720" anchor="ctr" anchorCtr="0"/>
          <a:p>
            <a:pPr>
              <a:buNone/>
            </a:pPr>
            <a:r>
              <a:rPr lang="zh-CN" altLang="en-US" baseline="0" dirty="0">
                <a:latin typeface="楷体" panose="02010609060101010101" pitchFamily="49" charset="-122"/>
                <a:ea typeface="楷体" panose="02010609060101010101" pitchFamily="49" charset="-122"/>
                <a:cs typeface="+mj-cs"/>
              </a:rPr>
              <a:t>透视投影下的三维裁剪</a:t>
            </a:r>
            <a:r>
              <a:rPr lang="en-US" altLang="zh-CN" baseline="0" dirty="0">
                <a:latin typeface="楷体" panose="02010609060101010101" pitchFamily="49" charset="-122"/>
                <a:ea typeface="楷体" panose="02010609060101010101" pitchFamily="49" charset="-122"/>
                <a:cs typeface="+mj-cs"/>
              </a:rPr>
              <a:t>-OpenGL</a:t>
            </a:r>
            <a:r>
              <a:rPr lang="zh-CN" altLang="en-US" baseline="0" dirty="0">
                <a:latin typeface="楷体" panose="02010609060101010101" pitchFamily="49" charset="-122"/>
                <a:ea typeface="楷体" panose="02010609060101010101" pitchFamily="49" charset="-122"/>
                <a:cs typeface="+mj-cs"/>
              </a:rPr>
              <a:t>（了解）</a:t>
            </a:r>
            <a:endParaRPr lang="zh-CN" altLang="en-US" baseline="0" dirty="0">
              <a:latin typeface="微软雅黑" panose="020B0503020204020204" charset="-122"/>
              <a:ea typeface="微软雅黑" panose="020B0503020204020204" charset="-122"/>
              <a:cs typeface="+mj-cs"/>
            </a:endParaRPr>
          </a:p>
        </p:txBody>
      </p:sp>
      <p:pic>
        <p:nvPicPr>
          <p:cNvPr id="81923" name="Picture 3"/>
          <p:cNvPicPr>
            <a:picLocks noChangeAspect="1"/>
          </p:cNvPicPr>
          <p:nvPr/>
        </p:nvPicPr>
        <p:blipFill>
          <a:blip r:embed="rId1"/>
          <a:stretch>
            <a:fillRect/>
          </a:stretch>
        </p:blipFill>
        <p:spPr>
          <a:xfrm>
            <a:off x="4800600" y="4267200"/>
            <a:ext cx="3971925" cy="2449513"/>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Text Box 3"/>
          <p:cNvSpPr txBox="1"/>
          <p:nvPr/>
        </p:nvSpPr>
        <p:spPr>
          <a:xfrm>
            <a:off x="298450" y="1939925"/>
            <a:ext cx="8685213" cy="1722120"/>
          </a:xfrm>
          <a:prstGeom prst="rect">
            <a:avLst/>
          </a:prstGeom>
          <a:noFill/>
          <a:ln w="9525">
            <a:noFill/>
          </a:ln>
        </p:spPr>
        <p:txBody>
          <a:bodyPr anchor="t" anchorCtr="0">
            <a:spAutoFit/>
          </a:bodyPr>
          <a:p>
            <a:pPr>
              <a:spcBef>
                <a:spcPts val="600"/>
              </a:spcBef>
            </a:pPr>
            <a:r>
              <a:rPr lang="zh-CN" altLang="en-US" sz="2400" b="1" dirty="0">
                <a:latin typeface="楷体" panose="02010609060101010101" pitchFamily="49" charset="-122"/>
                <a:ea typeface="楷体" panose="02010609060101010101" pitchFamily="49" charset="-122"/>
              </a:rPr>
              <a:t> </a:t>
            </a:r>
            <a:r>
              <a:rPr lang="zh-CN" altLang="en-US" sz="2400" b="1" u="sng" dirty="0">
                <a:latin typeface="楷体" panose="02010609060101010101" pitchFamily="49" charset="-122"/>
                <a:ea typeface="楷体" panose="02010609060101010101" pitchFamily="49" charset="-122"/>
              </a:rPr>
              <a:t>模型变换</a:t>
            </a:r>
            <a:endParaRPr lang="en-US" altLang="zh-CN" sz="2400" b="1" u="sng" dirty="0">
              <a:latin typeface="楷体" panose="02010609060101010101" pitchFamily="49" charset="-122"/>
              <a:ea typeface="楷体" panose="02010609060101010101" pitchFamily="49" charset="-122"/>
            </a:endParaRPr>
          </a:p>
          <a:p>
            <a:pPr>
              <a:spcBef>
                <a:spcPts val="600"/>
              </a:spcBef>
              <a:buFont typeface="Arial" panose="020B0604020202020204" pitchFamily="34" charset="0"/>
              <a:buChar char="•"/>
            </a:pPr>
            <a:r>
              <a:rPr lang="zh-CN" altLang="en-US" sz="2400" b="1" dirty="0">
                <a:latin typeface="楷体" panose="02010609060101010101" pitchFamily="49" charset="-122"/>
                <a:ea typeface="楷体" panose="02010609060101010101" pitchFamily="49" charset="-122"/>
              </a:rPr>
              <a:t>一般实现建立一个全局的世界坐标系，将在模型坐标系构建的物体组装放到统一的世界坐标系中</a:t>
            </a:r>
            <a:endParaRPr lang="en-US" altLang="zh-CN" sz="2400" b="1" dirty="0">
              <a:latin typeface="楷体" panose="02010609060101010101" pitchFamily="49" charset="-122"/>
              <a:ea typeface="楷体" panose="02010609060101010101" pitchFamily="49" charset="-122"/>
            </a:endParaRPr>
          </a:p>
          <a:p>
            <a:pPr>
              <a:spcBef>
                <a:spcPts val="600"/>
              </a:spcBef>
              <a:buFont typeface="Arial" panose="020B0604020202020204" pitchFamily="34" charset="0"/>
              <a:buChar char="•"/>
            </a:pPr>
            <a:r>
              <a:rPr lang="zh-CN" altLang="en-US" sz="2400" b="1" dirty="0">
                <a:latin typeface="楷体" panose="02010609060101010101" pitchFamily="49" charset="-122"/>
                <a:ea typeface="楷体" panose="02010609060101010101" pitchFamily="49" charset="-122"/>
              </a:rPr>
              <a:t>将每个顶点的模型坐标变换为世界坐标</a:t>
            </a:r>
            <a:endParaRPr lang="en-US" altLang="zh-CN" sz="2400" b="1" dirty="0">
              <a:latin typeface="楷体" panose="02010609060101010101" pitchFamily="49" charset="-122"/>
              <a:ea typeface="楷体" panose="02010609060101010101" pitchFamily="49" charset="-122"/>
            </a:endParaRPr>
          </a:p>
        </p:txBody>
      </p:sp>
      <p:pic>
        <p:nvPicPr>
          <p:cNvPr id="11266" name="Picture 6" descr="frames"/>
          <p:cNvPicPr>
            <a:picLocks noChangeAspect="1"/>
          </p:cNvPicPr>
          <p:nvPr/>
        </p:nvPicPr>
        <p:blipFill>
          <a:blip r:embed="rId1"/>
          <a:stretch>
            <a:fillRect/>
          </a:stretch>
        </p:blipFill>
        <p:spPr>
          <a:xfrm>
            <a:off x="4876800" y="4184015"/>
            <a:ext cx="3592513" cy="2362200"/>
          </a:xfrm>
          <a:prstGeom prst="rect">
            <a:avLst/>
          </a:prstGeom>
          <a:noFill/>
          <a:ln w="9525">
            <a:noFill/>
          </a:ln>
        </p:spPr>
      </p:pic>
      <p:sp>
        <p:nvSpPr>
          <p:cNvPr id="11267" name="Rectangle 2"/>
          <p:cNvSpPr>
            <a:spLocks noGrp="1"/>
          </p:cNvSpPr>
          <p:nvPr>
            <p:ph type="title"/>
          </p:nvPr>
        </p:nvSpPr>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5.1 </a:t>
            </a:r>
            <a:r>
              <a:rPr lang="zh-CN" altLang="en-US" baseline="0" dirty="0">
                <a:latin typeface="楷体" panose="02010609060101010101" pitchFamily="49" charset="-122"/>
                <a:ea typeface="楷体" panose="02010609060101010101" pitchFamily="49" charset="-122"/>
                <a:cs typeface="+mj-cs"/>
              </a:rPr>
              <a:t>三维观察流程</a:t>
            </a:r>
            <a:r>
              <a:rPr lang="en-US" altLang="zh-CN" baseline="0" dirty="0">
                <a:latin typeface="楷体" panose="02010609060101010101" pitchFamily="49" charset="-122"/>
                <a:ea typeface="楷体" panose="02010609060101010101" pitchFamily="49" charset="-122"/>
                <a:cs typeface="+mj-cs"/>
              </a:rPr>
              <a:t>—</a:t>
            </a:r>
            <a:r>
              <a:rPr lang="zh-CN" altLang="en-US" baseline="0" dirty="0">
                <a:latin typeface="楷体" panose="02010609060101010101" pitchFamily="49" charset="-122"/>
                <a:ea typeface="楷体" panose="02010609060101010101" pitchFamily="49" charset="-122"/>
                <a:cs typeface="+mj-cs"/>
              </a:rPr>
              <a:t>三维坐标系统和变换</a:t>
            </a:r>
            <a:endParaRPr lang="zh-CN" altLang="en-US" baseline="0" dirty="0">
              <a:latin typeface="楷体" panose="02010609060101010101" pitchFamily="49" charset="-122"/>
              <a:ea typeface="楷体" panose="02010609060101010101" pitchFamily="49" charset="-122"/>
              <a:cs typeface="+mj-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内容占位符 2"/>
          <p:cNvSpPr>
            <a:spLocks noGrp="1"/>
          </p:cNvSpPr>
          <p:nvPr>
            <p:ph idx="1"/>
          </p:nvPr>
        </p:nvSpPr>
        <p:spPr>
          <a:xfrm>
            <a:off x="304800" y="1371600"/>
            <a:ext cx="8610600" cy="4724400"/>
          </a:xfrm>
        </p:spPr>
        <p:txBody>
          <a:bodyPr vert="horz" wrap="square" lIns="91440" tIns="45720" rIns="91440" bIns="45720" anchor="t" anchorCtr="0"/>
          <a:p>
            <a:pPr marL="107950" algn="just">
              <a:lnSpc>
                <a:spcPct val="110000"/>
              </a:lnSpc>
              <a:spcBef>
                <a:spcPts val="1200"/>
              </a:spcBef>
              <a:buNone/>
            </a:pPr>
            <a:r>
              <a:rPr lang="en-US" altLang="zh-CN" sz="2400" b="1" dirty="0">
                <a:solidFill>
                  <a:srgbClr val="0000FF"/>
                </a:solidFill>
                <a:latin typeface="Times New Roman" panose="02020603050405020304" pitchFamily="18" charset="0"/>
                <a:ea typeface="楷体" panose="02010609060101010101" pitchFamily="49" charset="-122"/>
                <a:cs typeface="+mn-cs"/>
              </a:rPr>
              <a:t>3)</a:t>
            </a:r>
            <a:r>
              <a:rPr lang="zh-CN" altLang="zh-CN" sz="2400" b="1" dirty="0">
                <a:solidFill>
                  <a:srgbClr val="0000FF"/>
                </a:solidFill>
                <a:latin typeface="Times New Roman" panose="02020603050405020304" pitchFamily="18" charset="0"/>
                <a:ea typeface="楷体" panose="02010609060101010101" pitchFamily="49" charset="-122"/>
                <a:cs typeface="+mn-cs"/>
              </a:rPr>
              <a:t>观察坐标系</a:t>
            </a:r>
            <a:r>
              <a:rPr lang="en-US" altLang="zh-CN" sz="2400" b="1" dirty="0">
                <a:solidFill>
                  <a:srgbClr val="0000FF"/>
                </a:solidFill>
                <a:latin typeface="Times New Roman" panose="02020603050405020304" pitchFamily="18" charset="0"/>
                <a:ea typeface="楷体" panose="02010609060101010101" pitchFamily="49" charset="-122"/>
                <a:cs typeface="+mn-cs"/>
              </a:rPr>
              <a:t>(</a:t>
            </a:r>
            <a:r>
              <a:rPr lang="en-US" altLang="zh-CN" sz="1400" b="1" dirty="0">
                <a:latin typeface="Times New Roman" panose="02020603050405020304" pitchFamily="18" charset="0"/>
                <a:ea typeface="楷体" panose="02010609060101010101" pitchFamily="49" charset="-122"/>
                <a:cs typeface="+mn-cs"/>
              </a:rPr>
              <a:t>Viewing coordinate systems</a:t>
            </a:r>
            <a:r>
              <a:rPr lang="en-US" altLang="zh-CN" sz="2400" b="1" dirty="0">
                <a:solidFill>
                  <a:srgbClr val="0000FF"/>
                </a:solidFill>
                <a:latin typeface="Times New Roman" panose="02020603050405020304" pitchFamily="18" charset="0"/>
                <a:ea typeface="楷体" panose="02010609060101010101" pitchFamily="49" charset="-122"/>
                <a:cs typeface="+mn-cs"/>
              </a:rPr>
              <a:t>)</a:t>
            </a:r>
            <a:r>
              <a:rPr lang="zh-CN" altLang="en-US" sz="2400" b="1" dirty="0">
                <a:solidFill>
                  <a:srgbClr val="0000FF"/>
                </a:solidFill>
                <a:latin typeface="Times New Roman" panose="02020603050405020304" pitchFamily="18" charset="0"/>
                <a:ea typeface="楷体" panose="02010609060101010101" pitchFamily="49" charset="-122"/>
                <a:cs typeface="+mn-cs"/>
              </a:rPr>
              <a:t>：</a:t>
            </a:r>
            <a:r>
              <a:rPr lang="zh-CN" altLang="en-US" sz="2400" b="1" dirty="0">
                <a:solidFill>
                  <a:srgbClr val="FF0000"/>
                </a:solidFill>
                <a:latin typeface="Times New Roman" panose="02020603050405020304" pitchFamily="18" charset="0"/>
                <a:ea typeface="楷体" panose="02010609060101010101" pitchFamily="49" charset="-122"/>
                <a:cs typeface="+mn-cs"/>
              </a:rPr>
              <a:t>摄像机</a:t>
            </a:r>
            <a:r>
              <a:rPr lang="en-US" altLang="zh-CN" sz="2400" b="1" dirty="0">
                <a:solidFill>
                  <a:srgbClr val="FF0000"/>
                </a:solidFill>
                <a:latin typeface="Times New Roman" panose="02020603050405020304" pitchFamily="18" charset="0"/>
                <a:ea typeface="楷体" panose="02010609060101010101" pitchFamily="49" charset="-122"/>
                <a:cs typeface="+mn-cs"/>
              </a:rPr>
              <a:t>(</a:t>
            </a:r>
            <a:r>
              <a:rPr lang="zh-CN" altLang="en-US" sz="2400" b="1" dirty="0">
                <a:solidFill>
                  <a:srgbClr val="FF0000"/>
                </a:solidFill>
                <a:latin typeface="Times New Roman" panose="02020603050405020304" pitchFamily="18" charset="0"/>
                <a:ea typeface="楷体" panose="02010609060101010101" pitchFamily="49" charset="-122"/>
                <a:cs typeface="+mn-cs"/>
              </a:rPr>
              <a:t>视点</a:t>
            </a:r>
            <a:r>
              <a:rPr lang="en-US" altLang="zh-CN" sz="2400" b="1" dirty="0">
                <a:solidFill>
                  <a:srgbClr val="FF0000"/>
                </a:solidFill>
                <a:latin typeface="Times New Roman" panose="02020603050405020304" pitchFamily="18" charset="0"/>
                <a:ea typeface="楷体" panose="02010609060101010101" pitchFamily="49" charset="-122"/>
                <a:cs typeface="+mn-cs"/>
              </a:rPr>
              <a:t>)</a:t>
            </a:r>
            <a:r>
              <a:rPr lang="zh-CN" altLang="en-US" sz="2400" b="1" dirty="0">
                <a:solidFill>
                  <a:srgbClr val="FF0000"/>
                </a:solidFill>
                <a:latin typeface="Times New Roman" panose="02020603050405020304" pitchFamily="18" charset="0"/>
                <a:ea typeface="楷体" panose="02010609060101010101" pitchFamily="49" charset="-122"/>
                <a:cs typeface="+mn-cs"/>
              </a:rPr>
              <a:t>坐标系，左手</a:t>
            </a:r>
            <a:r>
              <a:rPr lang="en-US" altLang="zh-CN" sz="2400" b="1" dirty="0">
                <a:solidFill>
                  <a:srgbClr val="FF0000"/>
                </a:solidFill>
                <a:latin typeface="Times New Roman" panose="02020603050405020304" pitchFamily="18" charset="0"/>
                <a:ea typeface="楷体" panose="02010609060101010101" pitchFamily="49" charset="-122"/>
                <a:cs typeface="+mn-cs"/>
              </a:rPr>
              <a:t>3D</a:t>
            </a:r>
            <a:endParaRPr lang="en-US" altLang="zh-CN" sz="2400" b="1" dirty="0">
              <a:solidFill>
                <a:srgbClr val="0000FF"/>
              </a:solidFill>
              <a:latin typeface="Times New Roman" panose="02020603050405020304" pitchFamily="18" charset="0"/>
              <a:ea typeface="楷体" panose="02010609060101010101" pitchFamily="49" charset="-122"/>
              <a:cs typeface="+mn-cs"/>
            </a:endParaRPr>
          </a:p>
          <a:p>
            <a:pPr marL="107950" algn="just">
              <a:lnSpc>
                <a:spcPct val="110000"/>
              </a:lnSpc>
              <a:spcBef>
                <a:spcPts val="1200"/>
              </a:spcBef>
            </a:pPr>
            <a:r>
              <a:rPr lang="zh-CN" altLang="zh-CN" sz="2400" b="1" dirty="0">
                <a:latin typeface="Times New Roman" panose="02020603050405020304" pitchFamily="18" charset="0"/>
                <a:ea typeface="楷体" panose="02010609060101010101" pitchFamily="49" charset="-122"/>
                <a:cs typeface="+mn-cs"/>
              </a:rPr>
              <a:t>通常以视点为原点，通过用户指定</a:t>
            </a:r>
            <a:r>
              <a:rPr lang="zh-CN" altLang="en-US" sz="2400" b="1" dirty="0">
                <a:latin typeface="Times New Roman" panose="02020603050405020304" pitchFamily="18" charset="0"/>
                <a:ea typeface="楷体" panose="02010609060101010101" pitchFamily="49" charset="-122"/>
                <a:cs typeface="+mn-cs"/>
              </a:rPr>
              <a:t>观察方向（</a:t>
            </a:r>
            <a:r>
              <a:rPr lang="en-US" altLang="zh-CN" sz="2400" b="1" dirty="0">
                <a:latin typeface="Times New Roman" panose="02020603050405020304" pitchFamily="18" charset="0"/>
                <a:ea typeface="楷体" panose="02010609060101010101" pitchFamily="49" charset="-122"/>
                <a:cs typeface="+mn-cs"/>
              </a:rPr>
              <a:t>z</a:t>
            </a:r>
            <a:r>
              <a:rPr lang="zh-CN" altLang="en-US" sz="2400" b="1" dirty="0">
                <a:latin typeface="Times New Roman" panose="02020603050405020304" pitchFamily="18" charset="0"/>
                <a:ea typeface="楷体" panose="02010609060101010101" pitchFamily="49" charset="-122"/>
                <a:cs typeface="+mn-cs"/>
              </a:rPr>
              <a:t>轴正向）和</a:t>
            </a:r>
            <a:r>
              <a:rPr lang="zh-CN" altLang="zh-CN" sz="2400" b="1" dirty="0">
                <a:latin typeface="Times New Roman" panose="02020603050405020304" pitchFamily="18" charset="0"/>
                <a:ea typeface="楷体" panose="02010609060101010101" pitchFamily="49" charset="-122"/>
                <a:cs typeface="+mn-cs"/>
              </a:rPr>
              <a:t>一个向上的观察向量来定义坐标系统，</a:t>
            </a:r>
            <a:r>
              <a:rPr lang="zh-CN" altLang="en-US" sz="2400" b="1" dirty="0">
                <a:latin typeface="Times New Roman" panose="02020603050405020304" pitchFamily="18" charset="0"/>
                <a:ea typeface="楷体" panose="02010609060101010101" pitchFamily="49" charset="-122"/>
                <a:cs typeface="+mn-cs"/>
              </a:rPr>
              <a:t>一般</a:t>
            </a:r>
            <a:r>
              <a:rPr lang="zh-CN" altLang="zh-CN" sz="2400" b="1" dirty="0">
                <a:latin typeface="Times New Roman" panose="02020603050405020304" pitchFamily="18" charset="0"/>
                <a:ea typeface="楷体" panose="02010609060101010101" pitchFamily="49" charset="-122"/>
                <a:cs typeface="+mn-cs"/>
              </a:rPr>
              <a:t>为左手坐标系</a:t>
            </a:r>
            <a:r>
              <a:rPr lang="zh-CN" altLang="en-US" sz="2400" b="1" dirty="0">
                <a:latin typeface="Times New Roman" panose="02020603050405020304" pitchFamily="18" charset="0"/>
                <a:ea typeface="楷体" panose="02010609060101010101" pitchFamily="49" charset="-122"/>
                <a:cs typeface="+mn-cs"/>
              </a:rPr>
              <a:t>。</a:t>
            </a:r>
            <a:endParaRPr lang="zh-CN" altLang="en-US" sz="2400" b="1" dirty="0">
              <a:latin typeface="Times New Roman" panose="02020603050405020304" pitchFamily="18" charset="0"/>
              <a:ea typeface="楷体" panose="02010609060101010101" pitchFamily="49" charset="-122"/>
              <a:cs typeface="+mn-cs"/>
            </a:endParaRPr>
          </a:p>
          <a:p>
            <a:pPr marL="107950" algn="just">
              <a:lnSpc>
                <a:spcPct val="110000"/>
              </a:lnSpc>
              <a:spcBef>
                <a:spcPts val="1200"/>
              </a:spcBef>
            </a:pPr>
            <a:r>
              <a:rPr lang="zh-CN" altLang="zh-CN" sz="2400" b="1" dirty="0">
                <a:latin typeface="Times New Roman" panose="02020603050405020304" pitchFamily="18" charset="0"/>
                <a:ea typeface="楷体" panose="02010609060101010101" pitchFamily="49" charset="-122"/>
                <a:cs typeface="+mn-cs"/>
              </a:rPr>
              <a:t>观察坐标系主要用于从观察者的角度对整个世界坐标系内的对象进行重新定位和描述，从而简化几何物体在投影面成像的数学推导和计算</a:t>
            </a:r>
            <a:r>
              <a:rPr lang="zh-CN" altLang="en-US" sz="2400" b="1" dirty="0">
                <a:solidFill>
                  <a:srgbClr val="000066"/>
                </a:solidFill>
                <a:latin typeface="楷体" panose="02010609060101010101" pitchFamily="49" charset="-122"/>
                <a:ea typeface="楷体" panose="02010609060101010101" pitchFamily="49" charset="-122"/>
                <a:cs typeface="+mn-cs"/>
              </a:rPr>
              <a:t>观察变换</a:t>
            </a:r>
            <a:endParaRPr lang="en-US" altLang="zh-CN" sz="2400" b="1" dirty="0">
              <a:solidFill>
                <a:srgbClr val="FF0000"/>
              </a:solidFill>
              <a:latin typeface="华文楷体" panose="02010600040101010101" pitchFamily="2" charset="-122"/>
              <a:ea typeface="华文楷体" panose="02010600040101010101" pitchFamily="2" charset="-122"/>
              <a:cs typeface="+mn-cs"/>
            </a:endParaRPr>
          </a:p>
        </p:txBody>
      </p:sp>
      <p:pic>
        <p:nvPicPr>
          <p:cNvPr id="12290" name="Picture 5" descr="D:\ZPG\Angel_book\Second_Edition\SECOND_EDITION\FIGURES\JPEG\an01f23.jpg"/>
          <p:cNvPicPr>
            <a:picLocks noChangeAspect="1"/>
          </p:cNvPicPr>
          <p:nvPr/>
        </p:nvPicPr>
        <p:blipFill>
          <a:blip r:embed="rId1"/>
          <a:stretch>
            <a:fillRect/>
          </a:stretch>
        </p:blipFill>
        <p:spPr>
          <a:xfrm>
            <a:off x="1676400" y="4667250"/>
            <a:ext cx="2051050" cy="2049463"/>
          </a:xfrm>
          <a:prstGeom prst="rect">
            <a:avLst/>
          </a:prstGeom>
          <a:noFill/>
          <a:ln w="9525">
            <a:noFill/>
          </a:ln>
        </p:spPr>
      </p:pic>
      <p:sp>
        <p:nvSpPr>
          <p:cNvPr id="12291" name="Rectangle 2"/>
          <p:cNvSpPr>
            <a:spLocks noGrp="1"/>
          </p:cNvSpPr>
          <p:nvPr>
            <p:ph type="title"/>
          </p:nvPr>
        </p:nvSpPr>
        <p:spPr/>
        <p:txBody>
          <a:bodyPr vert="horz" wrap="square" lIns="91440" tIns="45720" rIns="91440" bIns="45720" anchor="ctr" anchorCtr="0"/>
          <a:p>
            <a:r>
              <a:rPr lang="en-US" altLang="zh-CN" baseline="0" dirty="0">
                <a:latin typeface="楷体" panose="02010609060101010101" pitchFamily="49" charset="-122"/>
                <a:ea typeface="楷体" panose="02010609060101010101" pitchFamily="49" charset="-122"/>
                <a:cs typeface="+mj-cs"/>
              </a:rPr>
              <a:t>5.1 </a:t>
            </a:r>
            <a:r>
              <a:rPr lang="zh-CN" altLang="en-US" baseline="0" dirty="0">
                <a:latin typeface="楷体" panose="02010609060101010101" pitchFamily="49" charset="-122"/>
                <a:ea typeface="楷体" panose="02010609060101010101" pitchFamily="49" charset="-122"/>
                <a:cs typeface="+mj-cs"/>
              </a:rPr>
              <a:t>三维观察流程</a:t>
            </a:r>
            <a:r>
              <a:rPr lang="en-US" altLang="zh-CN" baseline="0" dirty="0">
                <a:latin typeface="楷体" panose="02010609060101010101" pitchFamily="49" charset="-122"/>
                <a:ea typeface="楷体" panose="02010609060101010101" pitchFamily="49" charset="-122"/>
                <a:cs typeface="+mj-cs"/>
              </a:rPr>
              <a:t>—</a:t>
            </a:r>
            <a:r>
              <a:rPr lang="zh-CN" altLang="en-US" baseline="0" dirty="0">
                <a:latin typeface="楷体" panose="02010609060101010101" pitchFamily="49" charset="-122"/>
                <a:ea typeface="楷体" panose="02010609060101010101" pitchFamily="49" charset="-122"/>
                <a:cs typeface="+mj-cs"/>
              </a:rPr>
              <a:t>三维坐标系统和变换</a:t>
            </a:r>
            <a:endParaRPr lang="zh-CN" altLang="en-US" baseline="0" dirty="0">
              <a:latin typeface="楷体" panose="02010609060101010101" pitchFamily="49" charset="-122"/>
              <a:ea typeface="楷体" panose="02010609060101010101" pitchFamily="49" charset="-122"/>
              <a:cs typeface="+mj-cs"/>
            </a:endParaRPr>
          </a:p>
        </p:txBody>
      </p:sp>
      <p:pic>
        <p:nvPicPr>
          <p:cNvPr id="12292" name="Picture 4" descr="views"/>
          <p:cNvPicPr>
            <a:picLocks noChangeAspect="1"/>
          </p:cNvPicPr>
          <p:nvPr/>
        </p:nvPicPr>
        <p:blipFill>
          <a:blip r:embed="rId2"/>
          <a:stretch>
            <a:fillRect/>
          </a:stretch>
        </p:blipFill>
        <p:spPr>
          <a:xfrm>
            <a:off x="4724400" y="4419600"/>
            <a:ext cx="3254375" cy="2130425"/>
          </a:xfrm>
          <a:prstGeom prst="rect">
            <a:avLst/>
          </a:prstGeom>
          <a:noFill/>
          <a:ln w="9525">
            <a:noFill/>
          </a:ln>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commondata" val="eyJoZGlkIjoiNGZkZTg0YzU0MDMxNDE1NGE2NjIyYmEyMWQxZWM1NjIifQ=="/>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7488</Words>
  <Application>WPS 演示</Application>
  <PresentationFormat>全屏显示(4:3)</PresentationFormat>
  <Paragraphs>1028</Paragraphs>
  <Slides>78</Slides>
  <Notes>15</Notes>
  <HiddenSlides>0</HiddenSlides>
  <MMClips>0</MMClips>
  <ScaleCrop>false</ScaleCrop>
  <HeadingPairs>
    <vt:vector size="8" baseType="variant">
      <vt:variant>
        <vt:lpstr>已用的字体</vt:lpstr>
      </vt:variant>
      <vt:variant>
        <vt:i4>26</vt:i4>
      </vt:variant>
      <vt:variant>
        <vt:lpstr>主题</vt:lpstr>
      </vt:variant>
      <vt:variant>
        <vt:i4>1</vt:i4>
      </vt:variant>
      <vt:variant>
        <vt:lpstr>嵌入 OLE 服务器</vt:lpstr>
      </vt:variant>
      <vt:variant>
        <vt:i4>43</vt:i4>
      </vt:variant>
      <vt:variant>
        <vt:lpstr>幻灯片标题</vt:lpstr>
      </vt:variant>
      <vt:variant>
        <vt:i4>78</vt:i4>
      </vt:variant>
    </vt:vector>
  </HeadingPairs>
  <TitlesOfParts>
    <vt:vector size="148" baseType="lpstr">
      <vt:lpstr>Arial</vt:lpstr>
      <vt:lpstr>宋体</vt:lpstr>
      <vt:lpstr>Wingdings</vt:lpstr>
      <vt:lpstr>Tahoma</vt:lpstr>
      <vt:lpstr>楷体</vt:lpstr>
      <vt:lpstr>华文楷体</vt:lpstr>
      <vt:lpstr>Times New Roman</vt:lpstr>
      <vt:lpstr>微软雅黑</vt:lpstr>
      <vt:lpstr>Arial Unicode MS</vt:lpstr>
      <vt:lpstr>楷体_GB2312</vt:lpstr>
      <vt:lpstr>Wingdings</vt:lpstr>
      <vt:lpstr>Calibri</vt:lpstr>
      <vt:lpstr>Batang</vt:lpstr>
      <vt:lpstr>Constantia</vt:lpstr>
      <vt:lpstr>新宋体</vt:lpstr>
      <vt:lpstr>PMingLiU</vt:lpstr>
      <vt:lpstr>MingLiU-ExtB</vt:lpstr>
      <vt:lpstr>Bookshelf Symbol 7</vt:lpstr>
      <vt:lpstr>Bradley Hand ITC</vt:lpstr>
      <vt:lpstr>Bodoni MT</vt:lpstr>
      <vt:lpstr>Bahnschrift SemiCondensed</vt:lpstr>
      <vt:lpstr>MingLiU_HKSCS-ExtB</vt:lpstr>
      <vt:lpstr>华文细黑</vt:lpstr>
      <vt:lpstr>华光行草_CNKI</vt:lpstr>
      <vt:lpstr>华光细黑_CNKI</vt:lpstr>
      <vt:lpstr>Cambria Math</vt:lpstr>
      <vt:lpstr>Default Design</vt:lpstr>
      <vt:lpstr>Equation.3</vt:lpstr>
      <vt:lpstr>Equation.3</vt:lpstr>
      <vt:lpstr>Equation.3</vt:lpstr>
      <vt:lpstr>Equation.3</vt:lpstr>
      <vt:lpstr>Equation.3</vt:lpstr>
      <vt:lpstr>Equation.3</vt:lpstr>
      <vt:lpstr>Equation.3</vt:lpstr>
      <vt:lpstr>Equation.3</vt:lpstr>
      <vt:lpstr>Equation.3</vt:lpstr>
      <vt:lpstr>Equation.3</vt:lpstr>
      <vt:lpstr>PBrush</vt:lpstr>
      <vt:lpstr>Equation.3</vt:lpstr>
      <vt:lpstr>PBrush</vt:lpstr>
      <vt:lpstr>Paint.Picture</vt:lpstr>
      <vt:lpstr>Equation.AxMath</vt:lpstr>
      <vt:lpstr>Equation.AxMath</vt:lpstr>
      <vt:lpstr>Equation.3</vt:lpstr>
      <vt:lpstr>Equation.AxMath</vt:lpstr>
      <vt:lpstr>Equation.3</vt:lpstr>
      <vt:lpstr>Equation.3</vt:lpstr>
      <vt:lpstr>Equation.DSMT4</vt:lpstr>
      <vt:lpstr>Equation.DSMT4</vt:lpstr>
      <vt:lpstr>Equation.3</vt:lpstr>
      <vt:lpstr>Equation.DSMT4</vt:lpstr>
      <vt:lpstr>Equation.3</vt:lpstr>
      <vt:lpstr>Equation.AxMath</vt:lpstr>
      <vt:lpstr>Equation.AxMath</vt:lpstr>
      <vt:lpstr>Equation.AxMath</vt:lpstr>
      <vt:lpstr>Equation.AxMath</vt:lpstr>
      <vt:lpstr>Equation.AxMath</vt:lpstr>
      <vt:lpstr>Equation.AxMath</vt:lpstr>
      <vt:lpstr>Equation.3</vt:lpstr>
      <vt:lpstr>Equation.3</vt:lpstr>
      <vt:lpstr>Equation.3</vt:lpstr>
      <vt:lpstr>Equation.3</vt:lpstr>
      <vt:lpstr>Equation.3</vt:lpstr>
      <vt:lpstr>Equation.3</vt:lpstr>
      <vt:lpstr>PBrush</vt:lpstr>
      <vt:lpstr>Equation.3</vt:lpstr>
      <vt:lpstr>Equation.3</vt:lpstr>
      <vt:lpstr>Equation.3</vt:lpstr>
      <vt:lpstr>Equation.3</vt:lpstr>
      <vt:lpstr>Equation.3</vt:lpstr>
      <vt:lpstr>第5章 三维观察</vt:lpstr>
      <vt:lpstr>PowerPoint 演示文稿</vt:lpstr>
      <vt:lpstr>5.1 三维观察流程</vt:lpstr>
      <vt:lpstr>5.1 三维观察流程</vt:lpstr>
      <vt:lpstr>三维坐标系统及变换</vt:lpstr>
      <vt:lpstr>5.1 三维观察流程—三维坐标系统和变换</vt:lpstr>
      <vt:lpstr>PowerPoint 演示文稿</vt:lpstr>
      <vt:lpstr>5.1 三维观察流程—三维坐标系统和变换</vt:lpstr>
      <vt:lpstr>5.1 三维观察流程—三维坐标系统和变换</vt:lpstr>
      <vt:lpstr>5.1 三维观察流程—三维坐标系统和变换</vt:lpstr>
      <vt:lpstr>5.1 三维观察流程—三维坐标系统和变换</vt:lpstr>
      <vt:lpstr>5.1 三维观察流程—三维坐标系统和变换</vt:lpstr>
      <vt:lpstr>5.1 三维观察流程—三维坐标系统和变换</vt:lpstr>
      <vt:lpstr>5.1 三维观察流程—三维坐标系统和变换</vt:lpstr>
      <vt:lpstr>5.1 三维观察流程—三维坐标系统和变换</vt:lpstr>
      <vt:lpstr>PowerPoint 演示文稿</vt:lpstr>
      <vt:lpstr>5.1 三维观察流程</vt:lpstr>
      <vt:lpstr>5.2 观察变换</vt:lpstr>
      <vt:lpstr>5.2 观察变换</vt:lpstr>
      <vt:lpstr>5.2 观察变换-三维观察坐标系的建立</vt:lpstr>
      <vt:lpstr>5.2 观察变换-三维观察坐标系的建立</vt:lpstr>
      <vt:lpstr>PowerPoint 演示文稿</vt:lpstr>
      <vt:lpstr>世界坐标系到观察坐标系变换步骤①</vt:lpstr>
      <vt:lpstr>世界坐标系到观察坐标系变换步骤②</vt:lpstr>
      <vt:lpstr>世界坐标系到观察坐标系变换步骤②</vt:lpstr>
      <vt:lpstr>世界坐标系到观察坐标系变换步骤③</vt:lpstr>
      <vt:lpstr>世界坐标系到观察坐标系变换步骤③</vt:lpstr>
      <vt:lpstr>世界坐标系到观察坐标系变换步骤④</vt:lpstr>
      <vt:lpstr>世界坐标系到观察坐标系变换步骤-总结</vt:lpstr>
      <vt:lpstr>5.3 投影变换</vt:lpstr>
      <vt:lpstr>5.3 投影变换</vt:lpstr>
      <vt:lpstr>PowerPoint 演示文稿</vt:lpstr>
      <vt:lpstr>5.3.1 投影变换分类</vt:lpstr>
      <vt:lpstr>PowerPoint 演示文稿</vt:lpstr>
      <vt:lpstr>5.3.1 投影变换分类</vt:lpstr>
      <vt:lpstr>图片来自Modern OpenGL</vt:lpstr>
      <vt:lpstr>PowerPoint 演示文稿</vt:lpstr>
      <vt:lpstr>PowerPoint 演示文稿</vt:lpstr>
      <vt:lpstr>5.3.2  平行投影</vt:lpstr>
      <vt:lpstr>5.3.2  平行投影</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5.3.3  透视投影</vt:lpstr>
      <vt:lpstr>5.3.3  透视投影</vt:lpstr>
      <vt:lpstr>5.3.3  透视投影</vt:lpstr>
      <vt:lpstr>5.3.3  透视投影</vt:lpstr>
      <vt:lpstr>5.3.3  透视投影</vt:lpstr>
      <vt:lpstr>5.3.3  透视投影</vt:lpstr>
      <vt:lpstr>5.3.3  透视投影</vt:lpstr>
      <vt:lpstr>PowerPoint 演示文稿</vt:lpstr>
      <vt:lpstr>5.3.3  透视投影-灭点</vt:lpstr>
      <vt:lpstr>PowerPoint 演示文稿</vt:lpstr>
      <vt:lpstr>PowerPoint 演示文稿</vt:lpstr>
      <vt:lpstr>5.3.3  透视投影-灭点</vt:lpstr>
      <vt:lpstr>PowerPoint 演示文稿</vt:lpstr>
      <vt:lpstr>5.3.3  透视投影-伪深度（了解）</vt:lpstr>
      <vt:lpstr>5.3.3  透视投影-伪深度（了解）</vt:lpstr>
      <vt:lpstr>5.3.3  透视投影-伪深度（了解）</vt:lpstr>
      <vt:lpstr>5.3.3  透视投影</vt:lpstr>
      <vt:lpstr>PowerPoint 演示文稿</vt:lpstr>
      <vt:lpstr>关于三维变换与裁剪</vt:lpstr>
      <vt:lpstr>PowerPoint 演示文稿</vt:lpstr>
      <vt:lpstr>正投影下的三维裁剪-OpenGL（了解）</vt:lpstr>
      <vt:lpstr>正投影下的三维裁剪-OpenGL（了解）</vt:lpstr>
      <vt:lpstr>正投影下的三维裁剪-OpenGL（了解）</vt:lpstr>
      <vt:lpstr>透视投影下的三维裁剪-OpenGL（了解）</vt:lpstr>
      <vt:lpstr>透视投影下的三维裁剪-OpenGL（了解）</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6.837 Linear Algebra Review</dc:title>
  <dc:creator>Patrick Nichols</dc:creator>
  <cp:lastModifiedBy>admin</cp:lastModifiedBy>
  <cp:revision>617</cp:revision>
  <dcterms:created xsi:type="dcterms:W3CDTF">2003-09-16T21:20:00Z</dcterms:created>
  <dcterms:modified xsi:type="dcterms:W3CDTF">2023-11-06T14:30:22Z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E5977682EB464193942BC98C57E9E917_13</vt:lpwstr>
  </property>
</Properties>
</file>